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Default Extension="wdp" ContentType="image/vnd.ms-photo"/>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9" r:id="rId1"/>
  </p:sldMasterIdLst>
  <p:notesMasterIdLst>
    <p:notesMasterId r:id="rId42"/>
  </p:notesMasterIdLst>
  <p:sldIdLst>
    <p:sldId id="741" r:id="rId2"/>
    <p:sldId id="582" r:id="rId3"/>
    <p:sldId id="725" r:id="rId4"/>
    <p:sldId id="726" r:id="rId5"/>
    <p:sldId id="722" r:id="rId6"/>
    <p:sldId id="727" r:id="rId7"/>
    <p:sldId id="728" r:id="rId8"/>
    <p:sldId id="729" r:id="rId9"/>
    <p:sldId id="730" r:id="rId10"/>
    <p:sldId id="731" r:id="rId11"/>
    <p:sldId id="732" r:id="rId12"/>
    <p:sldId id="678" r:id="rId13"/>
    <p:sldId id="703" r:id="rId14"/>
    <p:sldId id="700" r:id="rId15"/>
    <p:sldId id="702" r:id="rId16"/>
    <p:sldId id="733" r:id="rId17"/>
    <p:sldId id="734" r:id="rId18"/>
    <p:sldId id="689" r:id="rId19"/>
    <p:sldId id="690" r:id="rId20"/>
    <p:sldId id="691" r:id="rId21"/>
    <p:sldId id="692" r:id="rId22"/>
    <p:sldId id="694" r:id="rId23"/>
    <p:sldId id="695" r:id="rId24"/>
    <p:sldId id="696" r:id="rId25"/>
    <p:sldId id="697" r:id="rId26"/>
    <p:sldId id="699" r:id="rId27"/>
    <p:sldId id="716" r:id="rId28"/>
    <p:sldId id="735" r:id="rId29"/>
    <p:sldId id="736" r:id="rId30"/>
    <p:sldId id="737" r:id="rId31"/>
    <p:sldId id="738" r:id="rId32"/>
    <p:sldId id="721" r:id="rId33"/>
    <p:sldId id="724" r:id="rId34"/>
    <p:sldId id="659" r:id="rId35"/>
    <p:sldId id="660" r:id="rId36"/>
    <p:sldId id="662" r:id="rId37"/>
    <p:sldId id="663" r:id="rId38"/>
    <p:sldId id="664" r:id="rId39"/>
    <p:sldId id="665" r:id="rId40"/>
    <p:sldId id="666" r:id="rId41"/>
  </p:sldIdLst>
  <p:sldSz cx="11911013" cy="6859588"/>
  <p:notesSz cx="6797675" cy="9926638"/>
  <p:defaultTextStyle>
    <a:defPPr>
      <a:defRPr lang="it-IT"/>
    </a:defPPr>
    <a:lvl1pPr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1pPr>
    <a:lvl2pPr marL="534988" indent="-77788"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2pPr>
    <a:lvl3pPr marL="1071563" indent="-157163"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3pPr>
    <a:lvl4pPr marL="1608138" indent="-236538"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4pPr>
    <a:lvl5pPr marL="2144713" indent="-315913" algn="l" rtl="0" fontAlgn="base">
      <a:spcBef>
        <a:spcPct val="0"/>
      </a:spcBef>
      <a:spcAft>
        <a:spcPct val="0"/>
      </a:spcAft>
      <a:defRPr kern="1200">
        <a:solidFill>
          <a:schemeClr val="tx1"/>
        </a:solidFill>
        <a:latin typeface="Arial" pitchFamily="-107" charset="0"/>
        <a:ea typeface="Arial" pitchFamily="-107" charset="0"/>
        <a:cs typeface="Arial" pitchFamily="-107" charset="0"/>
      </a:defRPr>
    </a:lvl5pPr>
    <a:lvl6pPr marL="2286000" algn="l" defTabSz="457200" rtl="0" eaLnBrk="1" latinLnBrk="0" hangingPunct="1">
      <a:defRPr kern="1200">
        <a:solidFill>
          <a:schemeClr val="tx1"/>
        </a:solidFill>
        <a:latin typeface="Arial" pitchFamily="-107" charset="0"/>
        <a:ea typeface="Arial" pitchFamily="-107" charset="0"/>
        <a:cs typeface="Arial" pitchFamily="-107" charset="0"/>
      </a:defRPr>
    </a:lvl6pPr>
    <a:lvl7pPr marL="2743200" algn="l" defTabSz="457200" rtl="0" eaLnBrk="1" latinLnBrk="0" hangingPunct="1">
      <a:defRPr kern="1200">
        <a:solidFill>
          <a:schemeClr val="tx1"/>
        </a:solidFill>
        <a:latin typeface="Arial" pitchFamily="-107" charset="0"/>
        <a:ea typeface="Arial" pitchFamily="-107" charset="0"/>
        <a:cs typeface="Arial" pitchFamily="-107" charset="0"/>
      </a:defRPr>
    </a:lvl7pPr>
    <a:lvl8pPr marL="3200400" algn="l" defTabSz="457200" rtl="0" eaLnBrk="1" latinLnBrk="0" hangingPunct="1">
      <a:defRPr kern="1200">
        <a:solidFill>
          <a:schemeClr val="tx1"/>
        </a:solidFill>
        <a:latin typeface="Arial" pitchFamily="-107" charset="0"/>
        <a:ea typeface="Arial" pitchFamily="-107" charset="0"/>
        <a:cs typeface="Arial" pitchFamily="-107" charset="0"/>
      </a:defRPr>
    </a:lvl8pPr>
    <a:lvl9pPr marL="3657600" algn="l" defTabSz="457200" rtl="0" eaLnBrk="1" latinLnBrk="0" hangingPunct="1">
      <a:defRPr kern="1200">
        <a:solidFill>
          <a:schemeClr val="tx1"/>
        </a:solidFill>
        <a:latin typeface="Arial" pitchFamily="-107" charset="0"/>
        <a:ea typeface="Arial" pitchFamily="-107" charset="0"/>
        <a:cs typeface="Arial" pitchFamily="-107"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8000"/>
    <a:srgbClr val="A50021"/>
    <a:srgbClr val="140704"/>
    <a:srgbClr val="521D12"/>
    <a:srgbClr val="642316"/>
    <a:srgbClr val="009900"/>
    <a:srgbClr val="33CC33"/>
    <a:srgbClr val="EAEAEA"/>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MasterView">
  <p:normalViewPr>
    <p:restoredLeft sz="18036" autoAdjust="0"/>
    <p:restoredTop sz="88103" autoAdjust="0"/>
  </p:normalViewPr>
  <p:slideViewPr>
    <p:cSldViewPr>
      <p:cViewPr>
        <p:scale>
          <a:sx n="90" d="100"/>
          <a:sy n="90" d="100"/>
        </p:scale>
        <p:origin x="-96" y="-272"/>
      </p:cViewPr>
      <p:guideLst>
        <p:guide orient="horz" pos="2161"/>
        <p:guide pos="37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notesMaster" Target="notesMasters/notesMaster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esProps" Target="presProp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lvl1pPr algn="l" defTabSz="915988" eaLnBrk="0" hangingPunct="0">
              <a:defRPr sz="1200">
                <a:latin typeface="Arial" charset="0"/>
                <a:ea typeface="ＭＳ Ｐゴシック" pitchFamily="34" charset="-128"/>
                <a:cs typeface="+mn-cs"/>
              </a:defRPr>
            </a:lvl1pPr>
          </a:lstStyle>
          <a:p>
            <a:pPr>
              <a:defRPr/>
            </a:pPr>
            <a:endParaRPr lang="it-IT"/>
          </a:p>
        </p:txBody>
      </p:sp>
      <p:sp>
        <p:nvSpPr>
          <p:cNvPr id="8195"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lvl1pPr algn="r" defTabSz="915988" eaLnBrk="0" hangingPunct="0">
              <a:defRPr sz="1200">
                <a:latin typeface="Arial" charset="0"/>
                <a:ea typeface="ＭＳ Ｐゴシック" pitchFamily="34" charset="-128"/>
                <a:cs typeface="+mn-cs"/>
              </a:defRPr>
            </a:lvl1pPr>
          </a:lstStyle>
          <a:p>
            <a:pPr>
              <a:defRPr/>
            </a:pPr>
            <a:endParaRPr lang="it-IT"/>
          </a:p>
        </p:txBody>
      </p:sp>
      <p:sp>
        <p:nvSpPr>
          <p:cNvPr id="62468" name="Rectangle 4"/>
          <p:cNvSpPr>
            <a:spLocks noGrp="1" noRot="1" noChangeAspect="1" noChangeArrowheads="1" noTextEdit="1"/>
          </p:cNvSpPr>
          <p:nvPr>
            <p:ph type="sldImg" idx="2"/>
          </p:nvPr>
        </p:nvSpPr>
        <p:spPr bwMode="auto">
          <a:xfrm>
            <a:off x="165100" y="739775"/>
            <a:ext cx="6473825"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9638" y="4716463"/>
            <a:ext cx="4978400" cy="4470400"/>
          </a:xfrm>
          <a:prstGeom prst="rect">
            <a:avLst/>
          </a:prstGeom>
          <a:noFill/>
          <a:ln w="9525">
            <a:noFill/>
            <a:miter lim="800000"/>
            <a:headEnd/>
            <a:tailEnd/>
          </a:ln>
        </p:spPr>
        <p:txBody>
          <a:bodyPr vert="horz" wrap="square" lIns="91393" tIns="45696" rIns="91393" bIns="45696"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819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393" tIns="45696" rIns="91393" bIns="45696" numCol="1" anchor="b" anchorCtr="0" compatLnSpc="1">
            <a:prstTxWarp prst="textNoShape">
              <a:avLst/>
            </a:prstTxWarp>
          </a:bodyPr>
          <a:lstStyle>
            <a:lvl1pPr algn="l" defTabSz="915988" eaLnBrk="0" hangingPunct="0">
              <a:defRPr sz="1200">
                <a:latin typeface="Arial" charset="0"/>
                <a:ea typeface="ＭＳ Ｐゴシック" pitchFamily="34" charset="-128"/>
                <a:cs typeface="+mn-cs"/>
              </a:defRPr>
            </a:lvl1pPr>
          </a:lstStyle>
          <a:p>
            <a:pPr>
              <a:defRPr/>
            </a:pPr>
            <a:endParaRPr lang="it-IT"/>
          </a:p>
        </p:txBody>
      </p:sp>
      <p:sp>
        <p:nvSpPr>
          <p:cNvPr id="819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393" tIns="45696" rIns="91393" bIns="45696" numCol="1" anchor="b" anchorCtr="0" compatLnSpc="1">
            <a:prstTxWarp prst="textNoShape">
              <a:avLst/>
            </a:prstTxWarp>
          </a:bodyPr>
          <a:lstStyle>
            <a:lvl1pPr algn="r" defTabSz="915988" eaLnBrk="0" hangingPunct="0">
              <a:defRPr sz="1200">
                <a:ea typeface="ＭＳ Ｐゴシック" pitchFamily="-107" charset="-128"/>
                <a:cs typeface="ＭＳ Ｐゴシック" pitchFamily="-107" charset="-128"/>
              </a:defRPr>
            </a:lvl1pPr>
          </a:lstStyle>
          <a:p>
            <a:fld id="{E1006795-5E75-7E43-8920-672662722153}" type="slidenum">
              <a:rPr lang="it-IT"/>
              <a:pPr/>
              <a:t>‹n.›</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6047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pitchFamily="34" charset="-128"/>
        <a:cs typeface="ＭＳ Ｐゴシック" pitchFamily="-107" charset="-128"/>
      </a:defRPr>
    </a:lvl1pPr>
    <a:lvl2pPr marL="534988" algn="l" rtl="0" eaLnBrk="0" fontAlgn="base" hangingPunct="0">
      <a:spcBef>
        <a:spcPct val="30000"/>
      </a:spcBef>
      <a:spcAft>
        <a:spcPct val="0"/>
      </a:spcAft>
      <a:defRPr sz="1400" kern="1200">
        <a:solidFill>
          <a:schemeClr val="tx1"/>
        </a:solidFill>
        <a:latin typeface="Arial" charset="0"/>
        <a:ea typeface="ＭＳ Ｐゴシック" pitchFamily="34" charset="-128"/>
        <a:cs typeface="+mn-cs"/>
      </a:defRPr>
    </a:lvl2pPr>
    <a:lvl3pPr marL="1071563" algn="l" rtl="0" eaLnBrk="0" fontAlgn="base" hangingPunct="0">
      <a:spcBef>
        <a:spcPct val="30000"/>
      </a:spcBef>
      <a:spcAft>
        <a:spcPct val="0"/>
      </a:spcAft>
      <a:defRPr sz="1400" kern="1200">
        <a:solidFill>
          <a:schemeClr val="tx1"/>
        </a:solidFill>
        <a:latin typeface="Arial" charset="0"/>
        <a:ea typeface="ＭＳ Ｐゴシック" pitchFamily="34" charset="-128"/>
        <a:cs typeface="+mn-cs"/>
      </a:defRPr>
    </a:lvl3pPr>
    <a:lvl4pPr marL="1608138" algn="l" rtl="0" eaLnBrk="0" fontAlgn="base" hangingPunct="0">
      <a:spcBef>
        <a:spcPct val="30000"/>
      </a:spcBef>
      <a:spcAft>
        <a:spcPct val="0"/>
      </a:spcAft>
      <a:defRPr sz="1400" kern="1200">
        <a:solidFill>
          <a:schemeClr val="tx1"/>
        </a:solidFill>
        <a:latin typeface="Arial" charset="0"/>
        <a:ea typeface="ＭＳ Ｐゴシック" pitchFamily="34" charset="-128"/>
        <a:cs typeface="+mn-cs"/>
      </a:defRPr>
    </a:lvl4pPr>
    <a:lvl5pPr marL="2144713" algn="l" rtl="0" eaLnBrk="0" fontAlgn="base" hangingPunct="0">
      <a:spcBef>
        <a:spcPct val="30000"/>
      </a:spcBef>
      <a:spcAft>
        <a:spcPct val="0"/>
      </a:spcAft>
      <a:defRPr sz="1400" kern="1200">
        <a:solidFill>
          <a:schemeClr val="tx1"/>
        </a:solidFill>
        <a:latin typeface="Arial" charset="0"/>
        <a:ea typeface="ＭＳ Ｐゴシック" pitchFamily="34" charset="-128"/>
        <a:cs typeface="+mn-cs"/>
      </a:defRPr>
    </a:lvl5pPr>
    <a:lvl6pPr marL="2681431" algn="l" defTabSz="1072572" rtl="0" eaLnBrk="1" latinLnBrk="0" hangingPunct="1">
      <a:defRPr sz="1400" kern="1200">
        <a:solidFill>
          <a:schemeClr val="tx1"/>
        </a:solidFill>
        <a:latin typeface="+mn-lt"/>
        <a:ea typeface="+mn-ea"/>
        <a:cs typeface="+mn-cs"/>
      </a:defRPr>
    </a:lvl6pPr>
    <a:lvl7pPr marL="3217717" algn="l" defTabSz="1072572" rtl="0" eaLnBrk="1" latinLnBrk="0" hangingPunct="1">
      <a:defRPr sz="1400" kern="1200">
        <a:solidFill>
          <a:schemeClr val="tx1"/>
        </a:solidFill>
        <a:latin typeface="+mn-lt"/>
        <a:ea typeface="+mn-ea"/>
        <a:cs typeface="+mn-cs"/>
      </a:defRPr>
    </a:lvl7pPr>
    <a:lvl8pPr marL="3754004" algn="l" defTabSz="1072572" rtl="0" eaLnBrk="1" latinLnBrk="0" hangingPunct="1">
      <a:defRPr sz="1400" kern="1200">
        <a:solidFill>
          <a:schemeClr val="tx1"/>
        </a:solidFill>
        <a:latin typeface="+mn-lt"/>
        <a:ea typeface="+mn-ea"/>
        <a:cs typeface="+mn-cs"/>
      </a:defRPr>
    </a:lvl8pPr>
    <a:lvl9pPr marL="4290290" algn="l" defTabSz="107257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3" Type="http://schemas.openxmlformats.org/officeDocument/2006/relationships/hyperlink" Target="http://www.vizidigola.com/" TargetMode="Externa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it.foursquare.com/vitanovahotels" TargetMode="External"/><Relationship Id="rId4" Type="http://schemas.openxmlformats.org/officeDocument/2006/relationships/hyperlink" Target="http://www.youtube.com/user/trentinowellness?feature=watch" TargetMode="External"/><Relationship Id="rId10" Type="http://schemas.openxmlformats.org/officeDocument/2006/relationships/hyperlink" Target="http://www.emiliaromagnaturismo.it/" TargetMode="External"/><Relationship Id="rId5" Type="http://schemas.openxmlformats.org/officeDocument/2006/relationships/hyperlink" Target="http://www.trentinowellnessblog.it/" TargetMode="External"/><Relationship Id="rId7" Type="http://schemas.openxmlformats.org/officeDocument/2006/relationships/hyperlink" Target="http://www.facebook.com/vita.nova.hotels" TargetMode="External"/><Relationship Id="rId1" Type="http://schemas.openxmlformats.org/officeDocument/2006/relationships/notesMaster" Target="../notesMasters/notesMaster1.xml"/><Relationship Id="rId2" Type="http://schemas.openxmlformats.org/officeDocument/2006/relationships/slide" Target="../slides/slide17.xml"/><Relationship Id="rId9" Type="http://schemas.openxmlformats.org/officeDocument/2006/relationships/hyperlink" Target="http://www.stradavinisaporifc.it/" TargetMode="External"/><Relationship Id="rId3" Type="http://schemas.openxmlformats.org/officeDocument/2006/relationships/hyperlink" Target="http://www.vitanova.to/it/wellness-trentino/1-0.html" TargetMode="External"/><Relationship Id="rId6" Type="http://schemas.openxmlformats.org/officeDocument/2006/relationships/hyperlink" Target="http://www.trentinowellnessblog.it/sognatori/"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it.wikipedia.org/wiki/Sito_internet" TargetMode="External"/><Relationship Id="rId4" Type="http://schemas.openxmlformats.org/officeDocument/2006/relationships/hyperlink" Target="http://it.wikipedia.org/wiki/Content_management_system" TargetMode="External"/><Relationship Id="rId10" Type="http://schemas.openxmlformats.org/officeDocument/2006/relationships/hyperlink" Target="http://it.wikipedia.org/wiki/GNU_General_Public_License" TargetMode="External"/><Relationship Id="rId5" Type="http://schemas.openxmlformats.org/officeDocument/2006/relationships/hyperlink" Target="http://it.wikipedia.org/wiki/PHP" TargetMode="External"/><Relationship Id="rId7" Type="http://schemas.openxmlformats.org/officeDocument/2006/relationships/hyperlink" Target="http://it.wikipedia.org/wiki/Microsoft_SQL_Server" TargetMode="External"/><Relationship Id="rId1" Type="http://schemas.openxmlformats.org/officeDocument/2006/relationships/notesMaster" Target="../notesMasters/notesMaster1.xml"/><Relationship Id="rId2" Type="http://schemas.openxmlformats.org/officeDocument/2006/relationships/slide" Target="../slides/slide28.xml"/><Relationship Id="rId9" Type="http://schemas.openxmlformats.org/officeDocument/2006/relationships/hyperlink" Target="http://it.wikipedia.org/wiki/Matt_Mullenweg" TargetMode="External"/><Relationship Id="rId3" Type="http://schemas.openxmlformats.org/officeDocument/2006/relationships/hyperlink" Target="http://it.wikipedia.org/wiki/Blog" TargetMode="External"/><Relationship Id="rId6" Type="http://schemas.openxmlformats.org/officeDocument/2006/relationships/hyperlink" Target="http://it.wikipedia.org/wiki/MySQL" TargetMode="External"/></Relationships>
</file>

<file path=ppt/notesSlides/_rels/notesSlide24.xml.rels><?xml version="1.0" encoding="UTF-8" standalone="yes"?>
<Relationships xmlns="http://schemas.openxmlformats.org/package/2006/relationships"><Relationship Id="rId4" Type="http://schemas.openxmlformats.org/officeDocument/2006/relationships/hyperlink" Target="http://it.wikipedia.org/wiki/Content_management_system" TargetMode="External"/><Relationship Id="rId7" Type="http://schemas.openxmlformats.org/officeDocument/2006/relationships/hyperlink" Target="http://it.wikipedia.org/wiki/MySQL" TargetMode="External"/><Relationship Id="rId11" Type="http://schemas.openxmlformats.org/officeDocument/2006/relationships/hyperlink" Target="http://it.wikipedia.org/wiki/Joomla!" TargetMode="External"/><Relationship Id="rId1" Type="http://schemas.openxmlformats.org/officeDocument/2006/relationships/notesMaster" Target="../notesMasters/notesMaster1.xml"/><Relationship Id="rId6" Type="http://schemas.openxmlformats.org/officeDocument/2006/relationships/hyperlink" Target="http://it.wikipedia.org/wiki/Server_Web" TargetMode="External"/><Relationship Id="rId8" Type="http://schemas.openxmlformats.org/officeDocument/2006/relationships/hyperlink" Target="http://it.wikipedia.org/wiki/Script" TargetMode="External"/><Relationship Id="rId13" Type="http://schemas.openxmlformats.org/officeDocument/2006/relationships/hyperlink" Target="http://it.wikipedia.org/wiki/Negozio" TargetMode="External"/><Relationship Id="rId10" Type="http://schemas.openxmlformats.org/officeDocument/2006/relationships/hyperlink" Target="http://it.wikipedia.org/wiki/Content_Management_System" TargetMode="External"/><Relationship Id="rId5" Type="http://schemas.openxmlformats.org/officeDocument/2006/relationships/hyperlink" Target="http://it.wikipedia.org/wiki/PHP" TargetMode="External"/><Relationship Id="rId12" Type="http://schemas.openxmlformats.org/officeDocument/2006/relationships/hyperlink" Target="http://it.wikipedia.org/wiki/E-commerce" TargetMode="External"/><Relationship Id="rId2" Type="http://schemas.openxmlformats.org/officeDocument/2006/relationships/slide" Target="../slides/slide29.xml"/><Relationship Id="rId9" Type="http://schemas.openxmlformats.org/officeDocument/2006/relationships/hyperlink" Target="http://extensions.joomla.org/" TargetMode="External"/><Relationship Id="rId3" Type="http://schemas.openxmlformats.org/officeDocument/2006/relationships/hyperlink" Target="http://it.wikipedia.org/wiki/Softwar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4" Type="http://schemas.openxmlformats.org/officeDocument/2006/relationships/hyperlink" Target="http://it.wikipedia.org/wiki/Bisogno" TargetMode="External"/><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it.wikipedia.org/wiki/Piramide_di_Maslow" TargetMode="External"/><Relationship Id="rId5" Type="http://schemas.openxmlformats.org/officeDocument/2006/relationships/hyperlink" Target="http://it.wikipedia.org/wiki/Motivazione_(psicologia)"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4" Type="http://schemas.openxmlformats.org/officeDocument/2006/relationships/hyperlink" Target="http://it.wikipedia.org/wiki/Banner" TargetMode="External"/><Relationship Id="rId5" Type="http://schemas.openxmlformats.org/officeDocument/2006/relationships/hyperlink" Target="http://it.wikipedia.org/wiki/Pay_per_click" TargetMode="External"/><Relationship Id="rId7" Type="http://schemas.openxmlformats.org/officeDocument/2006/relationships/hyperlink" Target="http://it.wikipedia.org/wiki/Sponsor" TargetMode="External"/><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it.wikipedia.org/wiki/Pubblicit%C3%A0" TargetMode="External"/><Relationship Id="rId6" Type="http://schemas.openxmlformats.org/officeDocument/2006/relationships/hyperlink" Target="http://it.wikipedia.org/wiki/Pop-up" TargetMode="External"/></Relationships>
</file>

<file path=ppt/notesSlides/_rels/notesSlide7.xml.rels><?xml version="1.0" encoding="UTF-8" standalone="yes"?>
<Relationships xmlns="http://schemas.openxmlformats.org/package/2006/relationships"><Relationship Id="rId14" Type="http://schemas.openxmlformats.org/officeDocument/2006/relationships/hyperlink" Target="http://it.wikipedia.org/wiki/Sito_web" TargetMode="External"/><Relationship Id="rId4" Type="http://schemas.openxmlformats.org/officeDocument/2006/relationships/hyperlink" Target="http://it.wikipedia.org/wiki/Stati_Uniti" TargetMode="External"/><Relationship Id="rId7" Type="http://schemas.openxmlformats.org/officeDocument/2006/relationships/hyperlink" Target="http://it.wikipedia.org/w/index.php?title=KPE_(azienda)&amp;action=edit&amp;redlink=1" TargetMode="External"/><Relationship Id="rId11" Type="http://schemas.openxmlformats.org/officeDocument/2006/relationships/hyperlink" Target="http://it.wikipedia.org/wiki/Leggenda_metropolitana" TargetMode="External"/><Relationship Id="rId1" Type="http://schemas.openxmlformats.org/officeDocument/2006/relationships/notesMaster" Target="../notesMasters/notesMaster1.xml"/><Relationship Id="rId6" Type="http://schemas.openxmlformats.org/officeDocument/2006/relationships/hyperlink" Target="http://it.wikipedia.org/w/index.php?title=Innergame_advertising&amp;action=edit&amp;redlink=1" TargetMode="External"/><Relationship Id="rId8" Type="http://schemas.openxmlformats.org/officeDocument/2006/relationships/hyperlink" Target="http://it.wikipedia.org/wiki/New_York_City" TargetMode="External"/><Relationship Id="rId13" Type="http://schemas.openxmlformats.org/officeDocument/2006/relationships/hyperlink" Target="http://it.wikipedia.org/wiki/Mezzo_di_comunicazione_di_massa" TargetMode="External"/><Relationship Id="rId10" Type="http://schemas.openxmlformats.org/officeDocument/2006/relationships/hyperlink" Target="http://it.wikipedia.org/wiki/Vince_Carter" TargetMode="External"/><Relationship Id="rId5" Type="http://schemas.openxmlformats.org/officeDocument/2006/relationships/hyperlink" Target="http://it.wikipedia.org/wiki/1998" TargetMode="External"/><Relationship Id="rId15" Type="http://schemas.openxmlformats.org/officeDocument/2006/relationships/hyperlink" Target="http://it.wikipedia.org/wiki/The_Blair_Witch_Project" TargetMode="External"/><Relationship Id="rId12" Type="http://schemas.openxmlformats.org/officeDocument/2006/relationships/hyperlink" Target="http://it.wikipedia.org/wiki/Internet" TargetMode="External"/><Relationship Id="rId2" Type="http://schemas.openxmlformats.org/officeDocument/2006/relationships/slide" Target="../slides/slide10.xml"/><Relationship Id="rId9" Type="http://schemas.openxmlformats.org/officeDocument/2006/relationships/hyperlink" Target="http://it.wikipedia.org/wiki/Nike_(azienda)" TargetMode="External"/><Relationship Id="rId3" Type="http://schemas.openxmlformats.org/officeDocument/2006/relationships/hyperlink" Target="http://it.wikipedia.org/wiki/Pubblicit%C3%A0" TargetMode="External"/></Relationships>
</file>

<file path=ppt/notesSlides/_rels/notesSlide8.xml.rels><?xml version="1.0" encoding="UTF-8" standalone="yes"?>
<Relationships xmlns="http://schemas.openxmlformats.org/package/2006/relationships"><Relationship Id="rId6" Type="http://schemas.openxmlformats.org/officeDocument/2006/relationships/hyperlink" Target="http://bits.blogs.nytimes.com/tag/take-this-lollipop/" TargetMode="External"/><Relationship Id="rId4" Type="http://schemas.openxmlformats.org/officeDocument/2006/relationships/hyperlink" Target="http://tg24.sky.it/tag/tg24/google_maps_1.html" TargetMode="External"/><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takethislollipop.com/" TargetMode="External"/><Relationship Id="rId5" Type="http://schemas.openxmlformats.org/officeDocument/2006/relationships/hyperlink" Target="http://www.jasonzada.c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B9977-B049-4E51-8431-21199407189C}" type="slidenum">
              <a:rPr lang="it-IT"/>
              <a:pPr/>
              <a:t>1</a:t>
            </a:fld>
            <a:endParaRPr lang="it-IT"/>
          </a:p>
        </p:txBody>
      </p:sp>
      <p:sp>
        <p:nvSpPr>
          <p:cNvPr id="626690" name="Rectangle 2"/>
          <p:cNvSpPr>
            <a:spLocks noGrp="1" noRot="1" noChangeAspect="1" noChangeArrowheads="1" noTextEdit="1"/>
          </p:cNvSpPr>
          <p:nvPr>
            <p:ph type="sldImg"/>
          </p:nvPr>
        </p:nvSpPr>
        <p:spPr>
          <a:xfrm>
            <a:off x="165100" y="739775"/>
            <a:ext cx="6473825" cy="3729038"/>
          </a:xfrm>
          <a:ln/>
        </p:spPr>
      </p:sp>
      <p:sp>
        <p:nvSpPr>
          <p:cNvPr id="6266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sz="1400" dirty="0" smtClean="0"/>
              <a:t>Le maggiori domande per l’azienda: (1) Come misurare il ROI dei social media? (2) Quali sono best </a:t>
            </a:r>
            <a:r>
              <a:rPr lang="it-IT" sz="1400" dirty="0" err="1" smtClean="0"/>
              <a:t>practices</a:t>
            </a:r>
            <a:r>
              <a:rPr lang="it-IT" sz="1400" dirty="0" smtClean="0"/>
              <a:t> le social media ? (3) Come posso sfruttare il mio tempo con i social media?  </a:t>
            </a:r>
          </a:p>
          <a:p>
            <a:r>
              <a:rPr lang="it-IT" sz="1400" dirty="0" smtClean="0"/>
              <a:t>I social media sono ancora nuovi: il 65% dei </a:t>
            </a:r>
            <a:r>
              <a:rPr lang="it-IT" sz="1400" dirty="0" err="1" smtClean="0"/>
              <a:t>marketers</a:t>
            </a:r>
            <a:r>
              <a:rPr lang="it-IT" sz="1400" dirty="0" smtClean="0"/>
              <a:t> hanno operato sul marketing social media  solo da pochi mesi. </a:t>
            </a:r>
          </a:p>
          <a:p>
            <a:r>
              <a:rPr lang="it-IT" sz="1400" dirty="0" smtClean="0"/>
              <a:t>Quanto tempo si richiede? La  maggioranza (56%) usa social media usa i social media 6+ ore per settimana, and un terzo 11+.  </a:t>
            </a:r>
          </a:p>
          <a:p>
            <a:r>
              <a:rPr lang="it-IT" sz="1400" dirty="0" smtClean="0"/>
              <a:t>I top social media : </a:t>
            </a:r>
            <a:r>
              <a:rPr lang="it-IT" sz="1400" dirty="0" err="1" smtClean="0"/>
              <a:t>Twitter</a:t>
            </a:r>
            <a:r>
              <a:rPr lang="it-IT" sz="1400" dirty="0" smtClean="0"/>
              <a:t>, </a:t>
            </a:r>
            <a:r>
              <a:rPr lang="it-IT" sz="1400" dirty="0" err="1" smtClean="0"/>
              <a:t>Facebook</a:t>
            </a:r>
            <a:r>
              <a:rPr lang="it-IT" sz="1400" dirty="0" smtClean="0"/>
              <a:t>, </a:t>
            </a:r>
            <a:r>
              <a:rPr lang="it-IT" sz="1400" dirty="0" err="1" smtClean="0"/>
              <a:t>LinkedIn</a:t>
            </a:r>
            <a:r>
              <a:rPr lang="it-IT" sz="1400" dirty="0" smtClean="0"/>
              <a:t> ed i blogs.</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14</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400" dirty="0" smtClean="0"/>
              <a:t>I top benefits: generare maggiore esposizione del business (85% addetti); aumentare le comunicazioni con i clienti (63%); costruire nuove partnership di business (56%).  </a:t>
            </a:r>
          </a:p>
          <a:p>
            <a:r>
              <a:rPr lang="it-IT" sz="1400" dirty="0" smtClean="0"/>
              <a:t>Gli addetti al marketing vogliono sapere di più di Social </a:t>
            </a:r>
            <a:r>
              <a:rPr lang="it-IT" sz="1400" dirty="0" err="1" smtClean="0"/>
              <a:t>bookmarking</a:t>
            </a:r>
            <a:r>
              <a:rPr lang="it-IT" sz="1400" dirty="0" smtClean="0"/>
              <a:t>, </a:t>
            </a:r>
            <a:r>
              <a:rPr lang="it-IT" sz="1400" dirty="0" err="1" smtClean="0"/>
              <a:t>Twitter</a:t>
            </a:r>
            <a:r>
              <a:rPr lang="it-IT" sz="1400" dirty="0" smtClean="0"/>
              <a:t> and </a:t>
            </a:r>
            <a:r>
              <a:rPr lang="it-IT" sz="1400" dirty="0" err="1" smtClean="0"/>
              <a:t>Facebook</a:t>
            </a:r>
            <a:r>
              <a:rPr lang="it-IT" sz="1400" dirty="0" smtClean="0"/>
              <a:t>.</a:t>
            </a:r>
          </a:p>
          <a:p>
            <a:r>
              <a:rPr lang="it-IT" sz="1400" dirty="0" smtClean="0"/>
              <a:t>Outsourcing del marketing sui social media :  riguarda solo il 14%  delle aziende  - è in crescita. </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15</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43220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 la parte di marketing digitale potete utilizzare come esempio il portale </a:t>
            </a:r>
            <a:r>
              <a:rPr lang="it-IT" dirty="0" smtClean="0">
                <a:hlinkClick r:id="rId3"/>
              </a:rPr>
              <a:t>http://www.vizidigola.com/</a:t>
            </a:r>
            <a:r>
              <a:rPr lang="it-IT" dirty="0" smtClean="0"/>
              <a:t> che ha parecchi strumenti dentro dal blog al canale </a:t>
            </a:r>
            <a:r>
              <a:rPr lang="it-IT" dirty="0" err="1" smtClean="0"/>
              <a:t>youtube</a:t>
            </a:r>
            <a:r>
              <a:rPr lang="it-IT" dirty="0" smtClean="0"/>
              <a:t>. C'è la caratterizzazione delle specialità tradizionali, il commercio elettronico con la possibilità di acquistare direttamente i prodotti, la chat e i social networks. La cosa interessante che si può mettere in evidenza è che loro fanno da collettori per molte piccole realtà produttive (italiane e straniere) che così riescono a raggiungere direttamente i clienti. </a:t>
            </a:r>
          </a:p>
          <a:p>
            <a:r>
              <a:rPr lang="it-IT" dirty="0" smtClean="0"/>
              <a:t>Baseline: http://</a:t>
            </a:r>
            <a:r>
              <a:rPr lang="it-IT" dirty="0" err="1" smtClean="0"/>
              <a:t>www.stradavinisaporifc.it</a:t>
            </a:r>
            <a:r>
              <a:rPr lang="it-IT" dirty="0" smtClean="0"/>
              <a:t>/</a:t>
            </a:r>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16</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8398803"/>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
            </a:r>
            <a:br>
              <a:rPr lang="it-IT" dirty="0" smtClean="0"/>
            </a:br>
            <a:r>
              <a:rPr lang="it-IT" dirty="0" smtClean="0"/>
              <a:t>Il portale: </a:t>
            </a:r>
            <a:br>
              <a:rPr lang="it-IT" dirty="0" smtClean="0"/>
            </a:br>
            <a:r>
              <a:rPr lang="it-IT" dirty="0" smtClean="0">
                <a:hlinkClick r:id="rId3"/>
              </a:rPr>
              <a:t>http://www.vitanova.to/it/wellness-trentino/1-0.html</a:t>
            </a:r>
            <a:r>
              <a:rPr lang="it-IT" dirty="0" smtClean="0"/>
              <a:t> </a:t>
            </a:r>
            <a:br>
              <a:rPr lang="it-IT" dirty="0" smtClean="0"/>
            </a:br>
            <a:r>
              <a:rPr lang="it-IT" dirty="0" smtClean="0"/>
              <a:t/>
            </a:r>
            <a:br>
              <a:rPr lang="it-IT" dirty="0" smtClean="0"/>
            </a:br>
            <a:r>
              <a:rPr lang="it-IT" dirty="0" smtClean="0"/>
              <a:t>Il canale </a:t>
            </a:r>
            <a:r>
              <a:rPr lang="it-IT" dirty="0" err="1" smtClean="0"/>
              <a:t>Youtube</a:t>
            </a:r>
            <a:r>
              <a:rPr lang="it-IT" dirty="0" smtClean="0"/>
              <a:t> </a:t>
            </a:r>
            <a:br>
              <a:rPr lang="it-IT" dirty="0" smtClean="0"/>
            </a:br>
            <a:r>
              <a:rPr lang="it-IT" dirty="0" smtClean="0">
                <a:hlinkClick r:id="rId4"/>
              </a:rPr>
              <a:t>http://www.youtube.com/user/trentinowellness?feature=watch</a:t>
            </a:r>
            <a:r>
              <a:rPr lang="it-IT" dirty="0" smtClean="0"/>
              <a:t> </a:t>
            </a:r>
            <a:br>
              <a:rPr lang="it-IT" dirty="0" smtClean="0"/>
            </a:br>
            <a:r>
              <a:rPr lang="it-IT" dirty="0" smtClean="0"/>
              <a:t/>
            </a:r>
            <a:br>
              <a:rPr lang="it-IT" dirty="0" smtClean="0"/>
            </a:br>
            <a:r>
              <a:rPr lang="it-IT" dirty="0" smtClean="0"/>
              <a:t>Un blog proprio </a:t>
            </a:r>
            <a:br>
              <a:rPr lang="it-IT" dirty="0" smtClean="0"/>
            </a:br>
            <a:r>
              <a:rPr lang="it-IT" dirty="0" smtClean="0">
                <a:hlinkClick r:id="rId5"/>
              </a:rPr>
              <a:t>http://www.trentinowellnessblog.it/</a:t>
            </a:r>
            <a:r>
              <a:rPr lang="it-IT" dirty="0" smtClean="0"/>
              <a:t> </a:t>
            </a:r>
            <a:br>
              <a:rPr lang="it-IT" dirty="0" smtClean="0"/>
            </a:br>
            <a:r>
              <a:rPr lang="it-IT" dirty="0" smtClean="0"/>
              <a:t/>
            </a:r>
            <a:br>
              <a:rPr lang="it-IT" dirty="0" smtClean="0"/>
            </a:br>
            <a:r>
              <a:rPr lang="it-IT" dirty="0" smtClean="0"/>
              <a:t>I social network (compreso </a:t>
            </a:r>
            <a:r>
              <a:rPr lang="it-IT" dirty="0" err="1" smtClean="0"/>
              <a:t>twitter</a:t>
            </a:r>
            <a:r>
              <a:rPr lang="it-IT" dirty="0" smtClean="0"/>
              <a:t> e un altro paio che non sono in elenco ma che sono disponibili sul portale) </a:t>
            </a:r>
            <a:br>
              <a:rPr lang="it-IT" dirty="0" smtClean="0"/>
            </a:br>
            <a:r>
              <a:rPr lang="it-IT" dirty="0" smtClean="0">
                <a:hlinkClick r:id="rId6"/>
              </a:rPr>
              <a:t>http://www.trentinowellnessblog.it/sognatori/</a:t>
            </a:r>
            <a:r>
              <a:rPr lang="it-IT" dirty="0" smtClean="0"/>
              <a:t> </a:t>
            </a:r>
            <a:br>
              <a:rPr lang="it-IT" dirty="0" smtClean="0"/>
            </a:br>
            <a:r>
              <a:rPr lang="it-IT" dirty="0" smtClean="0">
                <a:hlinkClick r:id="rId7"/>
              </a:rPr>
              <a:t>http://www.facebook.com/vita.nova.hotels</a:t>
            </a:r>
            <a:r>
              <a:rPr lang="it-IT" dirty="0" smtClean="0"/>
              <a:t> </a:t>
            </a:r>
            <a:br>
              <a:rPr lang="it-IT" dirty="0" smtClean="0"/>
            </a:br>
            <a:r>
              <a:rPr lang="it-IT" dirty="0" smtClean="0">
                <a:hlinkClick r:id="rId8"/>
              </a:rPr>
              <a:t>https://it.foursquare.com/vitanovahotels</a:t>
            </a:r>
            <a:r>
              <a:rPr lang="it-IT" dirty="0" smtClean="0"/>
              <a:t> </a:t>
            </a:r>
            <a:br>
              <a:rPr lang="it-IT" dirty="0" smtClean="0"/>
            </a:br>
            <a:r>
              <a:rPr lang="it-IT" dirty="0" smtClean="0"/>
              <a:t/>
            </a:r>
            <a:br>
              <a:rPr lang="it-IT" dirty="0" smtClean="0"/>
            </a:br>
            <a:r>
              <a:rPr lang="it-IT" dirty="0" smtClean="0"/>
              <a:t/>
            </a:r>
            <a:br>
              <a:rPr lang="it-IT" dirty="0" smtClean="0"/>
            </a:br>
            <a:r>
              <a:rPr lang="it-IT" dirty="0" smtClean="0"/>
              <a:t>Proprio nel contesto forlivese c'è un'iniziativa analoga ma il taglio è decisamente più "classico" (</a:t>
            </a:r>
            <a:r>
              <a:rPr lang="it-IT" dirty="0" smtClean="0">
                <a:hlinkClick r:id="rId9"/>
              </a:rPr>
              <a:t>http://www.stradavinisaporifc.it/</a:t>
            </a:r>
            <a:r>
              <a:rPr lang="it-IT" dirty="0" smtClean="0"/>
              <a:t>) sebbene l'Emilia Romagna abbia creato un paio di portali dedicati tipo </a:t>
            </a:r>
            <a:r>
              <a:rPr lang="it-IT" dirty="0" smtClean="0">
                <a:hlinkClick r:id="rId10"/>
              </a:rPr>
              <a:t>http://www.emiliaromagnaturismo.it/</a:t>
            </a:r>
            <a:r>
              <a:rPr lang="it-IT" dirty="0" smtClean="0"/>
              <a:t> dove sono utilizzati gli strumenti 2.0 e c'è anche un canale </a:t>
            </a:r>
            <a:r>
              <a:rPr lang="it-IT" dirty="0" err="1" smtClean="0"/>
              <a:t>youtube</a:t>
            </a:r>
            <a:r>
              <a:rPr lang="it-IT" dirty="0" smtClean="0"/>
              <a:t>. Il canale </a:t>
            </a:r>
            <a:r>
              <a:rPr lang="it-IT" dirty="0" err="1" smtClean="0"/>
              <a:t>youtube</a:t>
            </a:r>
            <a:r>
              <a:rPr lang="it-IT" dirty="0" smtClean="0"/>
              <a:t> è importante per la banda larga. </a:t>
            </a:r>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17</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066558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400" dirty="0" smtClean="0"/>
              <a:t>Oggi i media sono le persone. Su internet siamo noi i migliori testimonial dei nostri prodotti o servizi. È necessario quindi, saper </a:t>
            </a:r>
            <a:r>
              <a:rPr lang="it-IT" sz="1400" b="1" dirty="0" smtClean="0"/>
              <a:t>entrare in empatia con le persone attraverso la narrazione</a:t>
            </a:r>
            <a:r>
              <a:rPr lang="it-IT" sz="1400" dirty="0" smtClean="0"/>
              <a:t>, inventando format di comunicazione originali, raccontando, con uno stile personale, idee e contenuti che vale la pena di diffondere. Nell’era del </a:t>
            </a:r>
            <a:r>
              <a:rPr lang="it-IT" sz="1400" b="1" dirty="0" smtClean="0"/>
              <a:t>personal </a:t>
            </a:r>
            <a:r>
              <a:rPr lang="it-IT" sz="1400" b="1" dirty="0" err="1" smtClean="0"/>
              <a:t>branding</a:t>
            </a:r>
            <a:r>
              <a:rPr lang="it-IT" sz="1400" dirty="0" smtClean="0"/>
              <a:t> bisogna non solo saper gestire i personal account su </a:t>
            </a:r>
            <a:r>
              <a:rPr lang="it-IT" sz="1400" dirty="0" err="1" smtClean="0"/>
              <a:t>Linkedin</a:t>
            </a:r>
            <a:r>
              <a:rPr lang="it-IT" sz="1400" dirty="0" smtClean="0"/>
              <a:t>, </a:t>
            </a:r>
            <a:r>
              <a:rPr lang="it-IT" sz="1400" dirty="0" err="1" smtClean="0"/>
              <a:t>Facebook</a:t>
            </a:r>
            <a:r>
              <a:rPr lang="it-IT" sz="1400" dirty="0" smtClean="0"/>
              <a:t> o </a:t>
            </a:r>
            <a:r>
              <a:rPr lang="it-IT" sz="1400" dirty="0" err="1" smtClean="0"/>
              <a:t>Twitter</a:t>
            </a:r>
            <a:r>
              <a:rPr lang="it-IT" sz="1400" dirty="0" smtClean="0"/>
              <a:t>, ma anche avere doti autobiografiche, personalità, essere capaci di parlare di se stessi, in modo autentico e trasparente, possibilmente mostrando il lato migliore o più utilizzabile dagli altri.</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19</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400" kern="1200" dirty="0" smtClean="0">
                <a:solidFill>
                  <a:schemeClr val="tx1"/>
                </a:solidFill>
                <a:latin typeface="Arial" charset="0"/>
                <a:ea typeface="ＭＳ Ｐゴシック" pitchFamily="34" charset="-128"/>
                <a:cs typeface="ＭＳ Ｐゴシック" pitchFamily="-107" charset="-128"/>
              </a:rPr>
              <a:t>La domanda sembra provocatoria ma corrisponde a un cambiamento che i nuovi mezzi digitali stanno portando in primo piano. Le grandi campagne e i piani strategici pluriennali stanno cedendo il passo a </a:t>
            </a:r>
            <a:r>
              <a:rPr lang="it-IT" sz="1400" b="1" kern="1200" dirty="0" smtClean="0">
                <a:solidFill>
                  <a:schemeClr val="tx1"/>
                </a:solidFill>
                <a:latin typeface="Arial" charset="0"/>
                <a:ea typeface="ＭＳ Ｐゴシック" pitchFamily="34" charset="-128"/>
                <a:cs typeface="ＭＳ Ｐゴシック" pitchFamily="-107" charset="-128"/>
              </a:rPr>
              <a:t>micro strategie, facili da monitorare e modificare</a:t>
            </a:r>
            <a:r>
              <a:rPr lang="it-IT" sz="1400" kern="1200" dirty="0" smtClean="0">
                <a:solidFill>
                  <a:schemeClr val="tx1"/>
                </a:solidFill>
                <a:latin typeface="Arial" charset="0"/>
                <a:ea typeface="ＭＳ Ｐゴシック" pitchFamily="34" charset="-128"/>
                <a:cs typeface="ＭＳ Ｐゴシック" pitchFamily="-107" charset="-128"/>
              </a:rPr>
              <a:t>. Non sto parlando di tattiche a breve termine, che inseguono l’ultima tendenza: blog, </a:t>
            </a:r>
            <a:r>
              <a:rPr lang="it-IT" sz="1400" kern="1200" dirty="0" err="1" smtClean="0">
                <a:solidFill>
                  <a:schemeClr val="tx1"/>
                </a:solidFill>
                <a:latin typeface="Arial" charset="0"/>
                <a:ea typeface="ＭＳ Ｐゴシック" pitchFamily="34" charset="-128"/>
                <a:cs typeface="ＭＳ Ｐゴシック" pitchFamily="-107" charset="-128"/>
              </a:rPr>
              <a:t>viral</a:t>
            </a:r>
            <a:r>
              <a:rPr lang="it-IT" sz="1400" kern="1200" dirty="0" smtClean="0">
                <a:solidFill>
                  <a:schemeClr val="tx1"/>
                </a:solidFill>
                <a:latin typeface="Arial" charset="0"/>
                <a:ea typeface="ＭＳ Ｐゴシック" pitchFamily="34" charset="-128"/>
                <a:cs typeface="ＭＳ Ｐゴシック" pitchFamily="-107" charset="-128"/>
              </a:rPr>
              <a:t>, </a:t>
            </a:r>
            <a:r>
              <a:rPr lang="it-IT" sz="1400" kern="1200" dirty="0" err="1" smtClean="0">
                <a:solidFill>
                  <a:schemeClr val="tx1"/>
                </a:solidFill>
                <a:latin typeface="Arial" charset="0"/>
                <a:ea typeface="ＭＳ Ｐゴシック" pitchFamily="34" charset="-128"/>
                <a:cs typeface="ＭＳ Ｐゴシック" pitchFamily="-107" charset="-128"/>
              </a:rPr>
              <a:t>guerrilla</a:t>
            </a:r>
            <a:r>
              <a:rPr lang="it-IT" sz="1400" kern="1200" dirty="0" smtClean="0">
                <a:solidFill>
                  <a:schemeClr val="tx1"/>
                </a:solidFill>
                <a:latin typeface="Arial" charset="0"/>
                <a:ea typeface="ＭＳ Ｐゴシック" pitchFamily="34" charset="-128"/>
                <a:cs typeface="ＭＳ Ｐゴシック" pitchFamily="-107" charset="-128"/>
              </a:rPr>
              <a:t>, social, etc. Stiamo parlando della capacità limitata di lettura dello scenario, di obiettivi misurabili, dei continui feedback della rete che ci consentono di studiare il modo in cui le persone aderiscono, dialogano, partecipano. Oggi non conviene pianificare una grande strategia </a:t>
            </a:r>
            <a:r>
              <a:rPr lang="it-IT" sz="1400" kern="1200" dirty="0" err="1" smtClean="0">
                <a:solidFill>
                  <a:schemeClr val="tx1"/>
                </a:solidFill>
                <a:latin typeface="Arial" charset="0"/>
                <a:ea typeface="ＭＳ Ｐゴシック" pitchFamily="34" charset="-128"/>
                <a:cs typeface="ＭＳ Ｐゴシック" pitchFamily="-107" charset="-128"/>
              </a:rPr>
              <a:t>one-shot</a:t>
            </a:r>
            <a:r>
              <a:rPr lang="it-IT" sz="1400" kern="1200" dirty="0" smtClean="0">
                <a:solidFill>
                  <a:schemeClr val="tx1"/>
                </a:solidFill>
                <a:latin typeface="Arial" charset="0"/>
                <a:ea typeface="ＭＳ Ｐゴシック" pitchFamily="34" charset="-128"/>
                <a:cs typeface="ＭＳ Ｐゴシック" pitchFamily="-107" charset="-128"/>
              </a:rPr>
              <a:t>, ma </a:t>
            </a:r>
            <a:r>
              <a:rPr lang="it-IT" sz="1400" b="1" kern="1200" dirty="0" smtClean="0">
                <a:solidFill>
                  <a:schemeClr val="tx1"/>
                </a:solidFill>
                <a:latin typeface="Arial" charset="0"/>
                <a:ea typeface="ＭＳ Ｐゴシック" pitchFamily="34" charset="-128"/>
                <a:cs typeface="ＭＳ Ｐゴシック" pitchFamily="-107" charset="-128"/>
              </a:rPr>
              <a:t>micro-strategie iterative: lanciare, monitorare, ascoltare, interagire, correggere, rilanciare e così via</a:t>
            </a:r>
            <a:r>
              <a:rPr lang="it-IT" sz="1400" kern="1200" dirty="0" smtClean="0">
                <a:solidFill>
                  <a:schemeClr val="tx1"/>
                </a:solidFill>
                <a:latin typeface="Arial" charset="0"/>
                <a:ea typeface="ＭＳ Ｐゴシック" pitchFamily="34" charset="-128"/>
                <a:cs typeface="ＭＳ Ｐゴシック" pitchFamily="-107" charset="-128"/>
              </a:rPr>
              <a:t>.</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20</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400" kern="1200" dirty="0" smtClean="0">
                <a:solidFill>
                  <a:schemeClr val="tx1"/>
                </a:solidFill>
                <a:latin typeface="Arial" charset="0"/>
                <a:ea typeface="ＭＳ Ｐゴシック" pitchFamily="34" charset="-128"/>
                <a:cs typeface="ＭＳ Ｐゴシック" pitchFamily="-107" charset="-128"/>
              </a:rPr>
              <a:t>La società digitale sembra essere diventata lo scenario ideale dove testare modalità di interazione radicalmente innovative tra tecnologie, mezzi, territorio e chi questo territorio lo vive e lo attraversa ogni giorno. </a:t>
            </a:r>
            <a:r>
              <a:rPr lang="it-IT" sz="1400" b="1" kern="1200" dirty="0" smtClean="0">
                <a:solidFill>
                  <a:schemeClr val="tx1"/>
                </a:solidFill>
                <a:latin typeface="Arial" charset="0"/>
                <a:ea typeface="ＭＳ Ｐゴシック" pitchFamily="34" charset="-128"/>
                <a:cs typeface="ＭＳ Ｐゴシック" pitchFamily="-107" charset="-128"/>
              </a:rPr>
              <a:t>I punti di contatto delle persone con un </a:t>
            </a:r>
            <a:r>
              <a:rPr lang="it-IT" sz="1400" b="1" kern="1200" dirty="0" err="1" smtClean="0">
                <a:solidFill>
                  <a:schemeClr val="tx1"/>
                </a:solidFill>
                <a:latin typeface="Arial" charset="0"/>
                <a:ea typeface="ＭＳ Ｐゴシック" pitchFamily="34" charset="-128"/>
                <a:cs typeface="ＭＳ Ｐゴシック" pitchFamily="-107" charset="-128"/>
              </a:rPr>
              <a:t>brand</a:t>
            </a:r>
            <a:r>
              <a:rPr lang="it-IT" sz="1400" b="1" kern="1200" dirty="0" smtClean="0">
                <a:solidFill>
                  <a:schemeClr val="tx1"/>
                </a:solidFill>
                <a:latin typeface="Arial" charset="0"/>
                <a:ea typeface="ＭＳ Ｐゴシック" pitchFamily="34" charset="-128"/>
                <a:cs typeface="ＭＳ Ｐゴシック" pitchFamily="-107" charset="-128"/>
              </a:rPr>
              <a:t> </a:t>
            </a:r>
            <a:r>
              <a:rPr lang="it-IT" sz="1400" kern="1200" dirty="0" smtClean="0">
                <a:solidFill>
                  <a:schemeClr val="tx1"/>
                </a:solidFill>
                <a:latin typeface="Arial" charset="0"/>
                <a:ea typeface="ＭＳ Ｐゴシック" pitchFamily="34" charset="-128"/>
                <a:cs typeface="ＭＳ Ｐゴシック" pitchFamily="-107" charset="-128"/>
              </a:rPr>
              <a:t>o un prodotto sono molteplici. Lo sviluppo di Internet degli oggetti, degli </a:t>
            </a:r>
            <a:r>
              <a:rPr lang="it-IT" sz="1400" kern="1200" dirty="0" err="1" smtClean="0">
                <a:solidFill>
                  <a:schemeClr val="tx1"/>
                </a:solidFill>
                <a:latin typeface="Arial" charset="0"/>
                <a:ea typeface="ＭＳ Ｐゴシック" pitchFamily="34" charset="-128"/>
                <a:cs typeface="ＭＳ Ｐゴシック" pitchFamily="-107" charset="-128"/>
              </a:rPr>
              <a:t>smarthphone</a:t>
            </a:r>
            <a:r>
              <a:rPr lang="it-IT" sz="1400" kern="1200" dirty="0" smtClean="0">
                <a:solidFill>
                  <a:schemeClr val="tx1"/>
                </a:solidFill>
                <a:latin typeface="Arial" charset="0"/>
                <a:ea typeface="ＭＳ Ｐゴシック" pitchFamily="34" charset="-128"/>
                <a:cs typeface="ＭＳ Ｐゴシック" pitchFamily="-107" charset="-128"/>
              </a:rPr>
              <a:t>, dei servizi di </a:t>
            </a:r>
            <a:r>
              <a:rPr lang="it-IT" sz="1400" kern="1200" dirty="0" err="1" smtClean="0">
                <a:solidFill>
                  <a:schemeClr val="tx1"/>
                </a:solidFill>
                <a:latin typeface="Arial" charset="0"/>
                <a:ea typeface="ＭＳ Ｐゴシック" pitchFamily="34" charset="-128"/>
                <a:cs typeface="ＭＳ Ｐゴシック" pitchFamily="-107" charset="-128"/>
              </a:rPr>
              <a:t>geotagging</a:t>
            </a:r>
            <a:r>
              <a:rPr lang="it-IT" sz="1400" kern="1200" dirty="0" smtClean="0">
                <a:solidFill>
                  <a:schemeClr val="tx1"/>
                </a:solidFill>
                <a:latin typeface="Arial" charset="0"/>
                <a:ea typeface="ＭＳ Ｐゴシック" pitchFamily="34" charset="-128"/>
                <a:cs typeface="ＭＳ Ｐゴシック" pitchFamily="-107" charset="-128"/>
              </a:rPr>
              <a:t>, della realtà aumentata, sono solo alcune delle innovazioni della comunicazione e del marketing che stanno </a:t>
            </a:r>
            <a:r>
              <a:rPr lang="it-IT" sz="1400" kern="1200" dirty="0" err="1" smtClean="0">
                <a:solidFill>
                  <a:schemeClr val="tx1"/>
                </a:solidFill>
                <a:latin typeface="Arial" charset="0"/>
                <a:ea typeface="ＭＳ Ｐゴシック" pitchFamily="34" charset="-128"/>
                <a:cs typeface="ＭＳ Ｐゴシック" pitchFamily="-107" charset="-128"/>
              </a:rPr>
              <a:t>coinfluendo</a:t>
            </a:r>
            <a:r>
              <a:rPr lang="it-IT" sz="1400" kern="1200" dirty="0" smtClean="0">
                <a:solidFill>
                  <a:schemeClr val="tx1"/>
                </a:solidFill>
                <a:latin typeface="Arial" charset="0"/>
                <a:ea typeface="ＭＳ Ｐゴシック" pitchFamily="34" charset="-128"/>
                <a:cs typeface="ＭＳ Ｐゴシック" pitchFamily="-107" charset="-128"/>
              </a:rPr>
              <a:t> in una nuova disciplina:</a:t>
            </a:r>
            <a:r>
              <a:rPr lang="it-IT" sz="1400" b="1" kern="1200" dirty="0" smtClean="0">
                <a:solidFill>
                  <a:schemeClr val="tx1"/>
                </a:solidFill>
                <a:latin typeface="Arial" charset="0"/>
                <a:ea typeface="ＭＳ Ｐゴシック" pitchFamily="34" charset="-128"/>
                <a:cs typeface="ＭＳ Ｐゴシック" pitchFamily="-107" charset="-128"/>
              </a:rPr>
              <a:t> il design dell’esperienza</a:t>
            </a:r>
            <a:r>
              <a:rPr lang="it-IT" sz="1400" kern="1200" dirty="0" smtClean="0">
                <a:solidFill>
                  <a:schemeClr val="tx1"/>
                </a:solidFill>
                <a:latin typeface="Arial" charset="0"/>
                <a:ea typeface="ＭＳ Ｐゴシック" pitchFamily="34" charset="-128"/>
                <a:cs typeface="ＭＳ Ｐゴシック" pitchFamily="-107" charset="-128"/>
              </a:rPr>
              <a:t>.</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21</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400" kern="1200" dirty="0" smtClean="0">
                <a:solidFill>
                  <a:schemeClr val="tx1"/>
                </a:solidFill>
                <a:latin typeface="Arial" charset="0"/>
                <a:ea typeface="ＭＳ Ｐゴシック" pitchFamily="34" charset="-128"/>
                <a:cs typeface="ＭＳ Ｐゴシック" pitchFamily="-107" charset="-128"/>
              </a:rPr>
              <a:t>Le strategie su Internet sono efficaci quando non seguono le regole classiche dei mezzi di comunicazione di massa. Il mondo anche se globale e connesso è fatto di tante tribù: ognuna ha i suoi guru e i suoi stregoni, i suoi riti e i suoi luoghi di sacrificio. Bisogna saper parlare un determinato linguaggio e non tentare di essere generalisti, adattarsi ai contesti e saper entrare in relazione con uno specifico gruppo, nei luoghi in cui quel gruppo già si aggrega, online e offline. Bisogna superare il concetto di testimonial, abbandonare tattiche </a:t>
            </a:r>
            <a:r>
              <a:rPr lang="it-IT" sz="1400" kern="1200" dirty="0" err="1" smtClean="0">
                <a:solidFill>
                  <a:schemeClr val="tx1"/>
                </a:solidFill>
                <a:latin typeface="Arial" charset="0"/>
                <a:ea typeface="ＭＳ Ｐゴシック" pitchFamily="34" charset="-128"/>
                <a:cs typeface="ＭＳ Ｐゴシック" pitchFamily="-107" charset="-128"/>
              </a:rPr>
              <a:t>fake</a:t>
            </a:r>
            <a:r>
              <a:rPr lang="it-IT" sz="1400" kern="1200" dirty="0" smtClean="0">
                <a:solidFill>
                  <a:schemeClr val="tx1"/>
                </a:solidFill>
                <a:latin typeface="Arial" charset="0"/>
                <a:ea typeface="ＭＳ Ｐゴシック" pitchFamily="34" charset="-128"/>
                <a:cs typeface="ＭＳ Ｐゴシック" pitchFamily="-107" charset="-128"/>
              </a:rPr>
              <a:t> e </a:t>
            </a:r>
            <a:r>
              <a:rPr lang="it-IT" sz="1400" b="1" kern="1200" dirty="0" smtClean="0">
                <a:solidFill>
                  <a:schemeClr val="tx1"/>
                </a:solidFill>
                <a:latin typeface="Arial" charset="0"/>
                <a:ea typeface="ＭＳ Ｐゴシック" pitchFamily="34" charset="-128"/>
                <a:cs typeface="ＭＳ Ｐゴシック" pitchFamily="-107" charset="-128"/>
              </a:rPr>
              <a:t>lasciare che le </a:t>
            </a:r>
            <a:r>
              <a:rPr lang="it-IT" sz="1400" b="1" kern="1200" dirty="0" err="1" smtClean="0">
                <a:solidFill>
                  <a:schemeClr val="tx1"/>
                </a:solidFill>
                <a:latin typeface="Arial" charset="0"/>
                <a:ea typeface="ＭＳ Ｐゴシック" pitchFamily="34" charset="-128"/>
                <a:cs typeface="ＭＳ Ｐゴシック" pitchFamily="-107" charset="-128"/>
              </a:rPr>
              <a:t>communities</a:t>
            </a:r>
            <a:r>
              <a:rPr lang="it-IT" sz="1400" b="1" kern="1200" dirty="0" smtClean="0">
                <a:solidFill>
                  <a:schemeClr val="tx1"/>
                </a:solidFill>
                <a:latin typeface="Arial" charset="0"/>
                <a:ea typeface="ＭＳ Ｐゴシック" pitchFamily="34" charset="-128"/>
                <a:cs typeface="ＭＳ Ｐゴシック" pitchFamily="-107" charset="-128"/>
              </a:rPr>
              <a:t> influenti si esprimano in modo creativo rispetto al nostro </a:t>
            </a:r>
            <a:r>
              <a:rPr lang="it-IT" sz="1400" b="1" kern="1200" dirty="0" err="1" smtClean="0">
                <a:solidFill>
                  <a:schemeClr val="tx1"/>
                </a:solidFill>
                <a:latin typeface="Arial" charset="0"/>
                <a:ea typeface="ＭＳ Ｐゴシック" pitchFamily="34" charset="-128"/>
                <a:cs typeface="ＭＳ Ｐゴシック" pitchFamily="-107" charset="-128"/>
              </a:rPr>
              <a:t>brand</a:t>
            </a:r>
            <a:r>
              <a:rPr lang="it-IT" sz="1400" b="1" kern="1200" dirty="0" smtClean="0">
                <a:solidFill>
                  <a:schemeClr val="tx1"/>
                </a:solidFill>
                <a:latin typeface="Arial" charset="0"/>
                <a:ea typeface="ＭＳ Ｐゴシック" pitchFamily="34" charset="-128"/>
                <a:cs typeface="ＭＳ Ｐゴシック" pitchFamily="-107" charset="-128"/>
              </a:rPr>
              <a:t> </a:t>
            </a:r>
            <a:r>
              <a:rPr lang="it-IT" sz="1400" kern="1200" dirty="0" smtClean="0">
                <a:solidFill>
                  <a:schemeClr val="tx1"/>
                </a:solidFill>
                <a:latin typeface="Arial" charset="0"/>
                <a:ea typeface="ＭＳ Ｐゴシック" pitchFamily="34" charset="-128"/>
                <a:cs typeface="ＭＳ Ｐゴシック" pitchFamily="-107" charset="-128"/>
              </a:rPr>
              <a:t>e che diventino soggetti spontanei e autonomi della nostra reputazione e della nostra crescita.</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22</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400" kern="1200" dirty="0" smtClean="0">
                <a:solidFill>
                  <a:schemeClr val="tx1"/>
                </a:solidFill>
                <a:latin typeface="Arial" charset="0"/>
                <a:ea typeface="ＭＳ Ｐゴシック" pitchFamily="34" charset="-128"/>
                <a:cs typeface="ＭＳ Ｐゴシック" pitchFamily="-107" charset="-128"/>
              </a:rPr>
              <a:t>Un nuovo approccio ai media vede una </a:t>
            </a:r>
            <a:r>
              <a:rPr lang="it-IT" sz="1400" b="1" kern="1200" dirty="0" smtClean="0">
                <a:solidFill>
                  <a:schemeClr val="tx1"/>
                </a:solidFill>
                <a:latin typeface="Arial" charset="0"/>
                <a:ea typeface="ＭＳ Ｐゴシック" pitchFamily="34" charset="-128"/>
                <a:cs typeface="ＭＳ Ｐゴシック" pitchFamily="-107" charset="-128"/>
              </a:rPr>
              <a:t>suddivisione equilibrata tra media </a:t>
            </a:r>
            <a:r>
              <a:rPr lang="it-IT" sz="1400" b="1" kern="1200" dirty="0" err="1" smtClean="0">
                <a:solidFill>
                  <a:schemeClr val="tx1"/>
                </a:solidFill>
                <a:latin typeface="Arial" charset="0"/>
                <a:ea typeface="ＭＳ Ｐゴシック" pitchFamily="34" charset="-128"/>
                <a:cs typeface="ＭＳ Ｐゴシック" pitchFamily="-107" charset="-128"/>
              </a:rPr>
              <a:t>owned</a:t>
            </a:r>
            <a:r>
              <a:rPr lang="it-IT" sz="1400" b="1" kern="1200" dirty="0" smtClean="0">
                <a:solidFill>
                  <a:schemeClr val="tx1"/>
                </a:solidFill>
                <a:latin typeface="Arial" charset="0"/>
                <a:ea typeface="ＭＳ Ｐゴシック" pitchFamily="34" charset="-128"/>
                <a:cs typeface="ＭＳ Ｐゴシック" pitchFamily="-107" charset="-128"/>
              </a:rPr>
              <a:t>, </a:t>
            </a:r>
            <a:r>
              <a:rPr lang="it-IT" sz="1400" b="1" kern="1200" dirty="0" err="1" smtClean="0">
                <a:solidFill>
                  <a:schemeClr val="tx1"/>
                </a:solidFill>
                <a:latin typeface="Arial" charset="0"/>
                <a:ea typeface="ＭＳ Ｐゴシック" pitchFamily="34" charset="-128"/>
                <a:cs typeface="ＭＳ Ｐゴシック" pitchFamily="-107" charset="-128"/>
              </a:rPr>
              <a:t>bought</a:t>
            </a:r>
            <a:r>
              <a:rPr lang="it-IT" sz="1400" b="1" kern="1200" dirty="0" smtClean="0">
                <a:solidFill>
                  <a:schemeClr val="tx1"/>
                </a:solidFill>
                <a:latin typeface="Arial" charset="0"/>
                <a:ea typeface="ＭＳ Ｐゴシック" pitchFamily="34" charset="-128"/>
                <a:cs typeface="ＭＳ Ｐゴシック" pitchFamily="-107" charset="-128"/>
              </a:rPr>
              <a:t> ed </a:t>
            </a:r>
            <a:r>
              <a:rPr lang="it-IT" sz="1400" b="1" kern="1200" dirty="0" err="1" smtClean="0">
                <a:solidFill>
                  <a:schemeClr val="tx1"/>
                </a:solidFill>
                <a:latin typeface="Arial" charset="0"/>
                <a:ea typeface="ＭＳ Ｐゴシック" pitchFamily="34" charset="-128"/>
                <a:cs typeface="ＭＳ Ｐゴシック" pitchFamily="-107" charset="-128"/>
              </a:rPr>
              <a:t>earned</a:t>
            </a:r>
            <a:r>
              <a:rPr lang="it-IT" sz="1400" b="1" kern="1200" dirty="0" smtClean="0">
                <a:solidFill>
                  <a:schemeClr val="tx1"/>
                </a:solidFill>
                <a:latin typeface="Arial" charset="0"/>
                <a:ea typeface="ＭＳ Ｐゴシック" pitchFamily="34" charset="-128"/>
                <a:cs typeface="ＭＳ Ｐゴシック" pitchFamily="-107" charset="-128"/>
              </a:rPr>
              <a:t>: posseduti, comprati e conquistati</a:t>
            </a:r>
            <a:r>
              <a:rPr lang="it-IT" sz="1400" kern="1200" dirty="0" smtClean="0">
                <a:solidFill>
                  <a:schemeClr val="tx1"/>
                </a:solidFill>
                <a:latin typeface="Arial" charset="0"/>
                <a:ea typeface="ＭＳ Ｐゴシック" pitchFamily="34" charset="-128"/>
                <a:cs typeface="ＭＳ Ｐゴシック" pitchFamily="-107" charset="-128"/>
              </a:rPr>
              <a:t>. I media posseduti sono i propri house </a:t>
            </a:r>
            <a:r>
              <a:rPr lang="it-IT" sz="1400" kern="1200" dirty="0" err="1" smtClean="0">
                <a:solidFill>
                  <a:schemeClr val="tx1"/>
                </a:solidFill>
                <a:latin typeface="Arial" charset="0"/>
                <a:ea typeface="ＭＳ Ｐゴシック" pitchFamily="34" charset="-128"/>
                <a:cs typeface="ＭＳ Ｐゴシック" pitchFamily="-107" charset="-128"/>
              </a:rPr>
              <a:t>organ</a:t>
            </a:r>
            <a:r>
              <a:rPr lang="it-IT" sz="1400" kern="1200" dirty="0" smtClean="0">
                <a:solidFill>
                  <a:schemeClr val="tx1"/>
                </a:solidFill>
                <a:latin typeface="Arial" charset="0"/>
                <a:ea typeface="ＭＳ Ｐゴシック" pitchFamily="34" charset="-128"/>
                <a:cs typeface="ＭＳ Ｐゴシック" pitchFamily="-107" charset="-128"/>
              </a:rPr>
              <a:t>, i nostri website, canali tv o altro sui quali possiamo intervenire senza restrizioni o grandi vincoli di budget. I canali comprati sono quelli che acquistiamo attraverso la tradizionale pianificazione media, che ancora oggi nel digitale si traducono in spazi banner o annunci </a:t>
            </a:r>
            <a:r>
              <a:rPr lang="it-IT" sz="1400" kern="1200" dirty="0" err="1" smtClean="0">
                <a:solidFill>
                  <a:schemeClr val="tx1"/>
                </a:solidFill>
                <a:latin typeface="Arial" charset="0"/>
                <a:ea typeface="ＭＳ Ｐゴシック" pitchFamily="34" charset="-128"/>
                <a:cs typeface="ＭＳ Ｐゴシック" pitchFamily="-107" charset="-128"/>
              </a:rPr>
              <a:t>pay-per-click</a:t>
            </a:r>
            <a:r>
              <a:rPr lang="it-IT" sz="1400" kern="1200" dirty="0" smtClean="0">
                <a:solidFill>
                  <a:schemeClr val="tx1"/>
                </a:solidFill>
                <a:latin typeface="Arial" charset="0"/>
                <a:ea typeface="ＭＳ Ｐゴシック" pitchFamily="34" charset="-128"/>
                <a:cs typeface="ＭＳ Ｐゴシック" pitchFamily="-107" charset="-128"/>
              </a:rPr>
              <a:t> soprattutto su Google e </a:t>
            </a:r>
            <a:r>
              <a:rPr lang="it-IT" sz="1400" kern="1200" dirty="0" err="1" smtClean="0">
                <a:solidFill>
                  <a:schemeClr val="tx1"/>
                </a:solidFill>
                <a:latin typeface="Arial" charset="0"/>
                <a:ea typeface="ＭＳ Ｐゴシック" pitchFamily="34" charset="-128"/>
                <a:cs typeface="ＭＳ Ｐゴシック" pitchFamily="-107" charset="-128"/>
              </a:rPr>
              <a:t>Facebook</a:t>
            </a:r>
            <a:r>
              <a:rPr lang="it-IT" sz="1400" kern="1200" dirty="0" smtClean="0">
                <a:solidFill>
                  <a:schemeClr val="tx1"/>
                </a:solidFill>
                <a:latin typeface="Arial" charset="0"/>
                <a:ea typeface="ＭＳ Ｐゴシック" pitchFamily="34" charset="-128"/>
                <a:cs typeface="ＭＳ Ｐゴシック" pitchFamily="-107" charset="-128"/>
              </a:rPr>
              <a:t>. Per ultimi, ma non d’importanza, i media “guadagnati”, sono le community che parlano bene di noi o del nostro prodotto, i blogger influenti che ci promuovono spontaneamente, gli utenti che diventano nostri fan su </a:t>
            </a:r>
            <a:r>
              <a:rPr lang="it-IT" sz="1400" kern="1200" dirty="0" err="1" smtClean="0">
                <a:solidFill>
                  <a:schemeClr val="tx1"/>
                </a:solidFill>
                <a:latin typeface="Arial" charset="0"/>
                <a:ea typeface="ＭＳ Ｐゴシック" pitchFamily="34" charset="-128"/>
                <a:cs typeface="ＭＳ Ｐゴシック" pitchFamily="-107" charset="-128"/>
              </a:rPr>
              <a:t>Facebook</a:t>
            </a:r>
            <a:r>
              <a:rPr lang="it-IT" sz="1400" kern="1200" dirty="0" smtClean="0">
                <a:solidFill>
                  <a:schemeClr val="tx1"/>
                </a:solidFill>
                <a:latin typeface="Arial" charset="0"/>
                <a:ea typeface="ＭＳ Ｐゴシック" pitchFamily="34" charset="-128"/>
                <a:cs typeface="ＭＳ Ｐゴシック" pitchFamily="-107" charset="-128"/>
              </a:rPr>
              <a:t>, i commenti positivi nei forum, etc. Riguardano da vicino la nostra capacità di essere influenti e di costruire e mantenere un’attività di PR online.</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23</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400" kern="1200" dirty="0" smtClean="0">
                <a:solidFill>
                  <a:schemeClr val="tx1"/>
                </a:solidFill>
                <a:latin typeface="Arial" charset="0"/>
                <a:ea typeface="ＭＳ Ｐゴシック" pitchFamily="34" charset="-128"/>
                <a:cs typeface="ＭＳ Ｐゴシック" pitchFamily="-107" charset="-128"/>
              </a:rPr>
              <a:t>Non c’è mercato se non c’è società. Costruire idee intorno a valori e ideali. Definire messaggi di grande impatto, coerenti con la storia del prodotto e con i valori contemporanei. Saperli rappresentare attraverso simboli universali e declinare nelle forme e nei modi della nuova società 2.0. </a:t>
            </a:r>
            <a:r>
              <a:rPr lang="it-IT" sz="1400" b="1" kern="1200" dirty="0" smtClean="0">
                <a:solidFill>
                  <a:schemeClr val="tx1"/>
                </a:solidFill>
                <a:latin typeface="Arial" charset="0"/>
                <a:ea typeface="ＭＳ Ｐゴシック" pitchFamily="34" charset="-128"/>
                <a:cs typeface="ＭＳ Ｐゴシック" pitchFamily="-107" charset="-128"/>
              </a:rPr>
              <a:t>Essere in sintonia con i valori della contemporaneità </a:t>
            </a:r>
            <a:r>
              <a:rPr lang="it-IT" sz="1400" kern="1200" dirty="0" smtClean="0">
                <a:solidFill>
                  <a:schemeClr val="tx1"/>
                </a:solidFill>
                <a:latin typeface="Arial" charset="0"/>
                <a:ea typeface="ＭＳ Ｐゴシック" pitchFamily="34" charset="-128"/>
                <a:cs typeface="ＭＳ Ｐゴシック" pitchFamily="-107" charset="-128"/>
              </a:rPr>
              <a:t>significa: net society, economia del dono, responsabilità, collaborazione, impegno, sensibilità verso l’ambiente e austerità sono tendenze in crescita. Individualismo, narcisismo e cultura dell’apparire e dell’avere sono tendenze in flessione, legate soprattutto ai macro scenari dell’insicurezza e della chiusura, molto rappresentate all’interno dei media tradizionali.</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a:ln/>
        </p:spPr>
      </p:sp>
      <p:sp>
        <p:nvSpPr>
          <p:cNvPr id="64515" name="Segnaposto note 2"/>
          <p:cNvSpPr>
            <a:spLocks noGrp="1"/>
          </p:cNvSpPr>
          <p:nvPr>
            <p:ph type="body" idx="1"/>
          </p:nvPr>
        </p:nvSpPr>
        <p:spPr>
          <a:noFill/>
          <a:ln/>
        </p:spPr>
        <p:txBody>
          <a:bodyPr/>
          <a:lstStyle/>
          <a:p>
            <a:pPr eaLnBrk="1" hangingPunct="1"/>
            <a:endParaRPr lang="it-IT" dirty="0">
              <a:latin typeface="Arial" pitchFamily="-107" charset="0"/>
              <a:ea typeface="ＭＳ Ｐゴシック" pitchFamily="-107" charset="-128"/>
            </a:endParaRPr>
          </a:p>
        </p:txBody>
      </p:sp>
      <p:sp>
        <p:nvSpPr>
          <p:cNvPr id="64516" name="Segnaposto numero diapositiva 3"/>
          <p:cNvSpPr>
            <a:spLocks noGrp="1"/>
          </p:cNvSpPr>
          <p:nvPr>
            <p:ph type="sldNum" sz="quarter" idx="5"/>
          </p:nvPr>
        </p:nvSpPr>
        <p:spPr>
          <a:noFill/>
        </p:spPr>
        <p:txBody>
          <a:bodyPr/>
          <a:lstStyle/>
          <a:p>
            <a:fld id="{8956D7DD-4670-EB43-93B5-8E1E7738A660}" type="slidenum">
              <a:rPr lang="it-IT"/>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400" kern="1200" dirty="0" smtClean="0">
                <a:solidFill>
                  <a:schemeClr val="tx1"/>
                </a:solidFill>
                <a:latin typeface="Arial" charset="0"/>
                <a:ea typeface="ＭＳ Ｐゴシック" pitchFamily="34" charset="-128"/>
                <a:cs typeface="ＭＳ Ｐゴシック" pitchFamily="-107" charset="-128"/>
              </a:rPr>
              <a:t>Saper ascoltare, leggere i numeri e scegliere le metriche giuste. I social media sono un fenomeno globale che riguarda tutte le aree della società. La creazione di contenuti da parte delle persone ha superato in quantità e qualità qualsiasi media company. </a:t>
            </a:r>
            <a:r>
              <a:rPr lang="it-IT" sz="1400" b="1" kern="1200" dirty="0" smtClean="0">
                <a:solidFill>
                  <a:schemeClr val="tx1"/>
                </a:solidFill>
                <a:latin typeface="Arial" charset="0"/>
                <a:ea typeface="ＭＳ Ｐゴシック" pitchFamily="34" charset="-128"/>
                <a:cs typeface="ＭＳ Ｐゴシック" pitchFamily="-107" charset="-128"/>
              </a:rPr>
              <a:t>Cambiano i rapporti consumatore/produttore </a:t>
            </a:r>
            <a:r>
              <a:rPr lang="it-IT" sz="1400" kern="1200" dirty="0" smtClean="0">
                <a:solidFill>
                  <a:schemeClr val="tx1"/>
                </a:solidFill>
                <a:latin typeface="Arial" charset="0"/>
                <a:ea typeface="ＭＳ Ｐゴシック" pitchFamily="34" charset="-128"/>
                <a:cs typeface="ＭＳ Ｐゴシック" pitchFamily="-107" charset="-128"/>
              </a:rPr>
              <a:t>lasciando ampi spazi alla creatività delle persone: il </a:t>
            </a:r>
            <a:r>
              <a:rPr lang="it-IT" sz="1400" kern="1200" dirty="0" err="1" smtClean="0">
                <a:solidFill>
                  <a:schemeClr val="tx1"/>
                </a:solidFill>
                <a:latin typeface="Arial" charset="0"/>
                <a:ea typeface="ＭＳ Ｐゴシック" pitchFamily="34" charset="-128"/>
                <a:cs typeface="ＭＳ Ｐゴシック" pitchFamily="-107" charset="-128"/>
              </a:rPr>
              <a:t>crowdsourcing</a:t>
            </a:r>
            <a:r>
              <a:rPr lang="it-IT" sz="1400" kern="1200" dirty="0" smtClean="0">
                <a:solidFill>
                  <a:schemeClr val="tx1"/>
                </a:solidFill>
                <a:latin typeface="Arial" charset="0"/>
                <a:ea typeface="ＭＳ Ｐゴシック" pitchFamily="34" charset="-128"/>
                <a:cs typeface="ＭＳ Ｐゴシック" pitchFamily="-107" charset="-128"/>
              </a:rPr>
              <a:t> è una di queste. La reputazione di un prodotto o di un </a:t>
            </a:r>
            <a:r>
              <a:rPr lang="it-IT" sz="1400" kern="1200" dirty="0" err="1" smtClean="0">
                <a:solidFill>
                  <a:schemeClr val="tx1"/>
                </a:solidFill>
                <a:latin typeface="Arial" charset="0"/>
                <a:ea typeface="ＭＳ Ｐゴシック" pitchFamily="34" charset="-128"/>
                <a:cs typeface="ＭＳ Ｐゴシック" pitchFamily="-107" charset="-128"/>
              </a:rPr>
              <a:t>brand</a:t>
            </a:r>
            <a:r>
              <a:rPr lang="it-IT" sz="1400" kern="1200" dirty="0" smtClean="0">
                <a:solidFill>
                  <a:schemeClr val="tx1"/>
                </a:solidFill>
                <a:latin typeface="Arial" charset="0"/>
                <a:ea typeface="ＭＳ Ｐゴシック" pitchFamily="34" charset="-128"/>
                <a:cs typeface="ＭＳ Ｐゴシック" pitchFamily="-107" charset="-128"/>
              </a:rPr>
              <a:t> è nelle mani dei </a:t>
            </a:r>
            <a:r>
              <a:rPr lang="it-IT" sz="1400" kern="1200" dirty="0" err="1" smtClean="0">
                <a:solidFill>
                  <a:schemeClr val="tx1"/>
                </a:solidFill>
                <a:latin typeface="Arial" charset="0"/>
                <a:ea typeface="ＭＳ Ｐゴシック" pitchFamily="34" charset="-128"/>
                <a:cs typeface="ＭＳ Ｐゴシック" pitchFamily="-107" charset="-128"/>
              </a:rPr>
              <a:t>consum-autori</a:t>
            </a:r>
            <a:r>
              <a:rPr lang="it-IT" sz="1400" kern="1200" dirty="0" smtClean="0">
                <a:solidFill>
                  <a:schemeClr val="tx1"/>
                </a:solidFill>
                <a:latin typeface="Arial" charset="0"/>
                <a:ea typeface="ＭＳ Ｐゴシック" pitchFamily="34" charset="-128"/>
                <a:cs typeface="ＭＳ Ｐゴシック" pitchFamily="-107" charset="-128"/>
              </a:rPr>
              <a:t>, dei loro blog e dei loro social network.</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25</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400" b="1" kern="1200" dirty="0" smtClean="0">
                <a:solidFill>
                  <a:schemeClr val="tx1"/>
                </a:solidFill>
                <a:latin typeface="Arial" charset="0"/>
                <a:ea typeface="ＭＳ Ｐゴシック" pitchFamily="34" charset="-128"/>
                <a:cs typeface="ＭＳ Ｐゴシック" pitchFamily="-107" charset="-128"/>
              </a:rPr>
              <a:t>Idee, talento e tecnologie sono gli ingredienti necessari per affermare il proprio progetto in rete</a:t>
            </a:r>
            <a:r>
              <a:rPr lang="it-IT" sz="1400" kern="1200" dirty="0" smtClean="0">
                <a:solidFill>
                  <a:schemeClr val="tx1"/>
                </a:solidFill>
                <a:latin typeface="Arial" charset="0"/>
                <a:ea typeface="ＭＳ Ｐゴシック" pitchFamily="34" charset="-128"/>
                <a:cs typeface="ＭＳ Ｐゴシック" pitchFamily="-107" charset="-128"/>
              </a:rPr>
              <a:t>. Creare valore per gli altri, dare informazioni aggiornate, essere trasparenti, far partecipare, ascoltare, aggregare, remixare, far comunicare le persone tra loro, favorire le relazioni, sono solo alcune delle nuove attività del marketing digitale. Esplorare ove possibile tutti i media. Creare un circolo virtuoso tra i diversi media. Non utilizzare i mezzi solo per parlare alle persone ma soprattutto per far parlare tra loro le persone. Imparare continuamente e quando si ha il privilegio, aiutare la collettività a crescere e ad emanciparsi.</a:t>
            </a: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26</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400" kern="1200" dirty="0" smtClean="0">
                <a:solidFill>
                  <a:schemeClr val="tx1"/>
                </a:solidFill>
                <a:latin typeface="Arial" charset="0"/>
                <a:ea typeface="ＭＳ Ｐゴシック" pitchFamily="34" charset="-128"/>
                <a:cs typeface="ＭＳ Ｐゴシック" pitchFamily="-107" charset="-128"/>
              </a:rPr>
              <a:t>Come</a:t>
            </a:r>
            <a:r>
              <a:rPr lang="it-IT" sz="1400" kern="1200" baseline="0" dirty="0" smtClean="0">
                <a:solidFill>
                  <a:schemeClr val="tx1"/>
                </a:solidFill>
                <a:latin typeface="Arial" charset="0"/>
                <a:ea typeface="ＭＳ Ｐゴシック" pitchFamily="34" charset="-128"/>
                <a:cs typeface="ＭＳ Ｐゴシック" pitchFamily="-107" charset="-128"/>
              </a:rPr>
              <a:t> le persone </a:t>
            </a:r>
            <a:r>
              <a:rPr lang="it-IT" sz="1400" kern="1200" dirty="0" smtClean="0">
                <a:solidFill>
                  <a:schemeClr val="tx1"/>
                </a:solidFill>
                <a:latin typeface="Arial" charset="0"/>
                <a:ea typeface="ＭＳ Ｐゴシック" pitchFamily="34" charset="-128"/>
                <a:cs typeface="ＭＳ Ｐゴシック" pitchFamily="-107" charset="-128"/>
              </a:rPr>
              <a:t>navigano e si aggregano su Internet: lo fanno </a:t>
            </a:r>
            <a:r>
              <a:rPr lang="it-IT" sz="1400" b="1" kern="1200" dirty="0" smtClean="0">
                <a:solidFill>
                  <a:schemeClr val="tx1"/>
                </a:solidFill>
                <a:latin typeface="Arial" charset="0"/>
                <a:ea typeface="ＭＳ Ｐゴシック" pitchFamily="34" charset="-128"/>
                <a:cs typeface="ＭＳ Ｐゴシック" pitchFamily="-107" charset="-128"/>
              </a:rPr>
              <a:t>attraverso le parole</a:t>
            </a:r>
            <a:r>
              <a:rPr lang="it-IT" sz="1400" kern="1200" dirty="0" smtClean="0">
                <a:solidFill>
                  <a:schemeClr val="tx1"/>
                </a:solidFill>
                <a:latin typeface="Arial" charset="0"/>
                <a:ea typeface="ＭＳ Ｐゴシック" pitchFamily="34" charset="-128"/>
                <a:cs typeface="ＭＳ Ｐゴシック" pitchFamily="-107" charset="-128"/>
              </a:rPr>
              <a:t> </a:t>
            </a:r>
            <a:r>
              <a:rPr lang="it-IT" sz="1400" kern="1200" dirty="0" err="1" smtClean="0">
                <a:solidFill>
                  <a:schemeClr val="tx1"/>
                </a:solidFill>
                <a:latin typeface="Arial" charset="0"/>
                <a:ea typeface="ＭＳ Ｐゴシック" pitchFamily="34" charset="-128"/>
                <a:cs typeface="ＭＳ Ｐゴシック" pitchFamily="-107" charset="-128"/>
              </a:rPr>
              <a:t>–</a:t>
            </a:r>
            <a:r>
              <a:rPr lang="it-IT" sz="1400" kern="1200" dirty="0" smtClean="0">
                <a:solidFill>
                  <a:schemeClr val="tx1"/>
                </a:solidFill>
                <a:latin typeface="Arial" charset="0"/>
                <a:ea typeface="ＭＳ Ｐゴシック" pitchFamily="34" charset="-128"/>
                <a:cs typeface="ＭＳ Ｐゴシック" pitchFamily="-107" charset="-128"/>
              </a:rPr>
              <a:t> da qui l’importanza del </a:t>
            </a:r>
            <a:r>
              <a:rPr lang="it-IT" sz="1400" kern="1200" dirty="0" err="1" smtClean="0">
                <a:solidFill>
                  <a:schemeClr val="tx1"/>
                </a:solidFill>
                <a:latin typeface="Arial" charset="0"/>
                <a:ea typeface="ＭＳ Ｐゴシック" pitchFamily="34" charset="-128"/>
                <a:cs typeface="ＭＳ Ｐゴシック" pitchFamily="-107" charset="-128"/>
              </a:rPr>
              <a:t>content</a:t>
            </a:r>
            <a:r>
              <a:rPr lang="it-IT" sz="1400" kern="1200" dirty="0" smtClean="0">
                <a:solidFill>
                  <a:schemeClr val="tx1"/>
                </a:solidFill>
                <a:latin typeface="Arial" charset="0"/>
                <a:ea typeface="ＭＳ Ｐゴシック" pitchFamily="34" charset="-128"/>
                <a:cs typeface="ＭＳ Ｐゴシック" pitchFamily="-107" charset="-128"/>
              </a:rPr>
              <a:t> marketing, dell’</a:t>
            </a:r>
            <a:r>
              <a:rPr lang="it-IT" sz="1400" kern="1200" dirty="0" err="1" smtClean="0">
                <a:solidFill>
                  <a:schemeClr val="tx1"/>
                </a:solidFill>
                <a:latin typeface="Arial" charset="0"/>
                <a:ea typeface="ＭＳ Ｐゴシック" pitchFamily="34" charset="-128"/>
                <a:cs typeface="ＭＳ Ｐゴシック" pitchFamily="-107" charset="-128"/>
              </a:rPr>
              <a:t>inbound</a:t>
            </a:r>
            <a:r>
              <a:rPr lang="it-IT" sz="1400" kern="1200" dirty="0" smtClean="0">
                <a:solidFill>
                  <a:schemeClr val="tx1"/>
                </a:solidFill>
                <a:latin typeface="Arial" charset="0"/>
                <a:ea typeface="ＭＳ Ｐゴシック" pitchFamily="34" charset="-128"/>
                <a:cs typeface="ＭＳ Ｐゴシック" pitchFamily="-107" charset="-128"/>
              </a:rPr>
              <a:t> marketing e di tutte le attività che hanno a che fare con il posizionamento nei motori di ricerca come il SEO, il SEM, etc. </a:t>
            </a:r>
            <a:r>
              <a:rPr lang="it-IT" sz="1400" kern="1200" dirty="0" err="1" smtClean="0">
                <a:solidFill>
                  <a:schemeClr val="tx1"/>
                </a:solidFill>
                <a:latin typeface="Arial" charset="0"/>
                <a:ea typeface="ＭＳ Ｐゴシック" pitchFamily="34" charset="-128"/>
                <a:cs typeface="ＭＳ Ｐゴシック" pitchFamily="-107" charset="-128"/>
              </a:rPr>
              <a:t>–</a:t>
            </a:r>
            <a:r>
              <a:rPr lang="it-IT" sz="1400" kern="1200" dirty="0" smtClean="0">
                <a:solidFill>
                  <a:schemeClr val="tx1"/>
                </a:solidFill>
                <a:latin typeface="Arial" charset="0"/>
                <a:ea typeface="ＭＳ Ｐゴシック" pitchFamily="34" charset="-128"/>
                <a:cs typeface="ＭＳ Ｐゴシック" pitchFamily="-107" charset="-128"/>
              </a:rPr>
              <a:t> e </a:t>
            </a:r>
            <a:r>
              <a:rPr lang="it-IT" sz="1400" b="1" kern="1200" dirty="0" smtClean="0">
                <a:solidFill>
                  <a:schemeClr val="tx1"/>
                </a:solidFill>
                <a:latin typeface="Arial" charset="0"/>
                <a:ea typeface="ＭＳ Ｐゴシック" pitchFamily="34" charset="-128"/>
                <a:cs typeface="ＭＳ Ｐゴシック" pitchFamily="-107" charset="-128"/>
              </a:rPr>
              <a:t>attraverso le persone</a:t>
            </a:r>
            <a:r>
              <a:rPr lang="it-IT" sz="1400" kern="1200" dirty="0" smtClean="0">
                <a:solidFill>
                  <a:schemeClr val="tx1"/>
                </a:solidFill>
                <a:latin typeface="Arial" charset="0"/>
                <a:ea typeface="ＭＳ Ｐゴシック" pitchFamily="34" charset="-128"/>
                <a:cs typeface="ＭＳ Ｐゴシック" pitchFamily="-107" charset="-128"/>
              </a:rPr>
              <a:t> </a:t>
            </a:r>
            <a:r>
              <a:rPr lang="it-IT" sz="1400" kern="1200" dirty="0" err="1" smtClean="0">
                <a:solidFill>
                  <a:schemeClr val="tx1"/>
                </a:solidFill>
                <a:latin typeface="Arial" charset="0"/>
                <a:ea typeface="ＭＳ Ｐゴシック" pitchFamily="34" charset="-128"/>
                <a:cs typeface="ＭＳ Ｐゴシック" pitchFamily="-107" charset="-128"/>
              </a:rPr>
              <a:t>–</a:t>
            </a:r>
            <a:r>
              <a:rPr lang="it-IT" sz="1400" kern="1200" dirty="0" smtClean="0">
                <a:solidFill>
                  <a:schemeClr val="tx1"/>
                </a:solidFill>
                <a:latin typeface="Arial" charset="0"/>
                <a:ea typeface="ＭＳ Ｐゴシック" pitchFamily="34" charset="-128"/>
                <a:cs typeface="ＭＳ Ｐゴシック" pitchFamily="-107" charset="-128"/>
              </a:rPr>
              <a:t> da qui la rilevanza dei social media come i blog, i forum, i social network, etc. Occorre conoscere</a:t>
            </a:r>
            <a:r>
              <a:rPr lang="it-IT" sz="1400" kern="1200" baseline="0" dirty="0" smtClean="0">
                <a:solidFill>
                  <a:schemeClr val="tx1"/>
                </a:solidFill>
                <a:latin typeface="Arial" charset="0"/>
                <a:ea typeface="ＭＳ Ｐゴシック" pitchFamily="34" charset="-128"/>
                <a:cs typeface="ＭＳ Ｐゴシック" pitchFamily="-107" charset="-128"/>
              </a:rPr>
              <a:t> i Social Media e farne esperienza.</a:t>
            </a:r>
            <a:endParaRPr lang="it-IT" sz="1400" kern="1200" dirty="0" smtClean="0">
              <a:solidFill>
                <a:schemeClr val="tx1"/>
              </a:solidFill>
              <a:latin typeface="Arial" charset="0"/>
              <a:ea typeface="ＭＳ Ｐゴシック" pitchFamily="34" charset="-128"/>
              <a:cs typeface="ＭＳ Ｐゴシック" pitchFamily="-107" charset="-128"/>
            </a:endParaRPr>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27</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err="1" smtClean="0"/>
              <a:t>WordPress</a:t>
            </a:r>
            <a:r>
              <a:rPr lang="it-IT" dirty="0" smtClean="0"/>
              <a:t> è una piattaforma di "</a:t>
            </a:r>
            <a:r>
              <a:rPr lang="it-IT" dirty="0" smtClean="0">
                <a:hlinkClick r:id="rId3" tooltip="Blog"/>
              </a:rPr>
              <a:t>personal </a:t>
            </a:r>
            <a:r>
              <a:rPr lang="it-IT" dirty="0" err="1" smtClean="0">
                <a:hlinkClick r:id="rId3" tooltip="Blog"/>
              </a:rPr>
              <a:t>publishing</a:t>
            </a:r>
            <a:r>
              <a:rPr lang="it-IT" dirty="0" smtClean="0"/>
              <a:t>" e </a:t>
            </a:r>
            <a:r>
              <a:rPr lang="it-IT" dirty="0" err="1" smtClean="0">
                <a:hlinkClick r:id="rId4" tooltip="Content management system"/>
              </a:rPr>
              <a:t>content</a:t>
            </a:r>
            <a:r>
              <a:rPr lang="it-IT" dirty="0" smtClean="0">
                <a:hlinkClick r:id="rId4" tooltip="Content management system"/>
              </a:rPr>
              <a:t> management </a:t>
            </a:r>
            <a:r>
              <a:rPr lang="it-IT" dirty="0" err="1" smtClean="0">
                <a:hlinkClick r:id="rId4" tooltip="Content management system"/>
              </a:rPr>
              <a:t>system</a:t>
            </a:r>
            <a:r>
              <a:rPr lang="it-IT" dirty="0" smtClean="0"/>
              <a:t> (CMS), scritta in </a:t>
            </a:r>
            <a:r>
              <a:rPr lang="it-IT" dirty="0" smtClean="0">
                <a:hlinkClick r:id="rId5" tooltip="PHP"/>
              </a:rPr>
              <a:t>PHP</a:t>
            </a:r>
            <a:r>
              <a:rPr lang="it-IT" dirty="0" smtClean="0"/>
              <a:t> e che usa come database </a:t>
            </a:r>
            <a:r>
              <a:rPr lang="it-IT" dirty="0" err="1" smtClean="0">
                <a:hlinkClick r:id="rId6" tooltip="MySQL"/>
              </a:rPr>
              <a:t>MySQL</a:t>
            </a:r>
            <a:r>
              <a:rPr lang="it-IT" dirty="0" smtClean="0"/>
              <a:t> o </a:t>
            </a:r>
            <a:r>
              <a:rPr lang="it-IT" dirty="0" smtClean="0">
                <a:hlinkClick r:id="rId7" tooltip="Microsoft SQL Server"/>
              </a:rPr>
              <a:t>Microsoft SQL Server</a:t>
            </a:r>
            <a:r>
              <a:rPr lang="it-IT" dirty="0" smtClean="0"/>
              <a:t>, che consente la creazione di un </a:t>
            </a:r>
            <a:r>
              <a:rPr lang="it-IT" dirty="0" smtClean="0">
                <a:hlinkClick r:id="rId8" tooltip="Sito internet"/>
              </a:rPr>
              <a:t>sito internet</a:t>
            </a:r>
            <a:r>
              <a:rPr lang="it-IT" dirty="0" smtClean="0"/>
              <a:t> formato da contenuti testuali o multimediali, facilmente gestibili ed aggiornabili. Creata da </a:t>
            </a:r>
            <a:r>
              <a:rPr lang="it-IT" dirty="0" smtClean="0">
                <a:hlinkClick r:id="rId9" tooltip="Matt Mullenweg"/>
              </a:rPr>
              <a:t>Matt </a:t>
            </a:r>
            <a:r>
              <a:rPr lang="it-IT" dirty="0" err="1" smtClean="0">
                <a:hlinkClick r:id="rId9" tooltip="Matt Mullenweg"/>
              </a:rPr>
              <a:t>Mullenweg</a:t>
            </a:r>
            <a:r>
              <a:rPr lang="it-IT" dirty="0" smtClean="0"/>
              <a:t>, è distribuita con la licenza </a:t>
            </a:r>
            <a:r>
              <a:rPr lang="it-IT" dirty="0" smtClean="0">
                <a:hlinkClick r:id="rId10" tooltip="GNU General Public License"/>
              </a:rPr>
              <a:t>GNU General Public License</a:t>
            </a:r>
            <a:r>
              <a:rPr lang="it-IT" dirty="0" smtClean="0"/>
              <a:t>.</a:t>
            </a:r>
          </a:p>
          <a:p>
            <a:r>
              <a:rPr lang="it-IT" dirty="0" err="1" smtClean="0"/>
              <a:t>WordPress</a:t>
            </a:r>
            <a:r>
              <a:rPr lang="it-IT" dirty="0" smtClean="0"/>
              <a:t> permette di creare un blog per ogni installazione, anche se diverse installazioni possono convivere sullo stesso server e sullo stesso dominio, in directory e database separati. </a:t>
            </a:r>
            <a:r>
              <a:rPr lang="it-IT" dirty="0" err="1" smtClean="0"/>
              <a:t>WordPress</a:t>
            </a:r>
            <a:r>
              <a:rPr lang="it-IT" dirty="0" smtClean="0"/>
              <a:t> Multi-User o </a:t>
            </a:r>
            <a:r>
              <a:rPr lang="it-IT" dirty="0" err="1" smtClean="0"/>
              <a:t>WordPress</a:t>
            </a:r>
            <a:r>
              <a:rPr lang="it-IT" dirty="0" smtClean="0"/>
              <a:t> MU è la piattaforma multi-blogging derivata da </a:t>
            </a:r>
            <a:r>
              <a:rPr lang="it-IT" dirty="0" err="1" smtClean="0"/>
              <a:t>WordPress</a:t>
            </a:r>
            <a:r>
              <a:rPr lang="it-IT" dirty="0" smtClean="0"/>
              <a:t>. Consente infatti di gestire con una sola installazione un network di blog, amministrati tutti tramite un unico pannello.</a:t>
            </a:r>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28</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7774926"/>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err="1" smtClean="0"/>
              <a:t>Joomla</a:t>
            </a:r>
            <a:r>
              <a:rPr lang="it-IT" b="1" dirty="0" smtClean="0"/>
              <a:t>!</a:t>
            </a:r>
            <a:r>
              <a:rPr lang="it-IT" dirty="0" smtClean="0"/>
              <a:t> è un </a:t>
            </a:r>
            <a:r>
              <a:rPr lang="it-IT" dirty="0" smtClean="0">
                <a:hlinkClick r:id="rId3" tooltip="Software"/>
              </a:rPr>
              <a:t>software</a:t>
            </a:r>
            <a:r>
              <a:rPr lang="it-IT" dirty="0" smtClean="0"/>
              <a:t> di </a:t>
            </a:r>
            <a:r>
              <a:rPr lang="it-IT" dirty="0" err="1" smtClean="0">
                <a:hlinkClick r:id="rId4" tooltip="Content management system"/>
              </a:rPr>
              <a:t>content</a:t>
            </a:r>
            <a:r>
              <a:rPr lang="it-IT" dirty="0" smtClean="0">
                <a:hlinkClick r:id="rId4" tooltip="Content management system"/>
              </a:rPr>
              <a:t> management</a:t>
            </a:r>
            <a:r>
              <a:rPr lang="it-IT" dirty="0" smtClean="0"/>
              <a:t> (CMS) per siti web, realizzato completamente in linguaggio </a:t>
            </a:r>
            <a:r>
              <a:rPr lang="it-IT" dirty="0" smtClean="0">
                <a:hlinkClick r:id="rId5" tooltip="PHP"/>
              </a:rPr>
              <a:t>PHP</a:t>
            </a:r>
            <a:r>
              <a:rPr lang="it-IT" dirty="0" smtClean="0"/>
              <a:t>. Il CMS è distribuito sotto forma di pacchetto compresso. È sufficiente scompattare l'archivio in una cartella pubblica di un </a:t>
            </a:r>
            <a:r>
              <a:rPr lang="it-IT" dirty="0" smtClean="0">
                <a:hlinkClick r:id="rId6" tooltip="Server Web"/>
              </a:rPr>
              <a:t>server Web</a:t>
            </a:r>
            <a:r>
              <a:rPr lang="it-IT" dirty="0" smtClean="0"/>
              <a:t> dotato di supporto a </a:t>
            </a:r>
            <a:r>
              <a:rPr lang="it-IT" dirty="0" smtClean="0">
                <a:hlinkClick r:id="rId5" tooltip="PHP"/>
              </a:rPr>
              <a:t>PHP</a:t>
            </a:r>
            <a:r>
              <a:rPr lang="it-IT" dirty="0" smtClean="0"/>
              <a:t> ed avere a disposizione un database </a:t>
            </a:r>
            <a:r>
              <a:rPr lang="it-IT" dirty="0" err="1" smtClean="0">
                <a:hlinkClick r:id="rId7" tooltip="MySQL"/>
              </a:rPr>
              <a:t>MySQL</a:t>
            </a:r>
            <a:r>
              <a:rPr lang="it-IT" dirty="0" smtClean="0"/>
              <a:t> per i dati del programma. Dopo un processo di installazione (più propriamente, di prima configurazione) di pochi minuti, il sito è operativo.</a:t>
            </a:r>
          </a:p>
          <a:p>
            <a:r>
              <a:rPr lang="it-IT" dirty="0" smtClean="0"/>
              <a:t>Uno dei punti di forza di </a:t>
            </a:r>
            <a:r>
              <a:rPr lang="it-IT" dirty="0" err="1" smtClean="0"/>
              <a:t>Joomla</a:t>
            </a:r>
            <a:r>
              <a:rPr lang="it-IT" dirty="0" smtClean="0"/>
              <a:t>! è la vivacità della comunità che lo supporta, sia in termini di discussione e capacità di aiuto (il forum ufficiale supera i 100.000 post mensili) che di ampia disponibilità di componenti aggiuntivi per personalizzare la funzionalità del motore.</a:t>
            </a:r>
          </a:p>
          <a:p>
            <a:r>
              <a:rPr lang="it-IT" dirty="0" smtClean="0"/>
              <a:t>Tutte le estensioni vengono distribuite sotto forma di pacchetti compressi, la cui installazione è gestita in maniera completamente automatica da uno </a:t>
            </a:r>
            <a:r>
              <a:rPr lang="it-IT" dirty="0" smtClean="0">
                <a:hlinkClick r:id="rId8" tooltip="Script"/>
              </a:rPr>
              <a:t>script</a:t>
            </a:r>
            <a:r>
              <a:rPr lang="it-IT" dirty="0" smtClean="0"/>
              <a:t> apposito, disponibile nella sezione di amministrazione del proprio sito </a:t>
            </a:r>
            <a:r>
              <a:rPr lang="it-IT" dirty="0" err="1" smtClean="0"/>
              <a:t>Joomla</a:t>
            </a:r>
            <a:r>
              <a:rPr lang="it-IT" dirty="0" smtClean="0"/>
              <a:t>!, che permette anche di disinstallare estensioni già installate.</a:t>
            </a:r>
          </a:p>
          <a:p>
            <a:r>
              <a:rPr lang="it-IT" dirty="0" smtClean="0"/>
              <a:t>Ne esistono di tre tipi: </a:t>
            </a:r>
            <a:r>
              <a:rPr lang="it-IT" i="1" dirty="0" smtClean="0"/>
              <a:t>componenti</a:t>
            </a:r>
            <a:r>
              <a:rPr lang="it-IT" dirty="0" smtClean="0"/>
              <a:t>, </a:t>
            </a:r>
            <a:r>
              <a:rPr lang="it-IT" i="1" dirty="0" smtClean="0"/>
              <a:t>moduli</a:t>
            </a:r>
            <a:r>
              <a:rPr lang="it-IT" dirty="0" smtClean="0"/>
              <a:t> e </a:t>
            </a:r>
            <a:r>
              <a:rPr lang="it-IT" i="1" dirty="0" err="1" smtClean="0"/>
              <a:t>plugin</a:t>
            </a:r>
            <a:r>
              <a:rPr lang="it-IT" dirty="0" smtClean="0"/>
              <a:t> (che in </a:t>
            </a:r>
            <a:r>
              <a:rPr lang="it-IT" dirty="0" err="1" smtClean="0"/>
              <a:t>Joomla</a:t>
            </a:r>
            <a:r>
              <a:rPr lang="it-IT" dirty="0" smtClean="0"/>
              <a:t>! 1.0 si chiamavano </a:t>
            </a:r>
            <a:r>
              <a:rPr lang="it-IT" i="1" dirty="0" err="1" smtClean="0"/>
              <a:t>mambot</a:t>
            </a:r>
            <a:r>
              <a:rPr lang="it-IT" dirty="0" smtClean="0"/>
              <a:t>). Molte estensioni (nell'ordine delle migliaia) sono scaricabili dall'archivio ufficiale </a:t>
            </a:r>
            <a:r>
              <a:rPr lang="it-IT" dirty="0" smtClean="0">
                <a:hlinkClick r:id="rId9"/>
              </a:rPr>
              <a:t>http://extensions.joomla.org</a:t>
            </a:r>
            <a:endParaRPr lang="it-IT" dirty="0" smtClean="0"/>
          </a:p>
          <a:p>
            <a:endParaRPr lang="it-IT" dirty="0" smtClean="0"/>
          </a:p>
          <a:p>
            <a:r>
              <a:rPr lang="it-IT" b="1" dirty="0" err="1" smtClean="0"/>
              <a:t>Virtuemart</a:t>
            </a:r>
            <a:r>
              <a:rPr lang="it-IT" dirty="0" smtClean="0"/>
              <a:t> è un'estensione per il </a:t>
            </a:r>
            <a:r>
              <a:rPr lang="it-IT" dirty="0" smtClean="0">
                <a:hlinkClick r:id="rId10" tooltip="Content Management System"/>
              </a:rPr>
              <a:t>CMS</a:t>
            </a:r>
            <a:r>
              <a:rPr lang="it-IT" dirty="0" smtClean="0"/>
              <a:t> </a:t>
            </a:r>
            <a:r>
              <a:rPr lang="it-IT" dirty="0" err="1" smtClean="0">
                <a:hlinkClick r:id="rId11" tooltip="Joomla!"/>
              </a:rPr>
              <a:t>Joomla</a:t>
            </a:r>
            <a:r>
              <a:rPr lang="it-IT" dirty="0" smtClean="0">
                <a:hlinkClick r:id="rId11" tooltip="Joomla!"/>
              </a:rPr>
              <a:t>!</a:t>
            </a:r>
            <a:r>
              <a:rPr lang="it-IT" dirty="0" smtClean="0"/>
              <a:t> concepito per gestire funzionalità di </a:t>
            </a:r>
            <a:r>
              <a:rPr lang="it-IT" dirty="0" smtClean="0">
                <a:hlinkClick r:id="rId12" tooltip="E-commerce"/>
              </a:rPr>
              <a:t>e-commerce</a:t>
            </a:r>
            <a:r>
              <a:rPr lang="it-IT" dirty="0" smtClean="0"/>
              <a:t> (</a:t>
            </a:r>
            <a:r>
              <a:rPr lang="it-IT" dirty="0" smtClean="0">
                <a:hlinkClick r:id="rId13" tooltip="Negozio"/>
              </a:rPr>
              <a:t>negozio</a:t>
            </a:r>
            <a:r>
              <a:rPr lang="it-IT" dirty="0" smtClean="0"/>
              <a:t> on-line) all'interno di siti realizzati con </a:t>
            </a:r>
            <a:r>
              <a:rPr lang="it-IT" dirty="0" err="1" smtClean="0"/>
              <a:t>Joomla</a:t>
            </a:r>
            <a:r>
              <a:rPr lang="it-IT" dirty="0" smtClean="0"/>
              <a:t>!.</a:t>
            </a:r>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29</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278944"/>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8023E652-DB3E-9142-843F-A304758668DB}" type="slidenum">
              <a:rPr lang="en-US">
                <a:latin typeface="Arial" charset="0"/>
                <a:ea typeface="ＭＳ Ｐゴシック" charset="-128"/>
                <a:cs typeface="ＭＳ Ｐゴシック" charset="-128"/>
              </a:rPr>
              <a:pPr/>
              <a:t>32</a:t>
            </a:fld>
            <a:endParaRPr lang="en-US">
              <a:latin typeface="Arial" charset="0"/>
              <a:ea typeface="ＭＳ Ｐゴシック" charset="-128"/>
              <a:cs typeface="ＭＳ Ｐゴシック"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679450" y="4716463"/>
            <a:ext cx="5438775" cy="4465637"/>
          </a:xfrm>
          <a:noFill/>
          <a:ln/>
        </p:spPr>
        <p:txBody>
          <a:bodyPr/>
          <a:lstStyle/>
          <a:p>
            <a:pPr eaLnBrk="1" hangingPunct="1"/>
            <a:endParaRPr lang="it-IT">
              <a:latin typeface="Franklin Gothic Medium"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1378" name="Rectangle 2"/>
          <p:cNvSpPr>
            <a:spLocks noGrp="1" noRot="1" noChangeAspect="1" noChangeArrowheads="1" noTextEdit="1"/>
          </p:cNvSpPr>
          <p:nvPr>
            <p:ph type="sldImg"/>
          </p:nvPr>
        </p:nvSpPr>
        <p:spPr>
          <a:xfrm>
            <a:off x="179388" y="741363"/>
            <a:ext cx="6438900" cy="3708400"/>
          </a:xfrm>
          <a:ln/>
        </p:spPr>
      </p:sp>
      <p:sp>
        <p:nvSpPr>
          <p:cNvPr id="3301379" name="Rectangle 3"/>
          <p:cNvSpPr>
            <a:spLocks noGrp="1" noChangeArrowheads="1"/>
          </p:cNvSpPr>
          <p:nvPr>
            <p:ph type="body" idx="1"/>
          </p:nvPr>
        </p:nvSpPr>
        <p:spPr>
          <a:xfrm>
            <a:off x="679768" y="4715609"/>
            <a:ext cx="5438140" cy="4467896"/>
          </a:xfrm>
          <a:ln/>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02" name="Rectangle 2"/>
          <p:cNvSpPr>
            <a:spLocks noGrp="1" noRot="1" noChangeAspect="1" noChangeArrowheads="1" noTextEdit="1"/>
          </p:cNvSpPr>
          <p:nvPr>
            <p:ph type="sldImg"/>
          </p:nvPr>
        </p:nvSpPr>
        <p:spPr>
          <a:xfrm>
            <a:off x="179388" y="741363"/>
            <a:ext cx="6438900" cy="3708400"/>
          </a:xfrm>
          <a:ln/>
        </p:spPr>
      </p:sp>
      <p:sp>
        <p:nvSpPr>
          <p:cNvPr id="3328003" name="Rectangle 3"/>
          <p:cNvSpPr>
            <a:spLocks noGrp="1" noChangeArrowheads="1"/>
          </p:cNvSpPr>
          <p:nvPr>
            <p:ph type="body" idx="1"/>
          </p:nvPr>
        </p:nvSpPr>
        <p:spPr>
          <a:xfrm>
            <a:off x="679768" y="4715609"/>
            <a:ext cx="5438140" cy="4467896"/>
          </a:xfrm>
          <a:ln/>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02" name="Rectangle 2"/>
          <p:cNvSpPr>
            <a:spLocks noGrp="1" noRot="1" noChangeAspect="1" noChangeArrowheads="1" noTextEdit="1"/>
          </p:cNvSpPr>
          <p:nvPr>
            <p:ph type="sldImg"/>
          </p:nvPr>
        </p:nvSpPr>
        <p:spPr>
          <a:xfrm>
            <a:off x="179388" y="741363"/>
            <a:ext cx="6438900" cy="3708400"/>
          </a:xfrm>
          <a:ln/>
        </p:spPr>
      </p:sp>
      <p:sp>
        <p:nvSpPr>
          <p:cNvPr id="3328003" name="Rectangle 3"/>
          <p:cNvSpPr>
            <a:spLocks noGrp="1" noChangeArrowheads="1"/>
          </p:cNvSpPr>
          <p:nvPr>
            <p:ph type="body" idx="1"/>
          </p:nvPr>
        </p:nvSpPr>
        <p:spPr>
          <a:xfrm>
            <a:off x="679768" y="4715609"/>
            <a:ext cx="5438140" cy="4467896"/>
          </a:xfrm>
          <a:ln/>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2098" name="Rectangle 2"/>
          <p:cNvSpPr>
            <a:spLocks noGrp="1" noRot="1" noChangeAspect="1" noChangeArrowheads="1" noTextEdit="1"/>
          </p:cNvSpPr>
          <p:nvPr>
            <p:ph type="sldImg"/>
          </p:nvPr>
        </p:nvSpPr>
        <p:spPr>
          <a:xfrm>
            <a:off x="179388" y="741363"/>
            <a:ext cx="6438900" cy="3708400"/>
          </a:xfrm>
          <a:ln/>
        </p:spPr>
      </p:sp>
      <p:sp>
        <p:nvSpPr>
          <p:cNvPr id="3332099" name="Rectangle 3"/>
          <p:cNvSpPr>
            <a:spLocks noGrp="1" noChangeArrowheads="1"/>
          </p:cNvSpPr>
          <p:nvPr>
            <p:ph type="body" idx="1"/>
          </p:nvPr>
        </p:nvSpPr>
        <p:spPr>
          <a:xfrm>
            <a:off x="679768" y="4715609"/>
            <a:ext cx="5438140" cy="4467896"/>
          </a:xfrm>
          <a:ln/>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smtClean="0"/>
              <a:t>Abraham Harold </a:t>
            </a:r>
            <a:r>
              <a:rPr lang="it-IT" b="1" dirty="0" err="1" smtClean="0"/>
              <a:t>Maslow</a:t>
            </a:r>
            <a:r>
              <a:rPr lang="it-IT" b="1" dirty="0" smtClean="0"/>
              <a:t> </a:t>
            </a:r>
            <a:r>
              <a:rPr lang="it-IT" dirty="0" smtClean="0"/>
              <a:t>è noto per aver ideato una gerarchia dei bisogni umani, la cosiddetta </a:t>
            </a:r>
            <a:r>
              <a:rPr lang="it-IT" dirty="0" smtClean="0">
                <a:hlinkClick r:id="rId3" tooltip="Piramide di Maslow"/>
              </a:rPr>
              <a:t>piramide di </a:t>
            </a:r>
            <a:r>
              <a:rPr lang="it-IT" dirty="0" err="1" smtClean="0">
                <a:hlinkClick r:id="rId3" tooltip="Piramide di Maslow"/>
              </a:rPr>
              <a:t>Maslow</a:t>
            </a:r>
            <a:r>
              <a:rPr lang="it-IT" dirty="0" smtClean="0"/>
              <a:t>. Nel 1954 pubblicò "Motivazione e personalità", dove espose la teoria di una gerarchia di motivazioni che muove dalle più basse (originate da bisogni primari - fisiologici) a quelle più alte (volte alla piena realizzazione del proprio potenziale umano - autorealizzazione).</a:t>
            </a:r>
          </a:p>
          <a:p>
            <a:r>
              <a:rPr lang="it-IT" dirty="0" smtClean="0"/>
              <a:t>Secondo </a:t>
            </a:r>
            <a:r>
              <a:rPr lang="it-IT" dirty="0" err="1" smtClean="0"/>
              <a:t>Maslow</a:t>
            </a:r>
            <a:r>
              <a:rPr lang="it-IT" dirty="0" smtClean="0"/>
              <a:t>, </a:t>
            </a:r>
            <a:r>
              <a:rPr lang="it-IT" dirty="0" smtClean="0">
                <a:hlinkClick r:id="rId4" tooltip="Bisogno"/>
              </a:rPr>
              <a:t>bisogni</a:t>
            </a:r>
            <a:r>
              <a:rPr lang="it-IT" dirty="0" smtClean="0"/>
              <a:t> e </a:t>
            </a:r>
            <a:r>
              <a:rPr lang="it-IT" dirty="0" smtClean="0">
                <a:hlinkClick r:id="rId5" tooltip="Motivazione (psicologia)"/>
              </a:rPr>
              <a:t>motivazioni</a:t>
            </a:r>
            <a:r>
              <a:rPr lang="it-IT" dirty="0" smtClean="0"/>
              <a:t> hanno lo stesso significato e si strutturano in gradi, connessi in una gerarchia di prepotenza relativa; il passaggio ad uno stadio superiore può avvenire solo dopo la soddisfazione dei bisogni di grado inferiore. Egli sostiene che la base di partenza per lo studio dell'individuo è la considerazione di esso come globalità di bisogni. </a:t>
            </a:r>
            <a:r>
              <a:rPr lang="it-IT" dirty="0" err="1" smtClean="0"/>
              <a:t>Maslow</a:t>
            </a:r>
            <a:r>
              <a:rPr lang="it-IT" dirty="0" smtClean="0"/>
              <a:t> sostiene che saper riconoscere i bisogni dell'individuo favorisce un'assistenza centrata sulla persona.</a:t>
            </a:r>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3</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0012108"/>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3426" name="Rectangle 2"/>
          <p:cNvSpPr>
            <a:spLocks noGrp="1" noRot="1" noChangeAspect="1" noChangeArrowheads="1" noTextEdit="1"/>
          </p:cNvSpPr>
          <p:nvPr>
            <p:ph type="sldImg"/>
          </p:nvPr>
        </p:nvSpPr>
        <p:spPr>
          <a:xfrm>
            <a:off x="179388" y="741363"/>
            <a:ext cx="6438900" cy="3708400"/>
          </a:xfrm>
          <a:ln/>
        </p:spPr>
      </p:sp>
      <p:sp>
        <p:nvSpPr>
          <p:cNvPr id="3303427" name="Rectangle 3"/>
          <p:cNvSpPr>
            <a:spLocks noGrp="1" noChangeArrowheads="1"/>
          </p:cNvSpPr>
          <p:nvPr>
            <p:ph type="body" idx="1"/>
          </p:nvPr>
        </p:nvSpPr>
        <p:spPr>
          <a:xfrm>
            <a:off x="679768" y="4715609"/>
            <a:ext cx="5438140" cy="4467896"/>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b="1" i="1" dirty="0" smtClean="0">
                <a:latin typeface="Verdana" charset="0"/>
              </a:rPr>
              <a:t>Google </a:t>
            </a:r>
            <a:r>
              <a:rPr lang="it-IT" b="1" i="1" dirty="0" err="1" smtClean="0">
                <a:latin typeface="Verdana" charset="0"/>
              </a:rPr>
              <a:t>Apps</a:t>
            </a:r>
            <a:r>
              <a:rPr lang="it-IT" b="1" i="1" dirty="0" smtClean="0">
                <a:latin typeface="Verdana" charset="0"/>
              </a:rPr>
              <a:t> Premier risponde alle esigenze di comunicazione, collaborazione e pubblicazione degli utenti moderni, combattendo parallelamente le sensazioni di frustrazione più diffuse che assalgono le aziende quando cercano di garantire un'infrastruttura di collaborazione sicura, scalabile ed economica in rapporto alla qualità.</a:t>
            </a:r>
          </a:p>
          <a:p>
            <a:endParaRPr lang="it-IT"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3426" name="Rectangle 2"/>
          <p:cNvSpPr>
            <a:spLocks noGrp="1" noRot="1" noChangeAspect="1" noChangeArrowheads="1" noTextEdit="1"/>
          </p:cNvSpPr>
          <p:nvPr>
            <p:ph type="sldImg"/>
          </p:nvPr>
        </p:nvSpPr>
        <p:spPr>
          <a:xfrm>
            <a:off x="179388" y="741363"/>
            <a:ext cx="6438900" cy="3708400"/>
          </a:xfrm>
          <a:ln/>
        </p:spPr>
      </p:sp>
      <p:sp>
        <p:nvSpPr>
          <p:cNvPr id="3303427" name="Rectangle 3"/>
          <p:cNvSpPr>
            <a:spLocks noGrp="1" noChangeArrowheads="1"/>
          </p:cNvSpPr>
          <p:nvPr>
            <p:ph type="body" idx="1"/>
          </p:nvPr>
        </p:nvSpPr>
        <p:spPr>
          <a:xfrm>
            <a:off x="679768" y="4715609"/>
            <a:ext cx="5438140" cy="4467896"/>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b="1" i="1" dirty="0" smtClean="0">
                <a:latin typeface="Verdana" charset="0"/>
              </a:rPr>
              <a:t>Google </a:t>
            </a:r>
            <a:r>
              <a:rPr lang="it-IT" b="1" i="1" dirty="0" err="1" smtClean="0">
                <a:latin typeface="Verdana" charset="0"/>
              </a:rPr>
              <a:t>Apps</a:t>
            </a:r>
            <a:r>
              <a:rPr lang="it-IT" b="1" i="1" dirty="0" smtClean="0">
                <a:latin typeface="Verdana" charset="0"/>
              </a:rPr>
              <a:t> Premier risponde alle esigenze di comunicazione, collaborazione e pubblicazione degli utenti moderni, combattendo parallelamente le sensazioni di frustrazione più diffuse che assalgono le aziende quando cercano di garantire un'infrastruttura di collaborazione sicura, scalabile ed economica in rapporto alla qualità.</a:t>
            </a:r>
          </a:p>
          <a:p>
            <a:endParaRPr lang="it-IT"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5474" name="Rectangle 2"/>
          <p:cNvSpPr>
            <a:spLocks noGrp="1" noRot="1" noChangeAspect="1" noChangeArrowheads="1" noTextEdit="1"/>
          </p:cNvSpPr>
          <p:nvPr>
            <p:ph type="sldImg"/>
          </p:nvPr>
        </p:nvSpPr>
        <p:spPr>
          <a:xfrm>
            <a:off x="179388" y="741363"/>
            <a:ext cx="6438900" cy="3708400"/>
          </a:xfrm>
          <a:ln/>
        </p:spPr>
      </p:sp>
      <p:sp>
        <p:nvSpPr>
          <p:cNvPr id="3305475" name="Rectangle 3"/>
          <p:cNvSpPr>
            <a:spLocks noGrp="1" noChangeArrowheads="1"/>
          </p:cNvSpPr>
          <p:nvPr>
            <p:ph type="body" idx="1"/>
          </p:nvPr>
        </p:nvSpPr>
        <p:spPr>
          <a:xfrm>
            <a:off x="679768" y="4715609"/>
            <a:ext cx="5438140" cy="4467896"/>
          </a:xfrm>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b="0" i="0" dirty="0" smtClean="0">
                <a:latin typeface="Verdana" charset="0"/>
              </a:rPr>
              <a:t>Google </a:t>
            </a:r>
            <a:r>
              <a:rPr lang="it-IT" b="0" i="0" dirty="0" err="1" smtClean="0">
                <a:latin typeface="Verdana" charset="0"/>
              </a:rPr>
              <a:t>Apps</a:t>
            </a:r>
            <a:r>
              <a:rPr lang="it-IT" b="0" i="0" dirty="0" smtClean="0">
                <a:latin typeface="Verdana" charset="0"/>
              </a:rPr>
              <a:t> Premier ha già avuto i primi riscontri positivi dal mercato, con </a:t>
            </a:r>
            <a:r>
              <a:rPr lang="it-IT" b="0" i="0" dirty="0" smtClean="0">
                <a:latin typeface="Arial" charset="0"/>
              </a:rPr>
              <a:t>a</a:t>
            </a:r>
            <a:r>
              <a:rPr lang="it-IT" dirty="0" smtClean="0"/>
              <a:t>lcuni</a:t>
            </a:r>
            <a:r>
              <a:rPr lang="it-IT" baseline="0" dirty="0" smtClean="0"/>
              <a:t> testimonial </a:t>
            </a:r>
            <a:r>
              <a:rPr lang="it-IT" dirty="0" smtClean="0"/>
              <a:t>In ambito internazionale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it-IT" b="1" i="1" dirty="0" smtClean="0">
              <a:latin typeface="Verdana" charset="0"/>
            </a:endParaRPr>
          </a:p>
          <a:p>
            <a:endParaRPr lang="it-IT"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3906" name="Rectangle 2"/>
          <p:cNvSpPr>
            <a:spLocks noGrp="1" noRot="1" noChangeAspect="1" noChangeArrowheads="1" noTextEdit="1"/>
          </p:cNvSpPr>
          <p:nvPr>
            <p:ph type="sldImg"/>
          </p:nvPr>
        </p:nvSpPr>
        <p:spPr>
          <a:xfrm>
            <a:off x="179388" y="741363"/>
            <a:ext cx="6438900" cy="3708400"/>
          </a:xfrm>
          <a:ln/>
        </p:spPr>
      </p:sp>
      <p:sp>
        <p:nvSpPr>
          <p:cNvPr id="3323907" name="Rectangle 3"/>
          <p:cNvSpPr>
            <a:spLocks noGrp="1" noChangeArrowheads="1"/>
          </p:cNvSpPr>
          <p:nvPr>
            <p:ph type="body" idx="1"/>
          </p:nvPr>
        </p:nvSpPr>
        <p:spPr>
          <a:xfrm>
            <a:off x="679768" y="4715609"/>
            <a:ext cx="5438140" cy="4467896"/>
          </a:xfrm>
          <a:ln/>
        </p:spPr>
        <p:txBody>
          <a:bodyPr/>
          <a:lstStyle/>
          <a:p>
            <a:r>
              <a:rPr lang="it-IT" dirty="0" smtClean="0"/>
              <a:t>Alcuni</a:t>
            </a:r>
            <a:r>
              <a:rPr lang="it-IT" baseline="0" dirty="0" smtClean="0"/>
              <a:t> testimonial </a:t>
            </a:r>
            <a:r>
              <a:rPr lang="it-IT" dirty="0" smtClean="0"/>
              <a:t>In ambito internazionale</a:t>
            </a:r>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Al tempo del </a:t>
            </a:r>
            <a:r>
              <a:rPr lang="it-IT" b="1" dirty="0" smtClean="0"/>
              <a:t>web</a:t>
            </a:r>
            <a:r>
              <a:rPr lang="it-IT" dirty="0" smtClean="0"/>
              <a:t> e delle nuove tecnologie che connettono centinaia di milioni di persone, la piramide è stata già </a:t>
            </a:r>
            <a:r>
              <a:rPr lang="it-IT" b="1" dirty="0" smtClean="0"/>
              <a:t>rivisitata</a:t>
            </a:r>
            <a:r>
              <a:rPr lang="it-IT" dirty="0" smtClean="0"/>
              <a:t> prendendo in considerazione le piattaforme 2.0. E’ da pochissimo uscita la </a:t>
            </a:r>
            <a:r>
              <a:rPr lang="it-IT" b="1" dirty="0" smtClean="0"/>
              <a:t>versione</a:t>
            </a:r>
            <a:r>
              <a:rPr lang="it-IT" dirty="0" smtClean="0"/>
              <a:t> </a:t>
            </a:r>
            <a:r>
              <a:rPr lang="it-IT" b="1" dirty="0" smtClean="0"/>
              <a:t>aggiornata</a:t>
            </a:r>
            <a:r>
              <a:rPr lang="it-IT" dirty="0" smtClean="0"/>
              <a:t>, che inserisce anche la</a:t>
            </a:r>
            <a:r>
              <a:rPr lang="it-IT" i="1" dirty="0" smtClean="0"/>
              <a:t> new entry</a:t>
            </a:r>
            <a:r>
              <a:rPr lang="it-IT" dirty="0" smtClean="0"/>
              <a:t> </a:t>
            </a:r>
            <a:r>
              <a:rPr lang="it-IT" b="1" dirty="0" smtClean="0"/>
              <a:t>G+</a:t>
            </a:r>
            <a:r>
              <a:rPr lang="it-IT" dirty="0" smtClean="0"/>
              <a:t> e dà maggiore peso alle </a:t>
            </a:r>
            <a:r>
              <a:rPr lang="it-IT" b="1" dirty="0" smtClean="0"/>
              <a:t>piattaforme di blogging</a:t>
            </a:r>
            <a:r>
              <a:rPr lang="it-IT" dirty="0" smtClean="0"/>
              <a:t>, ideali per dare sfogo alla propria </a:t>
            </a:r>
            <a:r>
              <a:rPr lang="it-IT" b="1" dirty="0" smtClean="0"/>
              <a:t>creatività</a:t>
            </a:r>
            <a:r>
              <a:rPr lang="it-IT" dirty="0" smtClean="0"/>
              <a:t> e soddisfare dunque lo scalino di bisogni più importante e elevato. Un’altra novità è la considerazione dei social media a partire dai bisogni di sicurezza, tralasciando la loro importanza per le </a:t>
            </a:r>
            <a:r>
              <a:rPr lang="it-IT" b="1" dirty="0" smtClean="0"/>
              <a:t>necessità fisiologiche</a:t>
            </a:r>
            <a:r>
              <a:rPr lang="it-IT" dirty="0" smtClean="0"/>
              <a:t>.</a:t>
            </a:r>
          </a:p>
          <a:p>
            <a:r>
              <a:rPr lang="it-IT" dirty="0" smtClean="0"/>
              <a:t>In effetti il nostro</a:t>
            </a:r>
            <a:r>
              <a:rPr lang="it-IT" b="1" dirty="0" smtClean="0"/>
              <a:t> primo utilizzo </a:t>
            </a:r>
            <a:r>
              <a:rPr lang="it-IT" dirty="0" smtClean="0"/>
              <a:t>della rete è la </a:t>
            </a:r>
            <a:r>
              <a:rPr lang="it-IT" b="1" dirty="0" smtClean="0"/>
              <a:t>ricerca di informazioni</a:t>
            </a:r>
            <a:r>
              <a:rPr lang="it-IT" dirty="0" smtClean="0"/>
              <a:t> e la </a:t>
            </a:r>
            <a:r>
              <a:rPr lang="it-IT" b="1" dirty="0" smtClean="0"/>
              <a:t>creazione di una propria identità </a:t>
            </a:r>
            <a:r>
              <a:rPr lang="it-IT" dirty="0" smtClean="0"/>
              <a:t>online, grazie a motori di ricerca e servizi mail. Soddisfatte queste prime necessità e diventati un po’ più esperti del web, capiamo subito l’importanza di </a:t>
            </a:r>
            <a:r>
              <a:rPr lang="it-IT" b="1" dirty="0" smtClean="0"/>
              <a:t>proteggere il computer e i dati personali</a:t>
            </a:r>
            <a:r>
              <a:rPr lang="it-IT" dirty="0" smtClean="0"/>
              <a:t> con Antivirus, etc</a:t>
            </a:r>
            <a:r>
              <a:rPr lang="it-IT" b="1" dirty="0" smtClean="0"/>
              <a:t>.</a:t>
            </a:r>
            <a:r>
              <a:rPr lang="it-IT" dirty="0" smtClean="0"/>
              <a:t> La nostra natura sociale si fa poi sentire: ecco allora il </a:t>
            </a:r>
            <a:r>
              <a:rPr lang="it-IT" b="1" dirty="0" smtClean="0"/>
              <a:t>costante utilizzo dei social network</a:t>
            </a:r>
            <a:r>
              <a:rPr lang="it-IT" dirty="0" smtClean="0"/>
              <a:t> per rimanere in contatto con amici o per conoscere nuove persone. Una volta che abbiamo compreso di essere seguiti e apprezzati sul web, abbiamo la necessità di </a:t>
            </a:r>
            <a:r>
              <a:rPr lang="it-IT" b="1" dirty="0" smtClean="0"/>
              <a:t>far sentire la nostra voce</a:t>
            </a:r>
            <a:r>
              <a:rPr lang="it-IT" dirty="0" smtClean="0"/>
              <a:t> attraverso i servizi di </a:t>
            </a:r>
            <a:r>
              <a:rPr lang="it-IT" i="1" dirty="0" smtClean="0"/>
              <a:t>(micro) blogging</a:t>
            </a:r>
            <a:r>
              <a:rPr lang="it-IT" dirty="0" smtClean="0"/>
              <a:t>. Ultima tappa: lasciare una firma, una traccia sulla rete come forma di </a:t>
            </a:r>
            <a:r>
              <a:rPr lang="it-IT" b="1" dirty="0" smtClean="0"/>
              <a:t>auto-realizzazione</a:t>
            </a:r>
            <a:r>
              <a:rPr lang="it-IT" dirty="0" smtClean="0"/>
              <a:t> partecipando ad </a:t>
            </a:r>
            <a:r>
              <a:rPr lang="it-IT" b="1" dirty="0" smtClean="0"/>
              <a:t>attività collaborative</a:t>
            </a:r>
            <a:r>
              <a:rPr lang="it-IT" dirty="0" smtClean="0"/>
              <a:t>, per essere </a:t>
            </a:r>
            <a:r>
              <a:rPr lang="it-IT" b="1" dirty="0" smtClean="0"/>
              <a:t>ricordati e apprezzati in futuro</a:t>
            </a:r>
            <a:r>
              <a:rPr lang="it-IT" dirty="0" smtClean="0"/>
              <a:t>.</a:t>
            </a:r>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4</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53938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12180CD-CA8B-3849-BC15-4349C6EF05B7}" type="slidenum">
              <a:rPr lang="en-US">
                <a:latin typeface="Arial" charset="0"/>
                <a:ea typeface="ＭＳ Ｐゴシック" charset="-128"/>
                <a:cs typeface="ＭＳ Ｐゴシック" charset="-128"/>
              </a:rPr>
              <a:pPr/>
              <a:t>5</a:t>
            </a:fld>
            <a:endParaRPr lang="en-US">
              <a:latin typeface="Arial" charset="0"/>
              <a:ea typeface="ＭＳ Ｐゴシック" charset="-128"/>
              <a:cs typeface="ＭＳ Ｐゴシック"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679450" y="4716463"/>
            <a:ext cx="5438775" cy="4465637"/>
          </a:xfrm>
          <a:noFill/>
          <a:ln/>
        </p:spPr>
        <p:txBody>
          <a:bodyPr/>
          <a:lstStyle/>
          <a:p>
            <a:pPr eaLnBrk="1" hangingPunct="1"/>
            <a:endParaRPr lang="it-IT">
              <a:latin typeface="Franklin Gothic Medium"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Spesso si confondono il web marketing con la semplice promozione online o pubblicità di un sito sul web. In realtà così come la </a:t>
            </a:r>
            <a:r>
              <a:rPr lang="it-IT" dirty="0" smtClean="0">
                <a:hlinkClick r:id="rId3" tooltip="Pubblicità"/>
              </a:rPr>
              <a:t>pubblicità</a:t>
            </a:r>
            <a:r>
              <a:rPr lang="it-IT" dirty="0" smtClean="0"/>
              <a:t> tradizionale è uno strumento gestito dal piano di marketing, la campagna promozionale tramite </a:t>
            </a:r>
            <a:r>
              <a:rPr lang="it-IT" dirty="0" smtClean="0">
                <a:hlinkClick r:id="rId4" tooltip="Banner"/>
              </a:rPr>
              <a:t>banner</a:t>
            </a:r>
            <a:r>
              <a:rPr lang="it-IT" dirty="0" smtClean="0"/>
              <a:t> e link </a:t>
            </a:r>
            <a:r>
              <a:rPr lang="it-IT" dirty="0" err="1" smtClean="0">
                <a:hlinkClick r:id="rId5" tooltip="Pay per click"/>
              </a:rPr>
              <a:t>pay</a:t>
            </a:r>
            <a:r>
              <a:rPr lang="it-IT" dirty="0" smtClean="0">
                <a:hlinkClick r:id="rId5" tooltip="Pay per click"/>
              </a:rPr>
              <a:t> per click</a:t>
            </a:r>
            <a:r>
              <a:rPr lang="it-IT" dirty="0" smtClean="0"/>
              <a:t> è organizzata e gestita all’interno del piano di web marketing.</a:t>
            </a:r>
          </a:p>
          <a:p>
            <a:r>
              <a:rPr lang="it-IT" dirty="0" smtClean="0"/>
              <a:t>Tra gli strumenti di marketing promozionale in linea figurano le tecniche classiche come i </a:t>
            </a:r>
            <a:r>
              <a:rPr lang="it-IT" dirty="0" smtClean="0">
                <a:hlinkClick r:id="rId4" tooltip="Banner"/>
              </a:rPr>
              <a:t>banner</a:t>
            </a:r>
            <a:r>
              <a:rPr lang="it-IT" dirty="0" smtClean="0"/>
              <a:t> e i cosiddetti </a:t>
            </a:r>
            <a:r>
              <a:rPr lang="it-IT" i="1" dirty="0" err="1" smtClean="0"/>
              <a:t>rich</a:t>
            </a:r>
            <a:r>
              <a:rPr lang="it-IT" i="1" dirty="0" smtClean="0"/>
              <a:t> media</a:t>
            </a:r>
            <a:r>
              <a:rPr lang="it-IT" dirty="0" smtClean="0"/>
              <a:t>, ma anche modelli di advertising evoluti come: interstiziali, </a:t>
            </a:r>
            <a:r>
              <a:rPr lang="it-IT" dirty="0" smtClean="0">
                <a:hlinkClick r:id="rId6" tooltip="Pop-up"/>
              </a:rPr>
              <a:t>banner pop-up</a:t>
            </a:r>
            <a:r>
              <a:rPr lang="it-IT" dirty="0" smtClean="0"/>
              <a:t>, pop-under e le </a:t>
            </a:r>
            <a:r>
              <a:rPr lang="it-IT" dirty="0" smtClean="0">
                <a:hlinkClick r:id="rId7" tooltip="Sponsor"/>
              </a:rPr>
              <a:t>sponsorizzazioni</a:t>
            </a:r>
            <a:endParaRPr lang="it-IT" dirty="0" smtClean="0"/>
          </a:p>
          <a:p>
            <a:r>
              <a:rPr lang="it-IT" dirty="0" smtClean="0"/>
              <a:t>L'</a:t>
            </a:r>
            <a:r>
              <a:rPr lang="it-IT" b="1" dirty="0" smtClean="0"/>
              <a:t>Affiliate Marketing</a:t>
            </a:r>
            <a:r>
              <a:rPr lang="it-IT" dirty="0" smtClean="0"/>
              <a:t> consiste in un accordo commerciale tra proprietari di siti web in cui figurano due entità: l'affiliante e l'affiliato. È uno strumento nel quale abbiamo un soggetto “partner”, che in genere è un editore o dal possessore di un sito, disposto a pubblicare sul proprio sito un annuncio pubblicitario di un secondo soggetto chiamato “affiliato”, che è l’azienda inserzionista. Questa riconoscerà un compenso al partner per ogni visitatore che dal suo sito andrà a visitare il sito dell’affiliato ed effettuerà un’ azione, in genere l’acquisto.</a:t>
            </a:r>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8</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826011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termine </a:t>
            </a:r>
            <a:r>
              <a:rPr lang="it-IT" b="1" dirty="0" err="1" smtClean="0"/>
              <a:t>advergame</a:t>
            </a:r>
            <a:r>
              <a:rPr lang="it-IT" dirty="0" smtClean="0"/>
              <a:t> è il risultato della crasi tra le parole </a:t>
            </a:r>
            <a:r>
              <a:rPr lang="it-IT" i="1" dirty="0" smtClean="0"/>
              <a:t>advertising</a:t>
            </a:r>
            <a:r>
              <a:rPr lang="it-IT" dirty="0" smtClean="0"/>
              <a:t> e </a:t>
            </a:r>
            <a:r>
              <a:rPr lang="it-IT" i="1" dirty="0" smtClean="0"/>
              <a:t>game</a:t>
            </a:r>
            <a:r>
              <a:rPr lang="it-IT" dirty="0" smtClean="0"/>
              <a:t>, ovvero “</a:t>
            </a:r>
            <a:r>
              <a:rPr lang="it-IT" dirty="0" smtClean="0">
                <a:hlinkClick r:id="rId3" tooltip="Pubblicità"/>
              </a:rPr>
              <a:t>pubblicità</a:t>
            </a:r>
            <a:r>
              <a:rPr lang="it-IT" dirty="0" smtClean="0"/>
              <a:t>” e “gioco”. Si tratta di giochi interattivi per comunicare messaggi pubblicitari, sviluppare la brand </a:t>
            </a:r>
            <a:r>
              <a:rPr lang="it-IT" dirty="0" err="1" smtClean="0"/>
              <a:t>awareness</a:t>
            </a:r>
            <a:r>
              <a:rPr lang="it-IT" dirty="0" smtClean="0"/>
              <a:t> e generare traffico verso i siti di tipo </a:t>
            </a:r>
            <a:r>
              <a:rPr lang="it-IT" i="1" dirty="0" smtClean="0"/>
              <a:t>consumer</a:t>
            </a:r>
            <a:r>
              <a:rPr lang="it-IT" dirty="0" smtClean="0"/>
              <a:t>, diffusi negli </a:t>
            </a:r>
            <a:r>
              <a:rPr lang="it-IT" dirty="0" smtClean="0">
                <a:hlinkClick r:id="rId4" tooltip="Stati Uniti"/>
              </a:rPr>
              <a:t>Stati Uniti</a:t>
            </a:r>
            <a:r>
              <a:rPr lang="it-IT" dirty="0" smtClean="0"/>
              <a:t> a partire dal </a:t>
            </a:r>
            <a:r>
              <a:rPr lang="it-IT" dirty="0" smtClean="0">
                <a:hlinkClick r:id="rId5" tooltip="1998"/>
              </a:rPr>
              <a:t>1998</a:t>
            </a:r>
            <a:r>
              <a:rPr lang="it-IT" dirty="0" smtClean="0"/>
              <a:t>. A differenza dei siti che offrono giochi gratuiti on-line per incrementare il traffico di utenti sugli stessi, e di coloro che si sponsorizzano nei </a:t>
            </a:r>
            <a:r>
              <a:rPr lang="it-IT" i="1" dirty="0" smtClean="0"/>
              <a:t>videogame</a:t>
            </a:r>
            <a:r>
              <a:rPr lang="it-IT" dirty="0" smtClean="0"/>
              <a:t> (</a:t>
            </a:r>
            <a:r>
              <a:rPr lang="it-IT" dirty="0" err="1" smtClean="0">
                <a:hlinkClick r:id="rId6" tooltip="Innergame advertising (pagina inesistente)"/>
              </a:rPr>
              <a:t>innergame</a:t>
            </a:r>
            <a:r>
              <a:rPr lang="it-IT" dirty="0" smtClean="0">
                <a:hlinkClick r:id="rId6" tooltip="Innergame advertising (pagina inesistente)"/>
              </a:rPr>
              <a:t> advertising</a:t>
            </a:r>
            <a:r>
              <a:rPr lang="it-IT" dirty="0" smtClean="0"/>
              <a:t>), chi utilizza gli </a:t>
            </a:r>
            <a:r>
              <a:rPr lang="it-IT" i="1" dirty="0" err="1" smtClean="0"/>
              <a:t>advergame</a:t>
            </a:r>
            <a:r>
              <a:rPr lang="it-IT" dirty="0" smtClean="0"/>
              <a:t> lo fa per diffondere un messaggio, per “spingere” la propria marca, perciò la comunicazione pubblicitaria costituisce il cuore del gioco on-line.</a:t>
            </a:r>
          </a:p>
          <a:p>
            <a:r>
              <a:rPr lang="it-IT" dirty="0" smtClean="0"/>
              <a:t>Gli operatori del settore individuano i diversi tipi di </a:t>
            </a:r>
            <a:r>
              <a:rPr lang="it-IT" dirty="0" err="1" smtClean="0"/>
              <a:t>advergame</a:t>
            </a:r>
            <a:r>
              <a:rPr lang="it-IT" dirty="0" smtClean="0"/>
              <a:t> in base alla classificazione pensata da </a:t>
            </a:r>
            <a:r>
              <a:rPr lang="it-IT" dirty="0" smtClean="0">
                <a:hlinkClick r:id="rId7" tooltip="KPE (azienda) (pagina inesistente)"/>
              </a:rPr>
              <a:t>KPE</a:t>
            </a:r>
            <a:r>
              <a:rPr lang="it-IT" dirty="0" smtClean="0"/>
              <a:t>, società di consulenza con sede a </a:t>
            </a:r>
            <a:r>
              <a:rPr lang="it-IT" dirty="0" smtClean="0">
                <a:hlinkClick r:id="rId8" tooltip="New York City"/>
              </a:rPr>
              <a:t>New York</a:t>
            </a:r>
            <a:r>
              <a:rPr lang="it-IT" dirty="0" smtClean="0"/>
              <a:t>. Secondo quanto teorizzato dalla società newyorkese ci sono tre modi per trasmettere il messaggio di marketing attraverso gli </a:t>
            </a:r>
            <a:r>
              <a:rPr lang="it-IT" dirty="0" err="1" smtClean="0"/>
              <a:t>advergame</a:t>
            </a:r>
            <a:r>
              <a:rPr lang="it-IT" dirty="0" smtClean="0"/>
              <a:t>: l'associazione, l'illustrazione e la dimostrazione. Ogni modello comporta un diverso livello d'integrazione del brand/prodotto all'interno del gioco.</a:t>
            </a:r>
          </a:p>
          <a:p>
            <a:r>
              <a:rPr lang="it-IT" b="1" dirty="0" err="1" smtClean="0"/>
              <a:t>Advergame</a:t>
            </a:r>
            <a:r>
              <a:rPr lang="it-IT" b="1" dirty="0" smtClean="0"/>
              <a:t> associativi</a:t>
            </a:r>
          </a:p>
          <a:p>
            <a:r>
              <a:rPr lang="it-IT" dirty="0" smtClean="0"/>
              <a:t>Gli </a:t>
            </a:r>
            <a:r>
              <a:rPr lang="it-IT" i="1" dirty="0" smtClean="0"/>
              <a:t>"</a:t>
            </a:r>
            <a:r>
              <a:rPr lang="it-IT" i="1" dirty="0" err="1" smtClean="0"/>
              <a:t>advergame</a:t>
            </a:r>
            <a:r>
              <a:rPr lang="it-IT" i="1" dirty="0" smtClean="0"/>
              <a:t> associativi"</a:t>
            </a:r>
            <a:r>
              <a:rPr lang="it-IT" dirty="0" smtClean="0"/>
              <a:t> hanno un basso livello d'integrazione e sono quelli che mirano a collegare il marchio o prodotto che si vuole promuovere, con lo stile di vita, l'ambiente o le attività rappresentate nel gioco.</a:t>
            </a:r>
          </a:p>
          <a:p>
            <a:r>
              <a:rPr lang="it-IT" b="1" dirty="0" err="1" smtClean="0"/>
              <a:t>Advergame</a:t>
            </a:r>
            <a:r>
              <a:rPr lang="it-IT" b="1" dirty="0" smtClean="0"/>
              <a:t> illustrativi </a:t>
            </a:r>
          </a:p>
          <a:p>
            <a:r>
              <a:rPr lang="it-IT" dirty="0" smtClean="0"/>
              <a:t>Gli </a:t>
            </a:r>
            <a:r>
              <a:rPr lang="it-IT" i="1" dirty="0" smtClean="0"/>
              <a:t>"</a:t>
            </a:r>
            <a:r>
              <a:rPr lang="it-IT" i="1" dirty="0" err="1" smtClean="0"/>
              <a:t>advergame</a:t>
            </a:r>
            <a:r>
              <a:rPr lang="it-IT" i="1" dirty="0" smtClean="0"/>
              <a:t> illustrativi"</a:t>
            </a:r>
            <a:r>
              <a:rPr lang="it-IT" dirty="0" smtClean="0"/>
              <a:t> sono quelli in cui il prodotto diventa il vero protagonista del gioco, cioè l’oggetto da utilizzare o trovare (ad esempio, con un personaggio che deve compiere una serie di azioni/operazioni per procurarsi il prodotto stesso).</a:t>
            </a:r>
          </a:p>
          <a:p>
            <a:r>
              <a:rPr lang="it-IT" b="1" dirty="0" err="1" smtClean="0"/>
              <a:t>Advergame</a:t>
            </a:r>
            <a:r>
              <a:rPr lang="it-IT" b="1" dirty="0" smtClean="0"/>
              <a:t> dimostrativi </a:t>
            </a:r>
          </a:p>
          <a:p>
            <a:r>
              <a:rPr lang="it-IT" dirty="0" smtClean="0"/>
              <a:t>Gli </a:t>
            </a:r>
            <a:r>
              <a:rPr lang="it-IT" i="1" dirty="0" smtClean="0"/>
              <a:t>"</a:t>
            </a:r>
            <a:r>
              <a:rPr lang="it-IT" i="1" dirty="0" err="1" smtClean="0"/>
              <a:t>advergame</a:t>
            </a:r>
            <a:r>
              <a:rPr lang="it-IT" i="1" dirty="0" smtClean="0"/>
              <a:t> dimostrativi"</a:t>
            </a:r>
            <a:r>
              <a:rPr lang="it-IT" dirty="0" smtClean="0"/>
              <a:t> sono quelli più sofisticati, con un elevato livello d'integrazione, in cui l'interattività e il coinvolgimento tra giocatore e prodotto raggiungono l'apice. Infatti, l'</a:t>
            </a:r>
            <a:r>
              <a:rPr lang="it-IT" dirty="0" err="1" smtClean="0"/>
              <a:t>advergame</a:t>
            </a:r>
            <a:r>
              <a:rPr lang="it-IT" dirty="0" smtClean="0"/>
              <a:t> può far leva su tutte le potenzialità dell'interattività per consentire al consumatore di “provare” virtualmente il prodotto all'interno del gioco.</a:t>
            </a:r>
          </a:p>
          <a:p>
            <a:r>
              <a:rPr lang="it-IT" dirty="0" smtClean="0"/>
              <a:t>Un esempio è l'</a:t>
            </a:r>
            <a:r>
              <a:rPr lang="it-IT" dirty="0" err="1" smtClean="0"/>
              <a:t>advergame</a:t>
            </a:r>
            <a:r>
              <a:rPr lang="it-IT" dirty="0" smtClean="0"/>
              <a:t> della </a:t>
            </a:r>
            <a:r>
              <a:rPr lang="it-IT" dirty="0" smtClean="0">
                <a:hlinkClick r:id="rId9" tooltip="Nike (azienda)"/>
              </a:rPr>
              <a:t>Nike</a:t>
            </a:r>
            <a:r>
              <a:rPr lang="it-IT" dirty="0" smtClean="0"/>
              <a:t> "3D Vince Carter", sviluppato da </a:t>
            </a:r>
            <a:r>
              <a:rPr lang="it-IT" dirty="0" err="1" smtClean="0"/>
              <a:t>Yaya</a:t>
            </a:r>
            <a:r>
              <a:rPr lang="it-IT" dirty="0" smtClean="0"/>
              <a:t>, in cui il giocatore entrando nei panni del campione di basket </a:t>
            </a:r>
            <a:r>
              <a:rPr lang="it-IT" dirty="0" smtClean="0">
                <a:hlinkClick r:id="rId10" tooltip="Vince Carter"/>
              </a:rPr>
              <a:t>Vince Carter</a:t>
            </a:r>
            <a:r>
              <a:rPr lang="it-IT" dirty="0" smtClean="0"/>
              <a:t>, poteva testare le differenti performance delle nuove scarpe Nike </a:t>
            </a:r>
            <a:r>
              <a:rPr lang="it-IT" dirty="0" err="1" smtClean="0"/>
              <a:t>Shox</a:t>
            </a:r>
            <a:r>
              <a:rPr lang="it-IT" dirty="0" smtClean="0"/>
              <a:t> durante una gara di schiacciate</a:t>
            </a:r>
          </a:p>
          <a:p>
            <a:endParaRPr lang="it-IT" dirty="0" smtClean="0"/>
          </a:p>
          <a:p>
            <a:r>
              <a:rPr lang="it-IT" b="1" dirty="0" smtClean="0"/>
              <a:t>Guerriglia marketing</a:t>
            </a:r>
            <a:r>
              <a:rPr lang="it-IT" dirty="0" smtClean="0"/>
              <a:t> (dall'inglese </a:t>
            </a:r>
            <a:r>
              <a:rPr lang="it-IT" b="1" dirty="0" err="1" smtClean="0"/>
              <a:t>Guerrilla</a:t>
            </a:r>
            <a:r>
              <a:rPr lang="it-IT" b="1" dirty="0" smtClean="0"/>
              <a:t> Marketing</a:t>
            </a:r>
            <a:r>
              <a:rPr lang="it-IT" dirty="0" smtClean="0"/>
              <a:t>) è una forma di </a:t>
            </a:r>
            <a:r>
              <a:rPr lang="it-IT" dirty="0" smtClean="0">
                <a:hlinkClick r:id="rId3" tooltip="Pubblicità"/>
              </a:rPr>
              <a:t>promozione pubblicitaria</a:t>
            </a:r>
            <a:r>
              <a:rPr lang="it-IT" dirty="0" smtClean="0"/>
              <a:t> non convenzionale e a basso costo ottenuta attraverso l'utilizzo creativo di mezzi e strumenti aggressivi che fanno leva sull'immaginario e sui meccanismi psicologici degli utenti finali.</a:t>
            </a:r>
          </a:p>
          <a:p>
            <a:r>
              <a:rPr lang="it-IT" dirty="0" smtClean="0"/>
              <a:t>Uno dei primi esempi di </a:t>
            </a:r>
            <a:r>
              <a:rPr lang="it-IT" dirty="0" err="1" smtClean="0"/>
              <a:t>guerrilla</a:t>
            </a:r>
            <a:r>
              <a:rPr lang="it-IT" dirty="0" smtClean="0"/>
              <a:t> marketing è stato la </a:t>
            </a:r>
            <a:r>
              <a:rPr lang="it-IT" dirty="0" smtClean="0">
                <a:hlinkClick r:id="rId11" tooltip="Leggenda metropolitana"/>
              </a:rPr>
              <a:t>leggenda metropolitana</a:t>
            </a:r>
            <a:r>
              <a:rPr lang="it-IT" dirty="0" smtClean="0"/>
              <a:t> messa in </a:t>
            </a:r>
            <a:r>
              <a:rPr lang="it-IT" dirty="0" smtClean="0">
                <a:hlinkClick r:id="rId12" tooltip="Internet"/>
              </a:rPr>
              <a:t>rete</a:t>
            </a:r>
            <a:r>
              <a:rPr lang="it-IT" dirty="0" smtClean="0"/>
              <a:t>, e da lì lanciata dagli altri </a:t>
            </a:r>
            <a:r>
              <a:rPr lang="it-IT" dirty="0" smtClean="0">
                <a:hlinkClick r:id="rId13" tooltip="Mezzo di comunicazione di massa"/>
              </a:rPr>
              <a:t>media</a:t>
            </a:r>
            <a:r>
              <a:rPr lang="it-IT" dirty="0" smtClean="0"/>
              <a:t>, in cui si parlava di quattro cineasti scomparsi in una foresta del Maryland nel 1994, di cui furono ritrovate le riprese a distanza di anni; un </a:t>
            </a:r>
            <a:r>
              <a:rPr lang="it-IT" dirty="0" smtClean="0">
                <a:hlinkClick r:id="rId14" tooltip="Sito web"/>
              </a:rPr>
              <a:t>sito web</a:t>
            </a:r>
            <a:r>
              <a:rPr lang="it-IT" dirty="0" smtClean="0"/>
              <a:t> trattava del caso, e dopo poco uscì nei cinema il film </a:t>
            </a:r>
            <a:r>
              <a:rPr lang="it-IT" i="1" dirty="0" smtClean="0">
                <a:hlinkClick r:id="rId15" tooltip="The Blair Witch Project"/>
              </a:rPr>
              <a:t>The Blair </a:t>
            </a:r>
            <a:r>
              <a:rPr lang="it-IT" i="1" dirty="0" err="1" smtClean="0">
                <a:hlinkClick r:id="rId15" tooltip="The Blair Witch Project"/>
              </a:rPr>
              <a:t>Witch</a:t>
            </a:r>
            <a:r>
              <a:rPr lang="it-IT" i="1" dirty="0" smtClean="0">
                <a:hlinkClick r:id="rId15" tooltip="The Blair Witch Project"/>
              </a:rPr>
              <a:t> Project</a:t>
            </a:r>
            <a:r>
              <a:rPr lang="it-IT" dirty="0" smtClean="0"/>
              <a:t>.</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10</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1402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b="1" dirty="0" smtClean="0"/>
              <a:t>Take </a:t>
            </a:r>
            <a:r>
              <a:rPr lang="it-IT" b="1" dirty="0" err="1" smtClean="0"/>
              <a:t>This</a:t>
            </a:r>
            <a:r>
              <a:rPr lang="it-IT" b="1" dirty="0" smtClean="0"/>
              <a:t> Lollipop, la </a:t>
            </a:r>
            <a:r>
              <a:rPr lang="it-IT" b="1" dirty="0" err="1" smtClean="0"/>
              <a:t>guerrilla</a:t>
            </a:r>
            <a:r>
              <a:rPr lang="it-IT" b="1" dirty="0" smtClean="0"/>
              <a:t> marketing su </a:t>
            </a:r>
            <a:r>
              <a:rPr lang="it-IT" b="1" dirty="0" err="1" smtClean="0"/>
              <a:t>Facebook</a:t>
            </a:r>
            <a:endParaRPr lang="it-IT" b="1" dirty="0" smtClean="0"/>
          </a:p>
          <a:p>
            <a:r>
              <a:rPr lang="it-IT" dirty="0" smtClean="0"/>
              <a:t>Dal 31 ottobre sta c’è un link che sta facendo il giro del mondo alla velocità della luce, la </a:t>
            </a:r>
            <a:r>
              <a:rPr lang="it-IT" dirty="0" err="1" smtClean="0"/>
              <a:t>sharability</a:t>
            </a:r>
            <a:r>
              <a:rPr lang="it-IT" dirty="0" smtClean="0"/>
              <a:t>  è ad altissima frequenza e la curiosità che si sta creando è molta.</a:t>
            </a:r>
          </a:p>
          <a:p>
            <a:r>
              <a:rPr lang="it-IT" dirty="0" smtClean="0"/>
              <a:t>Durante la nostra infanzia avremo sentito tutti almeno una volta la frase: “Non accettare caramelle dagli sconosciuti”. È la storia alla base di Take </a:t>
            </a:r>
            <a:r>
              <a:rPr lang="it-IT" dirty="0" err="1" smtClean="0"/>
              <a:t>This</a:t>
            </a:r>
            <a:r>
              <a:rPr lang="it-IT" dirty="0" smtClean="0"/>
              <a:t> Lollipop,  l’applicazione che interagendo con </a:t>
            </a:r>
            <a:r>
              <a:rPr lang="it-IT" dirty="0" err="1" smtClean="0"/>
              <a:t>Facebook</a:t>
            </a:r>
            <a:r>
              <a:rPr lang="it-IT" dirty="0" smtClean="0"/>
              <a:t> genera un film interattivo dove i protagonisti siamo noi.</a:t>
            </a:r>
          </a:p>
          <a:p>
            <a:r>
              <a:rPr lang="it-IT" dirty="0" smtClean="0"/>
              <a:t>Basta </a:t>
            </a:r>
            <a:r>
              <a:rPr lang="it-IT" dirty="0" smtClean="0">
                <a:hlinkClick r:id="rId3"/>
              </a:rPr>
              <a:t>collegarsi al sito</a:t>
            </a:r>
            <a:r>
              <a:rPr lang="it-IT" dirty="0" smtClean="0"/>
              <a:t> e cliccare sul lecca-lecca. La scena si apre con un inquietante primo piano di un tizio sporco, sudato e molto nervoso che sta freneticamente lavorando al computer. Qualche secondo di suspense (non male anche la musica di sottofondo) e il segreto è svelato: il serial-killer sta visitando proprio il nostro profilo </a:t>
            </a:r>
            <a:r>
              <a:rPr lang="it-IT" dirty="0" err="1" smtClean="0"/>
              <a:t>Facebook</a:t>
            </a:r>
            <a:r>
              <a:rPr lang="it-IT" dirty="0" smtClean="0"/>
              <a:t>, guarda le nostre foto, e legge i nostri aggiornamenti di stato scoprendo qualsiasi informazione su di noi, anche la città di residenza. Dunque, non abbiamo più segreti…sa tutto di noi.  Il corto poi prosegue: una rapida sbirciata a </a:t>
            </a:r>
            <a:r>
              <a:rPr lang="it-IT" dirty="0" smtClean="0">
                <a:hlinkClick r:id="rId4"/>
              </a:rPr>
              <a:t>Google </a:t>
            </a:r>
            <a:r>
              <a:rPr lang="it-IT" dirty="0" err="1" smtClean="0">
                <a:hlinkClick r:id="rId4"/>
              </a:rPr>
              <a:t>Maps</a:t>
            </a:r>
            <a:r>
              <a:rPr lang="it-IT" dirty="0" smtClean="0"/>
              <a:t> alla ricerca dell’indirizzo e la caccia alla vittima è aperta.</a:t>
            </a:r>
          </a:p>
          <a:p>
            <a:r>
              <a:rPr lang="it-IT" dirty="0" smtClean="0"/>
              <a:t>il </a:t>
            </a:r>
            <a:r>
              <a:rPr lang="it-IT" dirty="0" err="1" smtClean="0"/>
              <a:t>minisito</a:t>
            </a:r>
            <a:r>
              <a:rPr lang="it-IT" dirty="0" smtClean="0"/>
              <a:t> con </a:t>
            </a:r>
            <a:r>
              <a:rPr lang="it-IT" dirty="0" err="1" smtClean="0"/>
              <a:t>App</a:t>
            </a:r>
            <a:r>
              <a:rPr lang="it-IT" dirty="0" smtClean="0"/>
              <a:t> </a:t>
            </a:r>
            <a:r>
              <a:rPr lang="it-IT" dirty="0" err="1" smtClean="0"/>
              <a:t>Facebook</a:t>
            </a:r>
            <a:r>
              <a:rPr lang="it-IT" dirty="0" smtClean="0"/>
              <a:t> ha già raccolto oltre dieci milione di Like, ben 300 mila utenti hanno sperimentato il giochino virale nelle prime 24 ore di messa online del sito. Numeri da capogiro, un po’ per la novità del servizio, un po’ probabilmente per il forte impatto emotivo che il video ha sugli internauti, come spiega lo stesso ideatore, il regista americano </a:t>
            </a:r>
            <a:r>
              <a:rPr lang="it-IT" dirty="0" smtClean="0">
                <a:hlinkClick r:id="rId5"/>
              </a:rPr>
              <a:t>Jason </a:t>
            </a:r>
            <a:r>
              <a:rPr lang="it-IT" dirty="0" err="1" smtClean="0">
                <a:hlinkClick r:id="rId5"/>
              </a:rPr>
              <a:t>Zada</a:t>
            </a:r>
            <a:r>
              <a:rPr lang="it-IT" dirty="0" smtClean="0"/>
              <a:t>: “</a:t>
            </a:r>
            <a:r>
              <a:rPr lang="it-IT" dirty="0" smtClean="0">
                <a:hlinkClick r:id="rId6"/>
              </a:rPr>
              <a:t>Vedere i tuoi dati personali in un ambiente in cui normalmente non dovrebbero essere crea una forte risposta emozionale. Ciò è legato alle preoccupazioni circa le informazioni personali che stiamo condividendo online</a:t>
            </a:r>
            <a:r>
              <a:rPr lang="it-IT" dirty="0" smtClean="0"/>
              <a:t>”.</a:t>
            </a:r>
            <a:endParaRPr lang="it-IT" dirty="0"/>
          </a:p>
        </p:txBody>
      </p:sp>
      <p:sp>
        <p:nvSpPr>
          <p:cNvPr id="4" name="Segnaposto numero diapositiva 3"/>
          <p:cNvSpPr>
            <a:spLocks noGrp="1"/>
          </p:cNvSpPr>
          <p:nvPr>
            <p:ph type="sldNum" sz="quarter" idx="10"/>
          </p:nvPr>
        </p:nvSpPr>
        <p:spPr/>
        <p:txBody>
          <a:bodyPr/>
          <a:lstStyle/>
          <a:p>
            <a:fld id="{E1006795-5E75-7E43-8920-672662722153}" type="slidenum">
              <a:rPr lang="it-IT" smtClean="0"/>
              <a:pPr/>
              <a:t>11</a:t>
            </a:fld>
            <a:endParaRPr lang="it-IT"/>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24020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a:ln/>
        </p:spPr>
      </p:sp>
      <p:sp>
        <p:nvSpPr>
          <p:cNvPr id="31747" name="Segnaposto note 2"/>
          <p:cNvSpPr>
            <a:spLocks noGrp="1"/>
          </p:cNvSpPr>
          <p:nvPr>
            <p:ph type="body" idx="1"/>
          </p:nvPr>
        </p:nvSpPr>
        <p:spPr>
          <a:noFill/>
          <a:ln/>
        </p:spPr>
        <p:txBody>
          <a:bodyPr/>
          <a:lstStyle/>
          <a:p>
            <a:r>
              <a:rPr lang="it-IT" sz="800" dirty="0">
                <a:ea typeface="ＭＳ Ｐゴシック" charset="-128"/>
                <a:cs typeface="ＭＳ Ｐゴシック" charset="-128"/>
              </a:rPr>
              <a:t> </a:t>
            </a:r>
            <a:r>
              <a:rPr lang="it-IT" sz="800" dirty="0" smtClean="0"/>
              <a:t>Il </a:t>
            </a:r>
            <a:r>
              <a:rPr lang="it-IT" sz="800" b="1" dirty="0" smtClean="0"/>
              <a:t>Social Media Marketing</a:t>
            </a:r>
            <a:r>
              <a:rPr lang="it-IT" sz="800" dirty="0" smtClean="0"/>
              <a:t> si occupa di generare visibilità sui social network, comunità virtuali e aggregatori 2.0. Il Social Media Marketing racchiude una serie di pratiche che vanno dalla gestione dei rapporti online, cercando di intrattenere un rapporto di discussione con i clienti, alla creazione e aggiornamento di profili social volti a migliorare e completare la propria presenza online.</a:t>
            </a:r>
          </a:p>
          <a:p>
            <a:r>
              <a:rPr lang="it-IT" sz="800" dirty="0" smtClean="0"/>
              <a:t>Un esempio comune di </a:t>
            </a:r>
            <a:r>
              <a:rPr lang="it-IT" sz="800" b="1" dirty="0" smtClean="0"/>
              <a:t>Social Media Marketing</a:t>
            </a:r>
            <a:r>
              <a:rPr lang="it-IT" sz="800" dirty="0" smtClean="0"/>
              <a:t> è l’azione di Marketing virale che si compie su </a:t>
            </a:r>
            <a:r>
              <a:rPr lang="it-IT" sz="800" dirty="0" err="1" smtClean="0"/>
              <a:t>YouTube</a:t>
            </a:r>
            <a:r>
              <a:rPr lang="it-IT" sz="800" dirty="0" smtClean="0"/>
              <a:t> o altri siti di Video </a:t>
            </a:r>
            <a:r>
              <a:rPr lang="it-IT" sz="800" dirty="0" err="1" smtClean="0"/>
              <a:t>sharing</a:t>
            </a:r>
            <a:r>
              <a:rPr lang="it-IT" sz="800" dirty="0" smtClean="0"/>
              <a:t>. L’azienda, sia celando che palesando la propria identità, crea contenuti interessanti su un determinato tema o argomento, creando interesse per la propria attività e forse anche visite indirette al proprio sito web.</a:t>
            </a:r>
          </a:p>
          <a:p>
            <a:r>
              <a:rPr lang="it-IT" sz="800" dirty="0" smtClean="0"/>
              <a:t>Lo stesso avviene anche per altri canali come </a:t>
            </a:r>
            <a:r>
              <a:rPr lang="it-IT" sz="800" dirty="0" err="1" smtClean="0"/>
              <a:t>photosharing</a:t>
            </a:r>
            <a:r>
              <a:rPr lang="it-IT" sz="800" dirty="0" smtClean="0"/>
              <a:t> (</a:t>
            </a:r>
            <a:r>
              <a:rPr lang="it-IT" sz="800" dirty="0" err="1" smtClean="0"/>
              <a:t>flickr</a:t>
            </a:r>
            <a:r>
              <a:rPr lang="it-IT" sz="800" dirty="0" smtClean="0"/>
              <a:t>, </a:t>
            </a:r>
            <a:r>
              <a:rPr lang="it-IT" sz="800" dirty="0" err="1" smtClean="0"/>
              <a:t>Picasa</a:t>
            </a:r>
            <a:r>
              <a:rPr lang="it-IT" sz="800" dirty="0" smtClean="0"/>
              <a:t>), </a:t>
            </a:r>
            <a:r>
              <a:rPr lang="it-IT" sz="800" dirty="0" err="1" smtClean="0"/>
              <a:t>docsharing</a:t>
            </a:r>
            <a:r>
              <a:rPr lang="it-IT" sz="800" dirty="0" smtClean="0"/>
              <a:t> (</a:t>
            </a:r>
            <a:r>
              <a:rPr lang="it-IT" sz="800" dirty="0" err="1" smtClean="0"/>
              <a:t>slideshare</a:t>
            </a:r>
            <a:r>
              <a:rPr lang="it-IT" sz="800" dirty="0" smtClean="0"/>
              <a:t>, </a:t>
            </a:r>
            <a:r>
              <a:rPr lang="it-IT" sz="800" dirty="0" err="1" smtClean="0"/>
              <a:t>scribd</a:t>
            </a:r>
            <a:r>
              <a:rPr lang="it-IT" sz="800" dirty="0" smtClean="0"/>
              <a:t>, </a:t>
            </a:r>
            <a:r>
              <a:rPr lang="it-IT" sz="800" dirty="0" err="1" smtClean="0"/>
              <a:t>issuu</a:t>
            </a:r>
            <a:r>
              <a:rPr lang="it-IT" sz="800" dirty="0" smtClean="0"/>
              <a:t>), per i canali di </a:t>
            </a:r>
            <a:r>
              <a:rPr lang="it-IT" sz="800" dirty="0" err="1" smtClean="0"/>
              <a:t>socialbookmark</a:t>
            </a:r>
            <a:r>
              <a:rPr lang="it-IT" sz="800" dirty="0" smtClean="0"/>
              <a:t> (</a:t>
            </a:r>
            <a:r>
              <a:rPr lang="it-IT" sz="800" dirty="0" err="1" smtClean="0"/>
              <a:t>delicious</a:t>
            </a:r>
            <a:r>
              <a:rPr lang="it-IT" sz="800" dirty="0" smtClean="0"/>
              <a:t>, </a:t>
            </a:r>
            <a:r>
              <a:rPr lang="it-IT" sz="800" dirty="0" err="1" smtClean="0"/>
              <a:t>stumble</a:t>
            </a:r>
            <a:r>
              <a:rPr lang="it-IT" sz="800" dirty="0" smtClean="0"/>
              <a:t> </a:t>
            </a:r>
            <a:r>
              <a:rPr lang="it-IT" sz="800" dirty="0" err="1" smtClean="0"/>
              <a:t>upon</a:t>
            </a:r>
            <a:r>
              <a:rPr lang="it-IT" sz="800" dirty="0" smtClean="0"/>
              <a:t>) e ovviamente per i social network (</a:t>
            </a:r>
            <a:r>
              <a:rPr lang="it-IT" sz="800" dirty="0" err="1" smtClean="0"/>
              <a:t>Facebook</a:t>
            </a:r>
            <a:r>
              <a:rPr lang="it-IT" sz="800" dirty="0" smtClean="0"/>
              <a:t>, </a:t>
            </a:r>
            <a:r>
              <a:rPr lang="it-IT" sz="800" dirty="0" err="1" smtClean="0"/>
              <a:t>Twitter</a:t>
            </a:r>
            <a:r>
              <a:rPr lang="it-IT" sz="800" dirty="0" smtClean="0"/>
              <a:t>)</a:t>
            </a:r>
          </a:p>
          <a:p>
            <a:pPr>
              <a:lnSpc>
                <a:spcPct val="80000"/>
              </a:lnSpc>
              <a:spcBef>
                <a:spcPct val="0"/>
              </a:spcBef>
            </a:pPr>
            <a:endParaRPr lang="it-IT" sz="800" dirty="0">
              <a:ea typeface="ＭＳ Ｐゴシック" charset="-128"/>
              <a:cs typeface="ＭＳ Ｐゴシック" charset="-128"/>
            </a:endParaRPr>
          </a:p>
        </p:txBody>
      </p:sp>
      <p:sp>
        <p:nvSpPr>
          <p:cNvPr id="31748" name="Segnaposto numero diapositiva 3"/>
          <p:cNvSpPr>
            <a:spLocks noGrp="1"/>
          </p:cNvSpPr>
          <p:nvPr>
            <p:ph type="sldNum" sz="quarter" idx="5"/>
          </p:nvPr>
        </p:nvSpPr>
        <p:spPr>
          <a:noFill/>
        </p:spPr>
        <p:txBody>
          <a:bodyPr/>
          <a:lstStyle/>
          <a:p>
            <a:fld id="{83E6D973-A266-C64F-97C7-E45DBA940A75}" type="slidenum">
              <a:rPr lang="it-IT">
                <a:latin typeface="Arial" charset="0"/>
                <a:ea typeface="ＭＳ Ｐゴシック" charset="-128"/>
                <a:cs typeface="ＭＳ Ｐゴシック" charset="-128"/>
              </a:rPr>
              <a:pPr/>
              <a:t>12</a:t>
            </a:fld>
            <a:endParaRPr lang="it-IT">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93326" y="2130920"/>
            <a:ext cx="10124361" cy="147036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786652" y="3887100"/>
            <a:ext cx="8337709" cy="1753006"/>
          </a:xfrm>
        </p:spPr>
        <p:txBody>
          <a:bodyPr/>
          <a:lstStyle>
            <a:lvl1pPr marL="0" indent="0" algn="ctr">
              <a:buNone/>
              <a:defRPr/>
            </a:lvl1pPr>
            <a:lvl2pPr marL="536286" indent="0" algn="ctr">
              <a:buNone/>
              <a:defRPr/>
            </a:lvl2pPr>
            <a:lvl3pPr marL="1072572" indent="0" algn="ctr">
              <a:buNone/>
              <a:defRPr/>
            </a:lvl3pPr>
            <a:lvl4pPr marL="1608859" indent="0" algn="ctr">
              <a:buNone/>
              <a:defRPr/>
            </a:lvl4pPr>
            <a:lvl5pPr marL="2145145" indent="0" algn="ctr">
              <a:buNone/>
              <a:defRPr/>
            </a:lvl5pPr>
            <a:lvl6pPr marL="2681431" indent="0" algn="ctr">
              <a:buNone/>
              <a:defRPr/>
            </a:lvl6pPr>
            <a:lvl7pPr marL="3217717" indent="0" algn="ctr">
              <a:buNone/>
              <a:defRPr/>
            </a:lvl7pPr>
            <a:lvl8pPr marL="3754004" indent="0" algn="ctr">
              <a:buNone/>
              <a:defRPr/>
            </a:lvl8pPr>
            <a:lvl9pPr marL="429029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5"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1_Titolo e testo vertical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5"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verticale 1"/>
          <p:cNvSpPr>
            <a:spLocks noGrp="1"/>
          </p:cNvSpPr>
          <p:nvPr>
            <p:ph type="title" orient="vert"/>
          </p:nvPr>
        </p:nvSpPr>
        <p:spPr>
          <a:xfrm>
            <a:off x="8635484" y="274702"/>
            <a:ext cx="2679978" cy="585288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95552" y="274702"/>
            <a:ext cx="7841417" cy="585288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olo e contenuto">
    <p:spTree>
      <p:nvGrpSpPr>
        <p:cNvPr id="1" name=""/>
        <p:cNvGrpSpPr/>
        <p:nvPr/>
      </p:nvGrpSpPr>
      <p:grpSpPr>
        <a:xfrm>
          <a:off x="0" y="0"/>
          <a:ext cx="0" cy="0"/>
          <a:chOff x="0" y="0"/>
          <a:chExt cx="0" cy="0"/>
        </a:xfrm>
      </p:grpSpPr>
      <p:sp>
        <p:nvSpPr>
          <p:cNvPr id="5" name="Segnaposto titolo 1"/>
          <p:cNvSpPr>
            <a:spLocks noGrp="1"/>
          </p:cNvSpPr>
          <p:nvPr>
            <p:ph type="title"/>
          </p:nvPr>
        </p:nvSpPr>
        <p:spPr>
          <a:xfrm>
            <a:off x="212212" y="396811"/>
            <a:ext cx="11453577" cy="674997"/>
          </a:xfrm>
          <a:prstGeom prst="rect">
            <a:avLst/>
          </a:prstGeom>
        </p:spPr>
        <p:txBody>
          <a:bodyPr lIns="91266" tIns="45633" rIns="91266" bIns="45633" rtlCol="0">
            <a:normAutofit/>
          </a:bodyPr>
          <a:lstStyle/>
          <a:p>
            <a:r>
              <a:rPr lang="it-IT" dirty="0" smtClean="0"/>
              <a:t>Fare clic per modificare lo stile del titolo</a:t>
            </a:r>
            <a:endParaRPr lang="it-IT" dirty="0"/>
          </a:p>
        </p:txBody>
      </p:sp>
      <p:sp>
        <p:nvSpPr>
          <p:cNvPr id="3" name="Segnaposto piè di pagina 4"/>
          <p:cNvSpPr>
            <a:spLocks noGrp="1"/>
          </p:cNvSpPr>
          <p:nvPr>
            <p:ph type="ftr" sz="quarter" idx="10"/>
          </p:nvPr>
        </p:nvSpPr>
        <p:spPr>
          <a:xfrm>
            <a:off x="0" y="6611938"/>
            <a:ext cx="2895600" cy="214312"/>
          </a:xfrm>
          <a:prstGeom prst="rect">
            <a:avLst/>
          </a:prstGeom>
        </p:spPr>
        <p:txBody>
          <a:bodyPr lIns="91344" tIns="45671" rIns="91344" bIns="45671" anchor="ctr"/>
          <a:lstStyle>
            <a:lvl1pPr algn="r">
              <a:defRPr sz="1100">
                <a:solidFill>
                  <a:schemeClr val="bg1"/>
                </a:solidFill>
                <a:latin typeface="Arial" charset="0"/>
                <a:ea typeface="ＭＳ Ｐゴシック" pitchFamily="34" charset="-128"/>
                <a:cs typeface="+mn-cs"/>
              </a:defRPr>
            </a:lvl1pPr>
          </a:lstStyle>
          <a:p>
            <a:pPr>
              <a:defRPr/>
            </a:pPr>
            <a:r>
              <a:rPr lang="it-IT"/>
              <a:t>OBL imprese, 19 ottobre 2011</a:t>
            </a:r>
            <a:endParaRPr lang="it-IT"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olo e contenuto">
    <p:spTree>
      <p:nvGrpSpPr>
        <p:cNvPr id="1" name=""/>
        <p:cNvGrpSpPr/>
        <p:nvPr/>
      </p:nvGrpSpPr>
      <p:grpSpPr>
        <a:xfrm>
          <a:off x="0" y="0"/>
          <a:ext cx="0" cy="0"/>
          <a:chOff x="0" y="0"/>
          <a:chExt cx="0" cy="0"/>
        </a:xfrm>
      </p:grpSpPr>
      <p:sp>
        <p:nvSpPr>
          <p:cNvPr id="8" name="Segnaposto titolo 1"/>
          <p:cNvSpPr>
            <a:spLocks noGrp="1"/>
          </p:cNvSpPr>
          <p:nvPr>
            <p:ph type="title"/>
          </p:nvPr>
        </p:nvSpPr>
        <p:spPr bwMode="auto">
          <a:xfrm>
            <a:off x="292104" y="599967"/>
            <a:ext cx="11326805" cy="785813"/>
          </a:xfrm>
          <a:prstGeom prst="rect">
            <a:avLst/>
          </a:prstGeom>
          <a:noFill/>
          <a:ln w="9525">
            <a:noFill/>
            <a:miter lim="800000"/>
            <a:headEnd/>
            <a:tailEnd/>
          </a:ln>
        </p:spPr>
        <p:txBody>
          <a:bodyPr lIns="107341" tIns="53671" rIns="107341" bIns="53671"/>
          <a:lstStyle/>
          <a:p>
            <a:pPr lvl="0"/>
            <a:r>
              <a:rPr lang="it-IT" dirty="0" smtClean="0"/>
              <a:t>Fare clic per modificare lo stile del titolo</a:t>
            </a:r>
            <a:endParaRPr lang="en-GB" dirty="0" smtClean="0"/>
          </a:p>
        </p:txBody>
      </p:sp>
      <p:sp>
        <p:nvSpPr>
          <p:cNvPr id="3" name="Segnaposto piè di pagina 4"/>
          <p:cNvSpPr>
            <a:spLocks noGrp="1"/>
          </p:cNvSpPr>
          <p:nvPr>
            <p:ph type="ftr" sz="quarter" idx="10"/>
          </p:nvPr>
        </p:nvSpPr>
        <p:spPr>
          <a:xfrm>
            <a:off x="15875" y="6543675"/>
            <a:ext cx="7967663" cy="365125"/>
          </a:xfrm>
          <a:prstGeom prst="rect">
            <a:avLst/>
          </a:prstGeom>
        </p:spPr>
        <p:txBody>
          <a:bodyPr vert="horz" wrap="square" lIns="90187" tIns="45094" rIns="90187" bIns="45094" numCol="1" anchor="t" anchorCtr="0" compatLnSpc="1">
            <a:prstTxWarp prst="textNoShape">
              <a:avLst/>
            </a:prstTxWarp>
          </a:bodyPr>
          <a:lstStyle>
            <a:lvl1pPr>
              <a:defRPr sz="1200" b="1"/>
            </a:lvl1pPr>
          </a:lstStyle>
          <a:p>
            <a:r>
              <a:rPr lang="it-IT"/>
              <a:t>MANIFESTO ICT PER L'INNOVAZIONE – ROMA, 12 MAGGIO 2010</a:t>
            </a:r>
          </a:p>
        </p:txBody>
      </p:sp>
      <p:sp>
        <p:nvSpPr>
          <p:cNvPr id="4" name="Segnaposto numero diapositiva 5"/>
          <p:cNvSpPr>
            <a:spLocks noGrp="1"/>
          </p:cNvSpPr>
          <p:nvPr>
            <p:ph type="sldNum" sz="quarter" idx="11"/>
          </p:nvPr>
        </p:nvSpPr>
        <p:spPr>
          <a:xfrm>
            <a:off x="9131300" y="6543675"/>
            <a:ext cx="2779713" cy="365125"/>
          </a:xfrm>
          <a:prstGeom prst="rect">
            <a:avLst/>
          </a:prstGeom>
        </p:spPr>
        <p:txBody>
          <a:bodyPr vert="horz" wrap="square" lIns="90187" tIns="45094" rIns="90187" bIns="45094" numCol="1" anchor="t" anchorCtr="0" compatLnSpc="1">
            <a:prstTxWarp prst="textNoShape">
              <a:avLst/>
            </a:prstTxWarp>
          </a:bodyPr>
          <a:lstStyle>
            <a:lvl1pPr algn="r">
              <a:defRPr sz="1200" b="1">
                <a:solidFill>
                  <a:schemeClr val="bg1"/>
                </a:solidFill>
                <a:latin typeface="Calibri" pitchFamily="-107" charset="0"/>
                <a:ea typeface="ＭＳ Ｐゴシック" pitchFamily="-107" charset="-128"/>
                <a:cs typeface="ＭＳ Ｐゴシック" pitchFamily="-107" charset="-128"/>
              </a:defRPr>
            </a:lvl1pPr>
          </a:lstStyle>
          <a:p>
            <a:fld id="{EB7799BD-1845-B243-871C-D89A8CB7A373}" type="slidenum">
              <a:rPr lang="en-GB"/>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Layout personalizzato">
    <p:spTree>
      <p:nvGrpSpPr>
        <p:cNvPr id="1" name=""/>
        <p:cNvGrpSpPr/>
        <p:nvPr/>
      </p:nvGrpSpPr>
      <p:grpSpPr>
        <a:xfrm>
          <a:off x="0" y="0"/>
          <a:ext cx="0" cy="0"/>
          <a:chOff x="0" y="0"/>
          <a:chExt cx="0" cy="0"/>
        </a:xfrm>
      </p:grpSpPr>
      <p:sp>
        <p:nvSpPr>
          <p:cNvPr id="4" name="CasellaDiTesto 3"/>
          <p:cNvSpPr txBox="1"/>
          <p:nvPr userDrawn="1"/>
        </p:nvSpPr>
        <p:spPr>
          <a:xfrm>
            <a:off x="153988" y="6569075"/>
            <a:ext cx="3983037" cy="303213"/>
          </a:xfrm>
          <a:prstGeom prst="rect">
            <a:avLst/>
          </a:prstGeom>
          <a:noFill/>
        </p:spPr>
        <p:txBody>
          <a:bodyPr lIns="102376" tIns="51188" rIns="102376" bIns="51188">
            <a:spAutoFit/>
          </a:bodyPr>
          <a:lstStyle/>
          <a:p>
            <a:pPr algn="r">
              <a:defRPr/>
            </a:pPr>
            <a:r>
              <a:rPr lang="it-IT" sz="1300" dirty="0">
                <a:solidFill>
                  <a:schemeClr val="bg1"/>
                </a:solidFill>
                <a:latin typeface="Franklin Gothic Book" pitchFamily="34" charset="0"/>
                <a:ea typeface="ＭＳ Ｐゴシック" pitchFamily="34" charset="-128"/>
                <a:cs typeface="+mn-cs"/>
              </a:rPr>
              <a:t>Annuario Banda Larga 2010</a:t>
            </a:r>
          </a:p>
        </p:txBody>
      </p:sp>
      <p:sp>
        <p:nvSpPr>
          <p:cNvPr id="2" name="Titolo 1"/>
          <p:cNvSpPr>
            <a:spLocks noGrp="1"/>
          </p:cNvSpPr>
          <p:nvPr>
            <p:ph type="title"/>
          </p:nvPr>
        </p:nvSpPr>
        <p:spPr/>
        <p:txBody>
          <a:bodyPr/>
          <a:lstStyle/>
          <a:p>
            <a:r>
              <a:rPr lang="it-IT" smtClean="0"/>
              <a:t>Fare clic per modificare lo stile del titolo</a:t>
            </a:r>
            <a:endParaRPr lang="it-IT"/>
          </a:p>
        </p:txBody>
      </p:sp>
      <p:sp>
        <p:nvSpPr>
          <p:cNvPr id="5" name="Segnaposto contenuto 2"/>
          <p:cNvSpPr>
            <a:spLocks noGrp="1"/>
          </p:cNvSpPr>
          <p:nvPr>
            <p:ph idx="1"/>
          </p:nvPr>
        </p:nvSpPr>
        <p:spPr>
          <a:xfrm>
            <a:off x="291294" y="1357612"/>
            <a:ext cx="11297787" cy="4969150"/>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it-IT" dirty="0" smtClean="0"/>
              <a:t>Fare clic per modificare stili del testo dello schema</a:t>
            </a:r>
          </a:p>
          <a:p>
            <a:pPr lvl="1"/>
            <a:r>
              <a:rPr lang="it-IT" dirty="0" smtClean="0"/>
              <a:t>+</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3"/>
          <p:cNvSpPr>
            <a:spLocks noGrp="1"/>
          </p:cNvSpPr>
          <p:nvPr>
            <p:ph type="ftr" sz="quarter" idx="10"/>
          </p:nvPr>
        </p:nvSpPr>
        <p:spPr>
          <a:xfrm>
            <a:off x="4070350" y="6357938"/>
            <a:ext cx="3770313" cy="365125"/>
          </a:xfrm>
          <a:prstGeom prst="rect">
            <a:avLst/>
          </a:prstGeom>
        </p:spPr>
        <p:txBody>
          <a:bodyPr lIns="102376" tIns="51188" rIns="102376" bIns="51188"/>
          <a:lstStyle>
            <a:lvl1pPr algn="r">
              <a:defRPr>
                <a:latin typeface="Arial" charset="0"/>
                <a:ea typeface="ＭＳ Ｐゴシック" pitchFamily="34" charset="-128"/>
                <a:cs typeface="+mn-cs"/>
              </a:defRPr>
            </a:lvl1pPr>
          </a:lstStyle>
          <a:p>
            <a:pPr>
              <a:defRPr/>
            </a:pP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5"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5"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1"/>
          <p:cNvSpPr>
            <a:spLocks noGrp="1"/>
          </p:cNvSpPr>
          <p:nvPr>
            <p:ph type="title"/>
          </p:nvPr>
        </p:nvSpPr>
        <p:spPr>
          <a:xfrm>
            <a:off x="940888" y="4407921"/>
            <a:ext cx="10124361" cy="1362390"/>
          </a:xfrm>
        </p:spPr>
        <p:txBody>
          <a:bodyPr anchor="t"/>
          <a:lstStyle>
            <a:lvl1pPr algn="l">
              <a:defRPr sz="47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40888" y="2907388"/>
            <a:ext cx="10124361" cy="1500534"/>
          </a:xfrm>
        </p:spPr>
        <p:txBody>
          <a:bodyPr anchor="b"/>
          <a:lstStyle>
            <a:lvl1pPr marL="0" indent="0">
              <a:buNone/>
              <a:defRPr sz="2300"/>
            </a:lvl1pPr>
            <a:lvl2pPr marL="536286" indent="0">
              <a:buNone/>
              <a:defRPr sz="2100"/>
            </a:lvl2pPr>
            <a:lvl3pPr marL="1072572" indent="0">
              <a:buNone/>
              <a:defRPr sz="1900"/>
            </a:lvl3pPr>
            <a:lvl4pPr marL="1608859" indent="0">
              <a:buNone/>
              <a:defRPr sz="1600"/>
            </a:lvl4pPr>
            <a:lvl5pPr marL="2145145" indent="0">
              <a:buNone/>
              <a:defRPr sz="1600"/>
            </a:lvl5pPr>
            <a:lvl6pPr marL="2681431" indent="0">
              <a:buNone/>
              <a:defRPr sz="1600"/>
            </a:lvl6pPr>
            <a:lvl7pPr marL="3217717" indent="0">
              <a:buNone/>
              <a:defRPr sz="1600"/>
            </a:lvl7pPr>
            <a:lvl8pPr marL="3754004" indent="0">
              <a:buNone/>
              <a:defRPr sz="1600"/>
            </a:lvl8pPr>
            <a:lvl9pPr marL="4290290" indent="0">
              <a:buNone/>
              <a:defRPr sz="16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6"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contenuto 2"/>
          <p:cNvSpPr>
            <a:spLocks noGrp="1"/>
          </p:cNvSpPr>
          <p:nvPr>
            <p:ph sz="half" idx="1"/>
          </p:nvPr>
        </p:nvSpPr>
        <p:spPr>
          <a:xfrm>
            <a:off x="595551" y="1600572"/>
            <a:ext cx="5260697" cy="452701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054765" y="1600572"/>
            <a:ext cx="5260697" cy="4527011"/>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7"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8"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595551" y="1535469"/>
            <a:ext cx="5262766" cy="639910"/>
          </a:xfrm>
        </p:spPr>
        <p:txBody>
          <a:bodyPr anchor="b"/>
          <a:lstStyle>
            <a:lvl1pPr marL="0" indent="0">
              <a:buNone/>
              <a:defRPr sz="2800" b="1"/>
            </a:lvl1pPr>
            <a:lvl2pPr marL="536286" indent="0">
              <a:buNone/>
              <a:defRPr sz="2300" b="1"/>
            </a:lvl2pPr>
            <a:lvl3pPr marL="1072572" indent="0">
              <a:buNone/>
              <a:defRPr sz="2100" b="1"/>
            </a:lvl3pPr>
            <a:lvl4pPr marL="1608859" indent="0">
              <a:buNone/>
              <a:defRPr sz="1900" b="1"/>
            </a:lvl4pPr>
            <a:lvl5pPr marL="2145145" indent="0">
              <a:buNone/>
              <a:defRPr sz="1900" b="1"/>
            </a:lvl5pPr>
            <a:lvl6pPr marL="2681431" indent="0">
              <a:buNone/>
              <a:defRPr sz="1900" b="1"/>
            </a:lvl6pPr>
            <a:lvl7pPr marL="3217717" indent="0">
              <a:buNone/>
              <a:defRPr sz="1900" b="1"/>
            </a:lvl7pPr>
            <a:lvl8pPr marL="3754004" indent="0">
              <a:buNone/>
              <a:defRPr sz="1900" b="1"/>
            </a:lvl8pPr>
            <a:lvl9pPr marL="4290290" indent="0">
              <a:buNone/>
              <a:defRPr sz="19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95551" y="2175380"/>
            <a:ext cx="5262766" cy="3952203"/>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050631" y="1535469"/>
            <a:ext cx="5264833" cy="639910"/>
          </a:xfrm>
        </p:spPr>
        <p:txBody>
          <a:bodyPr anchor="b"/>
          <a:lstStyle>
            <a:lvl1pPr marL="0" indent="0">
              <a:buNone/>
              <a:defRPr sz="2800" b="1"/>
            </a:lvl1pPr>
            <a:lvl2pPr marL="536286" indent="0">
              <a:buNone/>
              <a:defRPr sz="2300" b="1"/>
            </a:lvl2pPr>
            <a:lvl3pPr marL="1072572" indent="0">
              <a:buNone/>
              <a:defRPr sz="2100" b="1"/>
            </a:lvl3pPr>
            <a:lvl4pPr marL="1608859" indent="0">
              <a:buNone/>
              <a:defRPr sz="1900" b="1"/>
            </a:lvl4pPr>
            <a:lvl5pPr marL="2145145" indent="0">
              <a:buNone/>
              <a:defRPr sz="1900" b="1"/>
            </a:lvl5pPr>
            <a:lvl6pPr marL="2681431" indent="0">
              <a:buNone/>
              <a:defRPr sz="1900" b="1"/>
            </a:lvl6pPr>
            <a:lvl7pPr marL="3217717" indent="0">
              <a:buNone/>
              <a:defRPr sz="1900" b="1"/>
            </a:lvl7pPr>
            <a:lvl8pPr marL="3754004" indent="0">
              <a:buNone/>
              <a:defRPr sz="1900" b="1"/>
            </a:lvl8pPr>
            <a:lvl9pPr marL="4290290" indent="0">
              <a:buNone/>
              <a:defRPr sz="19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050631" y="2175380"/>
            <a:ext cx="5264833" cy="3952203"/>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4"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1"/>
          <p:cNvSpPr>
            <a:spLocks noGrp="1"/>
          </p:cNvSpPr>
          <p:nvPr>
            <p:ph type="title"/>
          </p:nvPr>
        </p:nvSpPr>
        <p:spPr>
          <a:xfrm>
            <a:off x="595551" y="405458"/>
            <a:ext cx="10719912" cy="1012508"/>
          </a:xfrm>
        </p:spPr>
        <p:txBody>
          <a:bodyPr/>
          <a:lstStyle>
            <a:lvl1pPr>
              <a:defRPr sz="3600"/>
            </a:lvl1pPr>
          </a:lstStyle>
          <a:p>
            <a:r>
              <a:rPr lang="it-IT" dirty="0" smtClean="0"/>
              <a:t>Fare clic per modificare lo stile del titolo</a:t>
            </a:r>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3"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6"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1"/>
          <p:cNvSpPr>
            <a:spLocks noGrp="1"/>
          </p:cNvSpPr>
          <p:nvPr>
            <p:ph type="title"/>
          </p:nvPr>
        </p:nvSpPr>
        <p:spPr>
          <a:xfrm>
            <a:off x="595553" y="273113"/>
            <a:ext cx="3918641" cy="1162319"/>
          </a:xfrm>
        </p:spPr>
        <p:txBody>
          <a:bodyPr anchor="b"/>
          <a:lstStyle>
            <a:lvl1pPr algn="l">
              <a:defRPr sz="2300" b="1"/>
            </a:lvl1pPr>
          </a:lstStyle>
          <a:p>
            <a:r>
              <a:rPr lang="it-IT" smtClean="0"/>
              <a:t>Fare clic per modificare lo stile del titolo</a:t>
            </a:r>
            <a:endParaRPr lang="it-IT"/>
          </a:p>
        </p:txBody>
      </p:sp>
      <p:sp>
        <p:nvSpPr>
          <p:cNvPr id="3" name="Segnaposto contenuto 2"/>
          <p:cNvSpPr>
            <a:spLocks noGrp="1"/>
          </p:cNvSpPr>
          <p:nvPr>
            <p:ph idx="1"/>
          </p:nvPr>
        </p:nvSpPr>
        <p:spPr>
          <a:xfrm>
            <a:off x="4656875" y="273115"/>
            <a:ext cx="6658587" cy="5854468"/>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95553" y="1435434"/>
            <a:ext cx="3918641" cy="4692149"/>
          </a:xfrm>
        </p:spPr>
        <p:txBody>
          <a:bodyPr/>
          <a:lstStyle>
            <a:lvl1pPr marL="0" indent="0">
              <a:buNone/>
              <a:defRPr sz="1600"/>
            </a:lvl1pPr>
            <a:lvl2pPr marL="536286" indent="0">
              <a:buNone/>
              <a:defRPr sz="1400"/>
            </a:lvl2pPr>
            <a:lvl3pPr marL="1072572" indent="0">
              <a:buNone/>
              <a:defRPr sz="1200"/>
            </a:lvl3pPr>
            <a:lvl4pPr marL="1608859" indent="0">
              <a:buNone/>
              <a:defRPr sz="1100"/>
            </a:lvl4pPr>
            <a:lvl5pPr marL="2145145" indent="0">
              <a:buNone/>
              <a:defRPr sz="1100"/>
            </a:lvl5pPr>
            <a:lvl6pPr marL="2681431" indent="0">
              <a:buNone/>
              <a:defRPr sz="1100"/>
            </a:lvl6pPr>
            <a:lvl7pPr marL="3217717" indent="0">
              <a:buNone/>
              <a:defRPr sz="1100"/>
            </a:lvl7pPr>
            <a:lvl8pPr marL="3754004" indent="0">
              <a:buNone/>
              <a:defRPr sz="1100"/>
            </a:lvl8pPr>
            <a:lvl9pPr marL="4290290" indent="0">
              <a:buNone/>
              <a:defRPr sz="11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0" y="0"/>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pic>
        <p:nvPicPr>
          <p:cNvPr id="6" name="Immagine 8" descr="http://www.uniontrasporti.it/images/layout/logo.gif"/>
          <p:cNvPicPr>
            <a:picLocks noChangeAspect="1" noChangeArrowheads="1"/>
          </p:cNvPicPr>
          <p:nvPr userDrawn="1"/>
        </p:nvPicPr>
        <p:blipFill>
          <a:blip r:embed="rId2">
            <a:clrChange>
              <a:clrFrom>
                <a:srgbClr val="990000"/>
              </a:clrFrom>
              <a:clrTo>
                <a:srgbClr val="990000">
                  <a:alpha val="0"/>
                </a:srgbClr>
              </a:clrTo>
            </a:clrChange>
          </a:blip>
          <a:srcRect/>
          <a:stretch>
            <a:fillRect/>
          </a:stretch>
        </p:blipFill>
        <p:spPr bwMode="auto">
          <a:xfrm>
            <a:off x="10902950" y="31750"/>
            <a:ext cx="1008063" cy="373063"/>
          </a:xfrm>
          <a:prstGeom prst="rect">
            <a:avLst/>
          </a:prstGeom>
          <a:noFill/>
          <a:ln w="9525">
            <a:noFill/>
            <a:miter lim="800000"/>
            <a:headEnd/>
            <a:tailEnd/>
          </a:ln>
        </p:spPr>
      </p:pic>
      <p:sp>
        <p:nvSpPr>
          <p:cNvPr id="2" name="Titolo 1"/>
          <p:cNvSpPr>
            <a:spLocks noGrp="1"/>
          </p:cNvSpPr>
          <p:nvPr>
            <p:ph type="title"/>
          </p:nvPr>
        </p:nvSpPr>
        <p:spPr>
          <a:xfrm>
            <a:off x="2334642" y="4801713"/>
            <a:ext cx="7146608" cy="566869"/>
          </a:xfrm>
        </p:spPr>
        <p:txBody>
          <a:bodyPr anchor="b"/>
          <a:lstStyle>
            <a:lvl1pPr algn="l">
              <a:defRPr sz="23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34642" y="612918"/>
            <a:ext cx="7146608" cy="4115753"/>
          </a:xfrm>
        </p:spPr>
        <p:txBody>
          <a:bodyPr/>
          <a:lstStyle>
            <a:lvl1pPr marL="0" indent="0">
              <a:buNone/>
              <a:defRPr sz="3800"/>
            </a:lvl1pPr>
            <a:lvl2pPr marL="536286" indent="0">
              <a:buNone/>
              <a:defRPr sz="3300"/>
            </a:lvl2pPr>
            <a:lvl3pPr marL="1072572" indent="0">
              <a:buNone/>
              <a:defRPr sz="2800"/>
            </a:lvl3pPr>
            <a:lvl4pPr marL="1608859" indent="0">
              <a:buNone/>
              <a:defRPr sz="2300"/>
            </a:lvl4pPr>
            <a:lvl5pPr marL="2145145" indent="0">
              <a:buNone/>
              <a:defRPr sz="2300"/>
            </a:lvl5pPr>
            <a:lvl6pPr marL="2681431" indent="0">
              <a:buNone/>
              <a:defRPr sz="2300"/>
            </a:lvl6pPr>
            <a:lvl7pPr marL="3217717" indent="0">
              <a:buNone/>
              <a:defRPr sz="2300"/>
            </a:lvl7pPr>
            <a:lvl8pPr marL="3754004" indent="0">
              <a:buNone/>
              <a:defRPr sz="2300"/>
            </a:lvl8pPr>
            <a:lvl9pPr marL="4290290" indent="0">
              <a:buNone/>
              <a:defRPr sz="2300"/>
            </a:lvl9pPr>
          </a:lstStyle>
          <a:p>
            <a:pPr lvl="0"/>
            <a:endParaRPr lang="it-IT" noProof="0"/>
          </a:p>
        </p:txBody>
      </p:sp>
      <p:sp>
        <p:nvSpPr>
          <p:cNvPr id="4" name="Segnaposto testo 3"/>
          <p:cNvSpPr>
            <a:spLocks noGrp="1"/>
          </p:cNvSpPr>
          <p:nvPr>
            <p:ph type="body" sz="half" idx="2"/>
          </p:nvPr>
        </p:nvSpPr>
        <p:spPr>
          <a:xfrm>
            <a:off x="2334642" y="5368581"/>
            <a:ext cx="7146608" cy="805048"/>
          </a:xfrm>
        </p:spPr>
        <p:txBody>
          <a:bodyPr/>
          <a:lstStyle>
            <a:lvl1pPr marL="0" indent="0">
              <a:buNone/>
              <a:defRPr sz="1600"/>
            </a:lvl1pPr>
            <a:lvl2pPr marL="536286" indent="0">
              <a:buNone/>
              <a:defRPr sz="1400"/>
            </a:lvl2pPr>
            <a:lvl3pPr marL="1072572" indent="0">
              <a:buNone/>
              <a:defRPr sz="1200"/>
            </a:lvl3pPr>
            <a:lvl4pPr marL="1608859" indent="0">
              <a:buNone/>
              <a:defRPr sz="1100"/>
            </a:lvl4pPr>
            <a:lvl5pPr marL="2145145" indent="0">
              <a:buNone/>
              <a:defRPr sz="1100"/>
            </a:lvl5pPr>
            <a:lvl6pPr marL="2681431" indent="0">
              <a:buNone/>
              <a:defRPr sz="1100"/>
            </a:lvl6pPr>
            <a:lvl7pPr marL="3217717" indent="0">
              <a:buNone/>
              <a:defRPr sz="1100"/>
            </a:lvl7pPr>
            <a:lvl8pPr marL="3754004" indent="0">
              <a:buNone/>
              <a:defRPr sz="1100"/>
            </a:lvl8pPr>
            <a:lvl9pPr marL="4290290" indent="0">
              <a:buNone/>
              <a:defRPr sz="11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9115" name="Rectangle 11"/>
          <p:cNvSpPr>
            <a:spLocks noChangeArrowheads="1"/>
          </p:cNvSpPr>
          <p:nvPr/>
        </p:nvSpPr>
        <p:spPr bwMode="auto">
          <a:xfrm>
            <a:off x="0" y="6454775"/>
            <a:ext cx="11911013" cy="404813"/>
          </a:xfrm>
          <a:prstGeom prst="rect">
            <a:avLst/>
          </a:prstGeom>
          <a:solidFill>
            <a:srgbClr val="A50021"/>
          </a:solidFill>
          <a:ln w="9525" algn="ctr">
            <a:solidFill>
              <a:schemeClr val="tx1"/>
            </a:solidFill>
            <a:miter lim="800000"/>
            <a:headEnd/>
            <a:tailEnd/>
          </a:ln>
          <a:effectLst/>
        </p:spPr>
        <p:txBody>
          <a:bodyPr wrap="none" lIns="107257" tIns="53630" rIns="107257" bIns="53630" anchor="ctr"/>
          <a:lstStyle/>
          <a:p>
            <a:pPr algn="r">
              <a:defRPr/>
            </a:pPr>
            <a:endParaRPr lang="it-IT">
              <a:latin typeface="Arial" charset="0"/>
              <a:ea typeface="ＭＳ Ｐゴシック" pitchFamily="34" charset="-128"/>
              <a:cs typeface="+mn-cs"/>
            </a:endParaRPr>
          </a:p>
        </p:txBody>
      </p:sp>
      <p:sp>
        <p:nvSpPr>
          <p:cNvPr id="1027" name="Rectangle 2"/>
          <p:cNvSpPr>
            <a:spLocks noGrp="1" noChangeArrowheads="1"/>
          </p:cNvSpPr>
          <p:nvPr>
            <p:ph type="title"/>
          </p:nvPr>
        </p:nvSpPr>
        <p:spPr bwMode="auto">
          <a:xfrm>
            <a:off x="595313" y="274638"/>
            <a:ext cx="10720387" cy="1143000"/>
          </a:xfrm>
          <a:prstGeom prst="rect">
            <a:avLst/>
          </a:prstGeom>
          <a:noFill/>
          <a:ln w="9525">
            <a:noFill/>
            <a:miter lim="800000"/>
            <a:headEnd/>
            <a:tailEnd/>
          </a:ln>
        </p:spPr>
        <p:txBody>
          <a:bodyPr vert="horz" wrap="square" lIns="107257" tIns="53630" rIns="107257" bIns="53630" numCol="1" anchor="ctr" anchorCtr="0" compatLnSpc="1">
            <a:prstTxWarp prst="textNoShape">
              <a:avLst/>
            </a:prstTxWarp>
          </a:bodyPr>
          <a:lstStyle/>
          <a:p>
            <a:pPr lvl="0"/>
            <a:r>
              <a:rPr lang="it-IT"/>
              <a:t>Fare clic per modificare lo stile del titolo</a:t>
            </a:r>
          </a:p>
        </p:txBody>
      </p:sp>
      <p:sp>
        <p:nvSpPr>
          <p:cNvPr id="1028" name="Rectangle 3"/>
          <p:cNvSpPr>
            <a:spLocks noGrp="1" noChangeArrowheads="1"/>
          </p:cNvSpPr>
          <p:nvPr>
            <p:ph type="body" idx="1"/>
          </p:nvPr>
        </p:nvSpPr>
        <p:spPr bwMode="auto">
          <a:xfrm>
            <a:off x="595313" y="1600200"/>
            <a:ext cx="10720387" cy="4527550"/>
          </a:xfrm>
          <a:prstGeom prst="rect">
            <a:avLst/>
          </a:prstGeom>
          <a:noFill/>
          <a:ln w="9525">
            <a:noFill/>
            <a:miter lim="800000"/>
            <a:headEnd/>
            <a:tailEnd/>
          </a:ln>
        </p:spPr>
        <p:txBody>
          <a:bodyPr vert="horz" wrap="square" lIns="107257" tIns="53630" rIns="107257" bIns="5363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59111" name="Text Box 7"/>
          <p:cNvSpPr txBox="1">
            <a:spLocks noChangeArrowheads="1"/>
          </p:cNvSpPr>
          <p:nvPr/>
        </p:nvSpPr>
        <p:spPr bwMode="auto">
          <a:xfrm>
            <a:off x="3854450" y="6408787"/>
            <a:ext cx="4221163" cy="333375"/>
          </a:xfrm>
          <a:prstGeom prst="rect">
            <a:avLst/>
          </a:prstGeom>
          <a:noFill/>
          <a:ln w="9525" algn="ctr">
            <a:noFill/>
            <a:miter lim="800000"/>
            <a:headEnd/>
            <a:tailEnd/>
          </a:ln>
          <a:effectLst/>
        </p:spPr>
        <p:txBody>
          <a:bodyPr wrap="none" lIns="0" tIns="0" rIns="0" bIns="0"/>
          <a:lstStyle/>
          <a:p>
            <a:pPr algn="ctr">
              <a:defRPr/>
            </a:pPr>
            <a:r>
              <a:rPr lang="it-IT" sz="1400" dirty="0" smtClean="0">
                <a:solidFill>
                  <a:schemeClr val="bg1"/>
                </a:solidFill>
                <a:latin typeface="Calibri" charset="0"/>
                <a:cs typeface="ＭＳ Ｐゴシック" charset="0"/>
              </a:rPr>
              <a:t>Promozione presso le Camere di Commercio dei servizi ICT avanzati resi disponibili dalla banda larga</a:t>
            </a:r>
          </a:p>
          <a:p>
            <a:pPr algn="ctr">
              <a:defRPr/>
            </a:pPr>
            <a:r>
              <a:rPr lang="it-IT" sz="1400" dirty="0" smtClean="0">
                <a:solidFill>
                  <a:schemeClr val="bg1"/>
                </a:solidFill>
                <a:latin typeface="Calibri" charset="0"/>
                <a:cs typeface="ＭＳ Ｐゴシック" charset="0"/>
              </a:rPr>
              <a:t>Camera di Commercio di </a:t>
            </a:r>
            <a:r>
              <a:rPr lang="it-IT" sz="1400" dirty="0" smtClean="0">
                <a:solidFill>
                  <a:schemeClr val="bg1"/>
                </a:solidFill>
                <a:latin typeface="Calibri" charset="0"/>
                <a:cs typeface="ＭＳ Ｐゴシック" charset="0"/>
              </a:rPr>
              <a:t>Ravenna</a:t>
            </a:r>
          </a:p>
          <a:p>
            <a:pPr algn="ctr" eaLnBrk="0" hangingPunct="0">
              <a:defRPr/>
            </a:pPr>
            <a:endParaRPr lang="it-IT" sz="1400" dirty="0">
              <a:solidFill>
                <a:schemeClr val="bg1"/>
              </a:solidFill>
              <a:latin typeface="Calibri" pitchFamily="34" charset="0"/>
              <a:ea typeface="ＭＳ Ｐゴシック" pitchFamily="34" charset="-128"/>
              <a:cs typeface="+mn-cs"/>
            </a:endParaRPr>
          </a:p>
        </p:txBody>
      </p:sp>
      <p:sp>
        <p:nvSpPr>
          <p:cNvPr id="559112" name="Text Box 8"/>
          <p:cNvSpPr txBox="1">
            <a:spLocks noChangeArrowheads="1"/>
          </p:cNvSpPr>
          <p:nvPr/>
        </p:nvSpPr>
        <p:spPr bwMode="auto">
          <a:xfrm>
            <a:off x="122858" y="6526138"/>
            <a:ext cx="1090612" cy="215900"/>
          </a:xfrm>
          <a:prstGeom prst="rect">
            <a:avLst/>
          </a:prstGeom>
          <a:noFill/>
          <a:ln w="9525" algn="ctr">
            <a:noFill/>
            <a:miter lim="800000"/>
            <a:headEnd/>
            <a:tailEnd/>
          </a:ln>
          <a:effectLst/>
        </p:spPr>
        <p:txBody>
          <a:bodyPr wrap="none" lIns="0" tIns="0" rIns="0" bIns="0"/>
          <a:lstStyle/>
          <a:p>
            <a:pPr>
              <a:defRPr/>
            </a:pPr>
            <a:r>
              <a:rPr lang="it-IT" sz="1400" smtClean="0">
                <a:solidFill>
                  <a:schemeClr val="bg1"/>
                </a:solidFill>
                <a:latin typeface="Trebuchet MS" pitchFamily="34" charset="0"/>
                <a:ea typeface="ＭＳ Ｐゴシック" pitchFamily="34" charset="-128"/>
                <a:cs typeface="+mn-cs"/>
              </a:rPr>
              <a:t>13-</a:t>
            </a:r>
            <a:r>
              <a:rPr lang="it-IT" sz="1400" dirty="0" smtClean="0">
                <a:solidFill>
                  <a:schemeClr val="bg1"/>
                </a:solidFill>
                <a:latin typeface="Trebuchet MS" pitchFamily="34" charset="0"/>
                <a:ea typeface="ＭＳ Ｐゴシック" pitchFamily="34" charset="-128"/>
                <a:cs typeface="+mn-cs"/>
              </a:rPr>
              <a:t>04-</a:t>
            </a:r>
            <a:r>
              <a:rPr lang="it-IT" sz="1400" dirty="0">
                <a:solidFill>
                  <a:schemeClr val="bg1"/>
                </a:solidFill>
                <a:latin typeface="Trebuchet MS" pitchFamily="34" charset="0"/>
                <a:ea typeface="ＭＳ Ｐゴシック" pitchFamily="34" charset="-128"/>
                <a:cs typeface="+mn-cs"/>
              </a:rPr>
              <a:t>2012</a:t>
            </a:r>
          </a:p>
        </p:txBody>
      </p:sp>
      <p:sp>
        <p:nvSpPr>
          <p:cNvPr id="559113" name="Text Box 9"/>
          <p:cNvSpPr txBox="1">
            <a:spLocks noChangeArrowheads="1"/>
          </p:cNvSpPr>
          <p:nvPr/>
        </p:nvSpPr>
        <p:spPr bwMode="auto">
          <a:xfrm>
            <a:off x="10631488" y="6526213"/>
            <a:ext cx="1279525" cy="333375"/>
          </a:xfrm>
          <a:prstGeom prst="rect">
            <a:avLst/>
          </a:prstGeom>
          <a:noFill/>
          <a:ln w="9525" algn="ctr">
            <a:noFill/>
            <a:miter lim="800000"/>
            <a:headEnd/>
            <a:tailEnd/>
          </a:ln>
          <a:effectLst/>
        </p:spPr>
        <p:txBody>
          <a:bodyPr wrap="none" lIns="0" tIns="0" rIns="0" bIns="0">
            <a:prstTxWarp prst="textNoShape">
              <a:avLst/>
            </a:prstTxWarp>
          </a:bodyPr>
          <a:lstStyle/>
          <a:p>
            <a:fld id="{FFE80062-F978-3342-B57A-023DFA4EDD13}" type="slidenum">
              <a:rPr lang="it-IT" sz="1400">
                <a:solidFill>
                  <a:schemeClr val="bg1"/>
                </a:solidFill>
                <a:latin typeface="Trebuchet MS" pitchFamily="-107" charset="0"/>
                <a:ea typeface="ＭＳ Ｐゴシック" pitchFamily="-107" charset="-128"/>
                <a:cs typeface="ＭＳ Ｐゴシック" pitchFamily="-107" charset="-128"/>
              </a:rPr>
              <a:pPr/>
              <a:t>‹n.›</a:t>
            </a:fld>
            <a:endParaRPr lang="it-IT" sz="1400" dirty="0">
              <a:solidFill>
                <a:schemeClr val="bg1"/>
              </a:solidFill>
              <a:latin typeface="Trebuchet MS" pitchFamily="-107" charset="0"/>
              <a:ea typeface="ＭＳ Ｐゴシック" pitchFamily="-107" charset="-128"/>
              <a:cs typeface="ＭＳ Ｐゴシック" pitchFamily="-107" charset="-128"/>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A50021"/>
          </a:solidFill>
          <a:latin typeface="+mj-lt"/>
          <a:ea typeface="+mj-ea"/>
          <a:cs typeface="+mj-cs"/>
        </a:defRPr>
      </a:lvl1pPr>
      <a:lvl2pPr algn="ctr" rtl="0" eaLnBrk="0" fontAlgn="base" hangingPunct="0">
        <a:spcBef>
          <a:spcPct val="0"/>
        </a:spcBef>
        <a:spcAft>
          <a:spcPct val="0"/>
        </a:spcAft>
        <a:defRPr sz="3600" b="1">
          <a:solidFill>
            <a:srgbClr val="A50021"/>
          </a:solidFill>
          <a:latin typeface="Calibri" pitchFamily="34" charset="0"/>
        </a:defRPr>
      </a:lvl2pPr>
      <a:lvl3pPr algn="ctr" rtl="0" eaLnBrk="0" fontAlgn="base" hangingPunct="0">
        <a:spcBef>
          <a:spcPct val="0"/>
        </a:spcBef>
        <a:spcAft>
          <a:spcPct val="0"/>
        </a:spcAft>
        <a:defRPr sz="3600" b="1">
          <a:solidFill>
            <a:srgbClr val="A50021"/>
          </a:solidFill>
          <a:latin typeface="Calibri" pitchFamily="34" charset="0"/>
        </a:defRPr>
      </a:lvl3pPr>
      <a:lvl4pPr algn="ctr" rtl="0" eaLnBrk="0" fontAlgn="base" hangingPunct="0">
        <a:spcBef>
          <a:spcPct val="0"/>
        </a:spcBef>
        <a:spcAft>
          <a:spcPct val="0"/>
        </a:spcAft>
        <a:defRPr sz="3600" b="1">
          <a:solidFill>
            <a:srgbClr val="A50021"/>
          </a:solidFill>
          <a:latin typeface="Calibri" pitchFamily="34" charset="0"/>
        </a:defRPr>
      </a:lvl4pPr>
      <a:lvl5pPr algn="ctr" rtl="0" eaLnBrk="0" fontAlgn="base" hangingPunct="0">
        <a:spcBef>
          <a:spcPct val="0"/>
        </a:spcBef>
        <a:spcAft>
          <a:spcPct val="0"/>
        </a:spcAft>
        <a:defRPr sz="3600" b="1">
          <a:solidFill>
            <a:srgbClr val="A50021"/>
          </a:solidFill>
          <a:latin typeface="Calibri" pitchFamily="34" charset="0"/>
        </a:defRPr>
      </a:lvl5pPr>
      <a:lvl6pPr marL="536286" algn="ctr" rtl="0" fontAlgn="base">
        <a:spcBef>
          <a:spcPct val="0"/>
        </a:spcBef>
        <a:spcAft>
          <a:spcPct val="0"/>
        </a:spcAft>
        <a:defRPr sz="4700" b="1">
          <a:solidFill>
            <a:srgbClr val="A50021"/>
          </a:solidFill>
          <a:latin typeface="Calibri" pitchFamily="34" charset="0"/>
        </a:defRPr>
      </a:lvl6pPr>
      <a:lvl7pPr marL="1072572" algn="ctr" rtl="0" fontAlgn="base">
        <a:spcBef>
          <a:spcPct val="0"/>
        </a:spcBef>
        <a:spcAft>
          <a:spcPct val="0"/>
        </a:spcAft>
        <a:defRPr sz="4700" b="1">
          <a:solidFill>
            <a:srgbClr val="A50021"/>
          </a:solidFill>
          <a:latin typeface="Calibri" pitchFamily="34" charset="0"/>
        </a:defRPr>
      </a:lvl7pPr>
      <a:lvl8pPr marL="1608859" algn="ctr" rtl="0" fontAlgn="base">
        <a:spcBef>
          <a:spcPct val="0"/>
        </a:spcBef>
        <a:spcAft>
          <a:spcPct val="0"/>
        </a:spcAft>
        <a:defRPr sz="4700" b="1">
          <a:solidFill>
            <a:srgbClr val="A50021"/>
          </a:solidFill>
          <a:latin typeface="Calibri" pitchFamily="34" charset="0"/>
        </a:defRPr>
      </a:lvl8pPr>
      <a:lvl9pPr marL="2145145" algn="ctr" rtl="0" fontAlgn="base">
        <a:spcBef>
          <a:spcPct val="0"/>
        </a:spcBef>
        <a:spcAft>
          <a:spcPct val="0"/>
        </a:spcAft>
        <a:defRPr sz="4700" b="1">
          <a:solidFill>
            <a:srgbClr val="A50021"/>
          </a:solidFill>
          <a:latin typeface="Calibri" pitchFamily="34" charset="0"/>
        </a:defRPr>
      </a:lvl9pPr>
    </p:titleStyle>
    <p:bodyStyle>
      <a:lvl1pPr marL="401638" indent="-401638" algn="l" rtl="0" eaLnBrk="0" fontAlgn="base" hangingPunct="0">
        <a:spcBef>
          <a:spcPct val="20000"/>
        </a:spcBef>
        <a:spcAft>
          <a:spcPct val="0"/>
        </a:spcAft>
        <a:buChar char="•"/>
        <a:defRPr sz="3800">
          <a:solidFill>
            <a:schemeClr val="tx1"/>
          </a:solidFill>
          <a:latin typeface="+mn-lt"/>
          <a:ea typeface="+mn-ea"/>
          <a:cs typeface="+mn-cs"/>
        </a:defRPr>
      </a:lvl1pPr>
      <a:lvl2pPr marL="869950" indent="-334963" algn="l" rtl="0" eaLnBrk="0" fontAlgn="base" hangingPunct="0">
        <a:spcBef>
          <a:spcPct val="20000"/>
        </a:spcBef>
        <a:spcAft>
          <a:spcPct val="0"/>
        </a:spcAft>
        <a:buChar char="–"/>
        <a:defRPr sz="3300">
          <a:solidFill>
            <a:schemeClr val="tx1"/>
          </a:solidFill>
          <a:latin typeface="+mn-lt"/>
          <a:ea typeface="ＭＳ Ｐゴシック" pitchFamily="-107" charset="-128"/>
        </a:defRPr>
      </a:lvl2pPr>
      <a:lvl3pPr marL="1339850" indent="-266700" algn="l" rtl="0" eaLnBrk="0" fontAlgn="base" hangingPunct="0">
        <a:spcBef>
          <a:spcPct val="20000"/>
        </a:spcBef>
        <a:spcAft>
          <a:spcPct val="0"/>
        </a:spcAft>
        <a:buChar char="•"/>
        <a:defRPr sz="2800">
          <a:solidFill>
            <a:schemeClr val="tx1"/>
          </a:solidFill>
          <a:latin typeface="+mn-lt"/>
          <a:ea typeface="ＭＳ Ｐゴシック" pitchFamily="-107" charset="-128"/>
        </a:defRPr>
      </a:lvl3pPr>
      <a:lvl4pPr marL="1876425" indent="-266700" algn="l" rtl="0" eaLnBrk="0" fontAlgn="base" hangingPunct="0">
        <a:spcBef>
          <a:spcPct val="20000"/>
        </a:spcBef>
        <a:spcAft>
          <a:spcPct val="0"/>
        </a:spcAft>
        <a:buChar char="–"/>
        <a:defRPr sz="2300">
          <a:solidFill>
            <a:schemeClr val="tx1"/>
          </a:solidFill>
          <a:latin typeface="+mn-lt"/>
          <a:ea typeface="ＭＳ Ｐゴシック" pitchFamily="-107" charset="-128"/>
        </a:defRPr>
      </a:lvl4pPr>
      <a:lvl5pPr marL="2413000" indent="-266700" algn="l" rtl="0" eaLnBrk="0" fontAlgn="base" hangingPunct="0">
        <a:spcBef>
          <a:spcPct val="20000"/>
        </a:spcBef>
        <a:spcAft>
          <a:spcPct val="0"/>
        </a:spcAft>
        <a:buChar char="»"/>
        <a:defRPr sz="2300">
          <a:solidFill>
            <a:schemeClr val="tx1"/>
          </a:solidFill>
          <a:latin typeface="+mn-lt"/>
          <a:ea typeface="ＭＳ Ｐゴシック" pitchFamily="-107" charset="-128"/>
        </a:defRPr>
      </a:lvl5pPr>
      <a:lvl6pPr marL="2949574" indent="-268143" algn="l" rtl="0" fontAlgn="base">
        <a:spcBef>
          <a:spcPct val="20000"/>
        </a:spcBef>
        <a:spcAft>
          <a:spcPct val="0"/>
        </a:spcAft>
        <a:buChar char="»"/>
        <a:defRPr sz="2300">
          <a:solidFill>
            <a:schemeClr val="tx1"/>
          </a:solidFill>
          <a:latin typeface="+mn-lt"/>
        </a:defRPr>
      </a:lvl6pPr>
      <a:lvl7pPr marL="3485860" indent="-268143" algn="l" rtl="0" fontAlgn="base">
        <a:spcBef>
          <a:spcPct val="20000"/>
        </a:spcBef>
        <a:spcAft>
          <a:spcPct val="0"/>
        </a:spcAft>
        <a:buChar char="»"/>
        <a:defRPr sz="2300">
          <a:solidFill>
            <a:schemeClr val="tx1"/>
          </a:solidFill>
          <a:latin typeface="+mn-lt"/>
        </a:defRPr>
      </a:lvl7pPr>
      <a:lvl8pPr marL="4022147" indent="-268143" algn="l" rtl="0" fontAlgn="base">
        <a:spcBef>
          <a:spcPct val="20000"/>
        </a:spcBef>
        <a:spcAft>
          <a:spcPct val="0"/>
        </a:spcAft>
        <a:buChar char="»"/>
        <a:defRPr sz="2300">
          <a:solidFill>
            <a:schemeClr val="tx1"/>
          </a:solidFill>
          <a:latin typeface="+mn-lt"/>
        </a:defRPr>
      </a:lvl8pPr>
      <a:lvl9pPr marL="4558433" indent="-268143" algn="l" rtl="0" fontAlgn="base">
        <a:spcBef>
          <a:spcPct val="20000"/>
        </a:spcBef>
        <a:spcAft>
          <a:spcPct val="0"/>
        </a:spcAft>
        <a:buChar char="»"/>
        <a:defRPr sz="2300">
          <a:solidFill>
            <a:schemeClr val="tx1"/>
          </a:solidFill>
          <a:latin typeface="+mn-lt"/>
        </a:defRPr>
      </a:lvl9pPr>
    </p:bodyStyle>
    <p:otherStyle>
      <a:defPPr>
        <a:defRPr lang="it-IT"/>
      </a:defPPr>
      <a:lvl1pPr marL="0" algn="l" defTabSz="1072572" rtl="0" eaLnBrk="1" latinLnBrk="0" hangingPunct="1">
        <a:defRPr sz="2100" kern="1200">
          <a:solidFill>
            <a:schemeClr val="tx1"/>
          </a:solidFill>
          <a:latin typeface="+mn-lt"/>
          <a:ea typeface="+mn-ea"/>
          <a:cs typeface="+mn-cs"/>
        </a:defRPr>
      </a:lvl1pPr>
      <a:lvl2pPr marL="536286" algn="l" defTabSz="1072572" rtl="0" eaLnBrk="1" latinLnBrk="0" hangingPunct="1">
        <a:defRPr sz="2100" kern="1200">
          <a:solidFill>
            <a:schemeClr val="tx1"/>
          </a:solidFill>
          <a:latin typeface="+mn-lt"/>
          <a:ea typeface="+mn-ea"/>
          <a:cs typeface="+mn-cs"/>
        </a:defRPr>
      </a:lvl2pPr>
      <a:lvl3pPr marL="1072572" algn="l" defTabSz="1072572" rtl="0" eaLnBrk="1" latinLnBrk="0" hangingPunct="1">
        <a:defRPr sz="2100" kern="1200">
          <a:solidFill>
            <a:schemeClr val="tx1"/>
          </a:solidFill>
          <a:latin typeface="+mn-lt"/>
          <a:ea typeface="+mn-ea"/>
          <a:cs typeface="+mn-cs"/>
        </a:defRPr>
      </a:lvl3pPr>
      <a:lvl4pPr marL="1608859" algn="l" defTabSz="1072572" rtl="0" eaLnBrk="1" latinLnBrk="0" hangingPunct="1">
        <a:defRPr sz="2100" kern="1200">
          <a:solidFill>
            <a:schemeClr val="tx1"/>
          </a:solidFill>
          <a:latin typeface="+mn-lt"/>
          <a:ea typeface="+mn-ea"/>
          <a:cs typeface="+mn-cs"/>
        </a:defRPr>
      </a:lvl4pPr>
      <a:lvl5pPr marL="2145145" algn="l" defTabSz="1072572" rtl="0" eaLnBrk="1" latinLnBrk="0" hangingPunct="1">
        <a:defRPr sz="2100" kern="1200">
          <a:solidFill>
            <a:schemeClr val="tx1"/>
          </a:solidFill>
          <a:latin typeface="+mn-lt"/>
          <a:ea typeface="+mn-ea"/>
          <a:cs typeface="+mn-cs"/>
        </a:defRPr>
      </a:lvl5pPr>
      <a:lvl6pPr marL="2681431" algn="l" defTabSz="1072572" rtl="0" eaLnBrk="1" latinLnBrk="0" hangingPunct="1">
        <a:defRPr sz="2100" kern="1200">
          <a:solidFill>
            <a:schemeClr val="tx1"/>
          </a:solidFill>
          <a:latin typeface="+mn-lt"/>
          <a:ea typeface="+mn-ea"/>
          <a:cs typeface="+mn-cs"/>
        </a:defRPr>
      </a:lvl6pPr>
      <a:lvl7pPr marL="3217717" algn="l" defTabSz="1072572" rtl="0" eaLnBrk="1" latinLnBrk="0" hangingPunct="1">
        <a:defRPr sz="2100" kern="1200">
          <a:solidFill>
            <a:schemeClr val="tx1"/>
          </a:solidFill>
          <a:latin typeface="+mn-lt"/>
          <a:ea typeface="+mn-ea"/>
          <a:cs typeface="+mn-cs"/>
        </a:defRPr>
      </a:lvl7pPr>
      <a:lvl8pPr marL="3754004" algn="l" defTabSz="1072572" rtl="0" eaLnBrk="1" latinLnBrk="0" hangingPunct="1">
        <a:defRPr sz="2100" kern="1200">
          <a:solidFill>
            <a:schemeClr val="tx1"/>
          </a:solidFill>
          <a:latin typeface="+mn-lt"/>
          <a:ea typeface="+mn-ea"/>
          <a:cs typeface="+mn-cs"/>
        </a:defRPr>
      </a:lvl8pPr>
      <a:lvl9pPr marL="4290290" algn="l" defTabSz="107257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5"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6"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image" Target="../media/image22.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7thfloor.it/wp-content/uploads/2010/05/strategie-digitali-vincenti-storytelling.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7thfloor.it/wp-content/uploads/2010/05/strategie-digitali-vincenti-micro-strategie.jpg" TargetMode="External"/></Relationships>
</file>

<file path=ppt/slides/_rels/slide21.xml.rels><?xml version="1.0" encoding="UTF-8" standalone="yes"?>
<Relationships xmlns="http://schemas.openxmlformats.org/package/2006/relationships"><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7thfloor.it/wp-content/uploads/2010/05/strategie-digitali-vincenti-apple-ipad-2010.jpg" TargetMode="External"/></Relationships>
</file>

<file path=ppt/slides/_rels/slide22.xml.rels><?xml version="1.0" encoding="UTF-8" standalone="yes"?>
<Relationships xmlns="http://schemas.openxmlformats.org/package/2006/relationships"><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7thfloor.it/wp-content/uploads/2010/05/strategie-digitali-vincenti-media-mix.jpg" TargetMode="External"/></Relationships>
</file>

<file path=ppt/slides/_rels/slide23.xml.rels><?xml version="1.0" encoding="UTF-8" standalone="yes"?>
<Relationships xmlns="http://schemas.openxmlformats.org/package/2006/relationships"><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7thfloor.it/wp-content/uploads/2010/05/strategie-digitali-vincenti-tendenze.jpg" TargetMode="External"/></Relationships>
</file>

<file path=ppt/slides/_rels/slide24.xml.rels><?xml version="1.0" encoding="UTF-8" standalone="yes"?>
<Relationships xmlns="http://schemas.openxmlformats.org/package/2006/relationships"><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7thfloor.it/wp-content/uploads/2010/05/strategie-digitali-vincenti-societa-contemporanea.jpg" TargetMode="External"/></Relationships>
</file>

<file path=ppt/slides/_rels/slide25.xml.rels><?xml version="1.0" encoding="UTF-8" standalone="yes"?>
<Relationships xmlns="http://schemas.openxmlformats.org/package/2006/relationships"><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7thfloor.it/wp-content/uploads/2010/05/strategie-digitali-vincenti-contatto-brand.jpg" TargetMode="External"/></Relationships>
</file>

<file path=ppt/slides/_rels/slide26.xml.rels><?xml version="1.0" encoding="UTF-8" standalone="yes"?>
<Relationships xmlns="http://schemas.openxmlformats.org/package/2006/relationships"><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7thfloor.it/wp-content/uploads/2010/05/strategie-digitali-vincenti-divertiti.jpg" TargetMode="External"/></Relationships>
</file>

<file path=ppt/slides/_rels/slide27.xml.rels><?xml version="1.0" encoding="UTF-8" standalone="yes"?>
<Relationships xmlns="http://schemas.openxmlformats.org/package/2006/relationships"><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7thfloor.it/wp-content/uploads/2010/05/strategie-digitali-vincenti-rendere-visibile-in-rete.jpg" TargetMode="External"/></Relationships>
</file>

<file path=ppt/slides/_rels/slide28.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 Id="rId5" Type="http://schemas.openxmlformats.org/officeDocument/2006/relationships/image" Target="../media/image35.png"/></Relationships>
</file>

<file path=ppt/slides/_rels/slide29.xml.rels><?xml version="1.0" encoding="UTF-8" standalone="yes"?>
<Relationships xmlns="http://schemas.openxmlformats.org/package/2006/relationships"><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4" Type="http://schemas.openxmlformats.org/officeDocument/2006/relationships/image" Target="../media/image40.png"/><Relationship Id="rId10" Type="http://schemas.openxmlformats.org/officeDocument/2006/relationships/image" Target="../media/image46.png"/><Relationship Id="rId5" Type="http://schemas.openxmlformats.org/officeDocument/2006/relationships/image" Target="../media/image41.png"/><Relationship Id="rId7" Type="http://schemas.openxmlformats.org/officeDocument/2006/relationships/image" Target="../media/image43.png"/><Relationship Id="rId11"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6.xml"/><Relationship Id="rId9" Type="http://schemas.openxmlformats.org/officeDocument/2006/relationships/image" Target="../media/image45.png"/><Relationship Id="rId3" Type="http://schemas.openxmlformats.org/officeDocument/2006/relationships/image" Target="../media/image39.png"/><Relationship Id="rId6"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9.png"/><Relationship Id="rId5" Type="http://schemas.openxmlformats.org/officeDocument/2006/relationships/image" Target="../media/image51.png"/></Relationships>
</file>

<file path=ppt/slides/_rels/slide38.xml.rels><?xml version="1.0" encoding="UTF-8" standalone="yes"?>
<Relationships xmlns="http://schemas.openxmlformats.org/package/2006/relationships"><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9.png"/><Relationship Id="rId5" Type="http://schemas.openxmlformats.org/officeDocument/2006/relationships/image" Target="../media/image51.png"/></Relationships>
</file>

<file path=ppt/slides/_rels/slide39.xml.rels><?xml version="1.0" encoding="UTF-8" standalone="yes"?>
<Relationships xmlns="http://schemas.openxmlformats.org/package/2006/relationships"><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26914" y="3486931"/>
            <a:ext cx="2520275" cy="806959"/>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
        <p:nvSpPr>
          <p:cNvPr id="625666" name="Rectangle 2"/>
          <p:cNvSpPr>
            <a:spLocks noChangeArrowheads="1"/>
          </p:cNvSpPr>
          <p:nvPr/>
        </p:nvSpPr>
        <p:spPr bwMode="auto">
          <a:xfrm>
            <a:off x="0" y="6181168"/>
            <a:ext cx="8862952" cy="692310"/>
          </a:xfrm>
          <a:prstGeom prst="rect">
            <a:avLst/>
          </a:prstGeom>
          <a:solidFill>
            <a:schemeClr val="bg1"/>
          </a:solidFill>
          <a:ln w="9525" algn="ctr">
            <a:noFill/>
            <a:miter lim="800000"/>
            <a:headEnd/>
            <a:tailEnd/>
          </a:ln>
          <a:effectLst/>
        </p:spPr>
        <p:txBody>
          <a:bodyPr wrap="none" lIns="107257" tIns="53630" rIns="107257" bIns="53630" anchor="ctr"/>
          <a:lstStyle/>
          <a:p>
            <a:endParaRPr lang="it-IT"/>
          </a:p>
        </p:txBody>
      </p:sp>
      <p:pic>
        <p:nvPicPr>
          <p:cNvPr id="625667" name="Immagine 2" descr="Logo Trasparente.gif"/>
          <p:cNvPicPr>
            <a:picLocks noChangeArrowheads="1"/>
          </p:cNvPicPr>
          <p:nvPr/>
        </p:nvPicPr>
        <p:blipFill>
          <a:blip r:embed="rId4" cstate="print"/>
          <a:srcRect/>
          <a:stretch>
            <a:fillRect/>
          </a:stretch>
        </p:blipFill>
        <p:spPr bwMode="auto">
          <a:xfrm>
            <a:off x="703081" y="188958"/>
            <a:ext cx="4152311" cy="1451311"/>
          </a:xfrm>
          <a:prstGeom prst="rect">
            <a:avLst/>
          </a:prstGeom>
          <a:noFill/>
        </p:spPr>
      </p:pic>
      <p:grpSp>
        <p:nvGrpSpPr>
          <p:cNvPr id="2" name="Group 4"/>
          <p:cNvGrpSpPr>
            <a:grpSpLocks/>
          </p:cNvGrpSpPr>
          <p:nvPr/>
        </p:nvGrpSpPr>
        <p:grpSpPr bwMode="auto">
          <a:xfrm>
            <a:off x="8405950" y="19054"/>
            <a:ext cx="3505063" cy="6840534"/>
            <a:chOff x="7560" y="0"/>
            <a:chExt cx="4700" cy="15840"/>
          </a:xfrm>
        </p:grpSpPr>
        <p:sp>
          <p:nvSpPr>
            <p:cNvPr id="625669" name="Rectangle 5"/>
            <p:cNvSpPr>
              <a:spLocks noChangeArrowheads="1"/>
            </p:cNvSpPr>
            <p:nvPr/>
          </p:nvSpPr>
          <p:spPr bwMode="auto">
            <a:xfrm>
              <a:off x="7755" y="0"/>
              <a:ext cx="4505" cy="15840"/>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a:lstStyle/>
            <a:p>
              <a:endParaRPr lang="it-IT"/>
            </a:p>
          </p:txBody>
        </p:sp>
        <p:sp>
          <p:nvSpPr>
            <p:cNvPr id="625670" name="Rectangle 6"/>
            <p:cNvSpPr>
              <a:spLocks noChangeArrowheads="1"/>
            </p:cNvSpPr>
            <p:nvPr/>
          </p:nvSpPr>
          <p:spPr bwMode="auto">
            <a:xfrm>
              <a:off x="7560" y="8"/>
              <a:ext cx="195" cy="15825"/>
            </a:xfrm>
            <a:prstGeom prst="rect">
              <a:avLst/>
            </a:prstGeom>
            <a:pattFill prst="ltVert">
              <a:fgClr>
                <a:srgbClr val="9BBB59">
                  <a:alpha val="80000"/>
                </a:srgbClr>
              </a:fgClr>
              <a:bgClr>
                <a:srgbClr val="FFFFFF">
                  <a:alpha val="80000"/>
                </a:srgbClr>
              </a:bgClr>
            </a:pattFill>
            <a:ln w="12700">
              <a:noFill/>
              <a:miter lim="800000"/>
              <a:headEnd/>
              <a:tailEnd/>
            </a:ln>
            <a:effectLst/>
          </p:spPr>
          <p:txBody>
            <a:bodyPr anchor="ctr"/>
            <a:lstStyle/>
            <a:p>
              <a:endParaRPr lang="it-IT"/>
            </a:p>
          </p:txBody>
        </p:sp>
      </p:grpSp>
      <p:sp>
        <p:nvSpPr>
          <p:cNvPr id="625671" name="Rectangle 7"/>
          <p:cNvSpPr>
            <a:spLocks noChangeArrowheads="1"/>
          </p:cNvSpPr>
          <p:nvPr/>
        </p:nvSpPr>
        <p:spPr bwMode="auto">
          <a:xfrm>
            <a:off x="8405950" y="19054"/>
            <a:ext cx="3505063" cy="1708546"/>
          </a:xfrm>
          <a:prstGeom prst="rect">
            <a:avLst/>
          </a:prstGeom>
          <a:noFill/>
          <a:ln w="12700">
            <a:noFill/>
            <a:miter lim="800000"/>
            <a:headEnd/>
            <a:tailEnd/>
          </a:ln>
          <a:effectLst/>
        </p:spPr>
        <p:txBody>
          <a:bodyPr lIns="429028" tIns="214515" rIns="214515" bIns="214515" anchor="b"/>
          <a:lstStyle/>
          <a:p>
            <a:pPr algn="l" eaLnBrk="0" hangingPunct="0"/>
            <a:r>
              <a:rPr lang="it-IT" sz="5600" b="1" dirty="0" smtClean="0">
                <a:solidFill>
                  <a:srgbClr val="FFFFFF"/>
                </a:solidFill>
                <a:latin typeface="Cambria" pitchFamily="18" charset="0"/>
              </a:rPr>
              <a:t>2012</a:t>
            </a:r>
            <a:endParaRPr lang="it-IT" sz="2800" dirty="0"/>
          </a:p>
        </p:txBody>
      </p:sp>
      <p:sp>
        <p:nvSpPr>
          <p:cNvPr id="625672" name="Rectangle 8"/>
          <p:cNvSpPr>
            <a:spLocks noChangeArrowheads="1"/>
          </p:cNvSpPr>
          <p:nvPr/>
        </p:nvSpPr>
        <p:spPr bwMode="auto">
          <a:xfrm>
            <a:off x="9419017" y="4876343"/>
            <a:ext cx="2491998" cy="1926083"/>
          </a:xfrm>
          <a:prstGeom prst="rect">
            <a:avLst/>
          </a:prstGeom>
          <a:noFill/>
          <a:ln w="12700">
            <a:noFill/>
            <a:miter lim="800000"/>
            <a:headEnd/>
            <a:tailEnd/>
          </a:ln>
          <a:effectLst/>
        </p:spPr>
        <p:txBody>
          <a:bodyPr lIns="429028" tIns="214515" rIns="214515" bIns="214515" anchor="ctr"/>
          <a:lstStyle/>
          <a:p>
            <a:pPr algn="l" eaLnBrk="0" hangingPunct="0"/>
            <a:endParaRPr lang="it-IT" b="1" dirty="0" smtClean="0">
              <a:solidFill>
                <a:srgbClr val="FFFFFF"/>
              </a:solidFill>
              <a:latin typeface="Calibri" pitchFamily="34" charset="0"/>
            </a:endParaRPr>
          </a:p>
          <a:p>
            <a:pPr algn="l" eaLnBrk="0" hangingPunct="0"/>
            <a:endParaRPr lang="it-IT" b="1" dirty="0">
              <a:solidFill>
                <a:srgbClr val="FFFFFF"/>
              </a:solidFill>
              <a:latin typeface="Calibri" pitchFamily="34" charset="0"/>
            </a:endParaRPr>
          </a:p>
          <a:p>
            <a:pPr algn="l" eaLnBrk="0" hangingPunct="0"/>
            <a:r>
              <a:rPr lang="it-IT" b="1" dirty="0" smtClean="0">
                <a:solidFill>
                  <a:srgbClr val="FFFFFF"/>
                </a:solidFill>
                <a:latin typeface="Calibri" pitchFamily="34" charset="0"/>
              </a:rPr>
              <a:t>Ravenna</a:t>
            </a:r>
          </a:p>
          <a:p>
            <a:pPr algn="l" eaLnBrk="0" hangingPunct="0"/>
            <a:r>
              <a:rPr lang="it-IT" b="1" dirty="0" smtClean="0">
                <a:solidFill>
                  <a:srgbClr val="FFFFFF"/>
                </a:solidFill>
                <a:latin typeface="Calibri" pitchFamily="34" charset="0"/>
              </a:rPr>
              <a:t>13-04-2012</a:t>
            </a:r>
            <a:endParaRPr lang="it-IT" dirty="0"/>
          </a:p>
        </p:txBody>
      </p:sp>
      <p:sp>
        <p:nvSpPr>
          <p:cNvPr id="625673" name="Rectangle 9"/>
          <p:cNvSpPr>
            <a:spLocks noChangeArrowheads="1"/>
          </p:cNvSpPr>
          <p:nvPr/>
        </p:nvSpPr>
        <p:spPr bwMode="auto">
          <a:xfrm>
            <a:off x="609701" y="1641857"/>
            <a:ext cx="10410894" cy="1800642"/>
          </a:xfrm>
          <a:prstGeom prst="rect">
            <a:avLst/>
          </a:prstGeom>
          <a:solidFill>
            <a:srgbClr val="622423"/>
          </a:solidFill>
          <a:ln w="12700">
            <a:solidFill>
              <a:srgbClr val="FFFFFF"/>
            </a:solidFill>
            <a:miter lim="800000"/>
            <a:headEnd/>
            <a:tailEnd/>
          </a:ln>
          <a:effectLst/>
        </p:spPr>
        <p:txBody>
          <a:bodyPr lIns="214515" tIns="12667" rIns="214515" bIns="12667" anchor="ctr"/>
          <a:lstStyle/>
          <a:p>
            <a:r>
              <a:rPr lang="it-IT" sz="3300" b="1" dirty="0" smtClean="0">
                <a:solidFill>
                  <a:schemeClr val="bg1"/>
                </a:solidFill>
                <a:effectLst>
                  <a:outerShdw blurRad="38100" dist="38100" dir="2700000" algn="tl">
                    <a:srgbClr val="000000"/>
                  </a:outerShdw>
                </a:effectLst>
                <a:latin typeface="Calibri" pitchFamily="34" charset="0"/>
              </a:rPr>
              <a:t>Strumenti di marketing digitale </a:t>
            </a:r>
          </a:p>
          <a:p>
            <a:r>
              <a:rPr lang="it-IT" sz="3300" b="1" dirty="0" smtClean="0">
                <a:solidFill>
                  <a:schemeClr val="bg1"/>
                </a:solidFill>
                <a:effectLst>
                  <a:outerShdw blurRad="38100" dist="38100" dir="2700000" algn="tl">
                    <a:srgbClr val="000000"/>
                  </a:outerShdw>
                </a:effectLst>
                <a:latin typeface="Calibri" pitchFamily="34" charset="0"/>
              </a:rPr>
              <a:t>e guida al processo di introduzione in azienda</a:t>
            </a:r>
          </a:p>
          <a:p>
            <a:pPr eaLnBrk="0" hangingPunct="0"/>
            <a:endParaRPr lang="it-IT" sz="2300" b="1" dirty="0" smtClean="0">
              <a:solidFill>
                <a:schemeClr val="bg1"/>
              </a:solidFill>
              <a:effectLst>
                <a:outerShdw blurRad="38100" dist="38100" dir="2700000" algn="tl">
                  <a:srgbClr val="000000"/>
                </a:outerShdw>
              </a:effectLst>
              <a:latin typeface="Calibri" pitchFamily="34" charset="0"/>
            </a:endParaRPr>
          </a:p>
          <a:p>
            <a:pPr eaLnBrk="0" hangingPunct="0"/>
            <a:r>
              <a:rPr lang="it-IT" sz="2300" b="1" dirty="0" smtClean="0">
                <a:solidFill>
                  <a:schemeClr val="bg1"/>
                </a:solidFill>
                <a:effectLst>
                  <a:outerShdw blurRad="38100" dist="38100" dir="2700000" algn="tl">
                    <a:srgbClr val="000000"/>
                  </a:outerShdw>
                </a:effectLst>
                <a:latin typeface="Calibri" pitchFamily="34" charset="0"/>
              </a:rPr>
              <a:t>Incontri con le imprese</a:t>
            </a:r>
            <a:endParaRPr lang="it-IT" sz="2300" b="1" dirty="0">
              <a:solidFill>
                <a:schemeClr val="bg1"/>
              </a:solidFill>
              <a:effectLst>
                <a:outerShdw blurRad="38100" dist="38100" dir="2700000" algn="tl">
                  <a:srgbClr val="000000"/>
                </a:outerShdw>
              </a:effectLst>
              <a:latin typeface="Calibri" pitchFamily="34" charset="0"/>
            </a:endParaRPr>
          </a:p>
        </p:txBody>
      </p:sp>
      <p:sp>
        <p:nvSpPr>
          <p:cNvPr id="625674" name="Text Box 10"/>
          <p:cNvSpPr txBox="1">
            <a:spLocks noChangeArrowheads="1"/>
          </p:cNvSpPr>
          <p:nvPr/>
        </p:nvSpPr>
        <p:spPr bwMode="auto">
          <a:xfrm>
            <a:off x="596599" y="5295403"/>
            <a:ext cx="2719267" cy="308046"/>
          </a:xfrm>
          <a:prstGeom prst="rect">
            <a:avLst/>
          </a:prstGeom>
          <a:solidFill>
            <a:srgbClr val="FFFFFF"/>
          </a:solidFill>
          <a:ln w="9525">
            <a:noFill/>
            <a:miter lim="800000"/>
            <a:headEnd/>
            <a:tailEnd/>
          </a:ln>
        </p:spPr>
        <p:txBody>
          <a:bodyPr lIns="107257" tIns="53630" rIns="107257" bIns="53630"/>
          <a:lstStyle/>
          <a:p>
            <a:pPr algn="l" eaLnBrk="0" hangingPunct="0"/>
            <a:r>
              <a:rPr lang="it-IT" b="1" dirty="0">
                <a:latin typeface="Calibri" pitchFamily="34" charset="0"/>
              </a:rPr>
              <a:t>Progetto finanziato da</a:t>
            </a:r>
            <a:endParaRPr lang="it-IT" dirty="0">
              <a:latin typeface="Calibri" pitchFamily="34" charset="0"/>
            </a:endParaRPr>
          </a:p>
        </p:txBody>
      </p:sp>
      <p:pic>
        <p:nvPicPr>
          <p:cNvPr id="14" name="Picture 2"/>
          <p:cNvPicPr>
            <a:picLocks noChangeAspect="1" noChangeArrowheads="1"/>
          </p:cNvPicPr>
          <p:nvPr/>
        </p:nvPicPr>
        <p:blipFill>
          <a:blip r:embed="rId5"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626914" y="5778918"/>
            <a:ext cx="7810233" cy="747220"/>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pic>
        <p:nvPicPr>
          <p:cNvPr id="16" name="Picture 6" descr="Between last pag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109881" y="259682"/>
            <a:ext cx="2861849" cy="985249"/>
          </a:xfrm>
          <a:prstGeom prst="rect">
            <a:avLst/>
          </a:prstGeom>
          <a:noFill/>
          <a:ln w="9525">
            <a:noFill/>
            <a:miter lim="800000"/>
            <a:headEnd/>
            <a:tailEnd/>
          </a:ln>
        </p:spPr>
      </p:pic>
      <p:pic>
        <p:nvPicPr>
          <p:cNvPr id="3" name="Picture 2"/>
          <p:cNvPicPr preferRelativeResize="0">
            <a:picLocks noChangeArrowheads="1"/>
          </p:cNvPicPr>
          <p:nvPr/>
        </p:nvPicPr>
        <p:blipFill>
          <a:blip r:embed="rId7"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8010594" y="3452389"/>
            <a:ext cx="3086814" cy="2224723"/>
          </a:xfrm>
          <a:prstGeom prst="rect">
            <a:avLst/>
          </a:prstGeom>
          <a:noFill/>
          <a:ln>
            <a:noFill/>
          </a:ln>
          <a:effectLst/>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541761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canali di una campagna virale</a:t>
            </a:r>
            <a:endParaRPr lang="it-IT" dirty="0"/>
          </a:p>
        </p:txBody>
      </p:sp>
      <p:sp>
        <p:nvSpPr>
          <p:cNvPr id="3" name="Segnaposto contenuto 2"/>
          <p:cNvSpPr>
            <a:spLocks noGrp="1"/>
          </p:cNvSpPr>
          <p:nvPr>
            <p:ph idx="1"/>
          </p:nvPr>
        </p:nvSpPr>
        <p:spPr/>
        <p:txBody>
          <a:bodyPr/>
          <a:lstStyle/>
          <a:p>
            <a:pPr marL="0" indent="0">
              <a:buNone/>
            </a:pPr>
            <a:r>
              <a:rPr lang="it-IT" sz="3200" dirty="0" smtClean="0"/>
              <a:t>Canali online</a:t>
            </a:r>
            <a:endParaRPr lang="it-IT" sz="3200" dirty="0"/>
          </a:p>
          <a:p>
            <a:r>
              <a:rPr lang="it-IT" sz="3200" dirty="0" smtClean="0"/>
              <a:t>email</a:t>
            </a:r>
            <a:r>
              <a:rPr lang="it-IT" sz="3200" dirty="0"/>
              <a:t>, </a:t>
            </a:r>
            <a:r>
              <a:rPr lang="it-IT" sz="3200" dirty="0" err="1"/>
              <a:t>advergaming</a:t>
            </a:r>
            <a:r>
              <a:rPr lang="it-IT" sz="3200" dirty="0"/>
              <a:t>, </a:t>
            </a:r>
            <a:r>
              <a:rPr lang="it-IT" sz="3200" dirty="0" smtClean="0"/>
              <a:t>web </a:t>
            </a:r>
          </a:p>
          <a:p>
            <a:r>
              <a:rPr lang="it-IT" sz="3200" dirty="0" smtClean="0"/>
              <a:t>blogs</a:t>
            </a:r>
            <a:r>
              <a:rPr lang="it-IT" sz="3200" dirty="0"/>
              <a:t>, </a:t>
            </a:r>
            <a:r>
              <a:rPr lang="it-IT" sz="3200" dirty="0" err="1"/>
              <a:t>forums</a:t>
            </a:r>
            <a:r>
              <a:rPr lang="it-IT" sz="3200" dirty="0"/>
              <a:t>, social networks</a:t>
            </a:r>
          </a:p>
          <a:p>
            <a:r>
              <a:rPr lang="it-IT" sz="3200" dirty="0" err="1" smtClean="0"/>
              <a:t>youtube</a:t>
            </a:r>
            <a:r>
              <a:rPr lang="it-IT" sz="3200" dirty="0"/>
              <a:t>, </a:t>
            </a:r>
            <a:r>
              <a:rPr lang="it-IT" sz="3200" dirty="0" err="1"/>
              <a:t>facebook</a:t>
            </a:r>
            <a:r>
              <a:rPr lang="it-IT" sz="3200" dirty="0"/>
              <a:t>, </a:t>
            </a:r>
            <a:r>
              <a:rPr lang="it-IT" sz="3200" dirty="0" err="1"/>
              <a:t>adsense</a:t>
            </a:r>
            <a:r>
              <a:rPr lang="it-IT" sz="3200" dirty="0"/>
              <a:t>, </a:t>
            </a:r>
            <a:r>
              <a:rPr lang="it-IT" sz="3200" dirty="0" err="1"/>
              <a:t>itunes</a:t>
            </a:r>
            <a:endParaRPr lang="it-IT" sz="3200" dirty="0"/>
          </a:p>
          <a:p>
            <a:pPr marL="0" indent="0">
              <a:buNone/>
            </a:pPr>
            <a:r>
              <a:rPr lang="it-IT" sz="3200" dirty="0"/>
              <a:t>Canali </a:t>
            </a:r>
            <a:r>
              <a:rPr lang="it-IT" sz="3200" dirty="0" smtClean="0"/>
              <a:t>offline </a:t>
            </a:r>
          </a:p>
          <a:p>
            <a:r>
              <a:rPr lang="it-IT" sz="3200" dirty="0" smtClean="0"/>
              <a:t>radio</a:t>
            </a:r>
            <a:r>
              <a:rPr lang="it-IT" sz="3200" dirty="0"/>
              <a:t>, </a:t>
            </a:r>
            <a:r>
              <a:rPr lang="it-IT" sz="3200" dirty="0" smtClean="0"/>
              <a:t>mobile</a:t>
            </a:r>
            <a:endParaRPr lang="it-IT" sz="3200" dirty="0"/>
          </a:p>
          <a:p>
            <a:r>
              <a:rPr lang="it-IT" sz="3200" dirty="0" err="1" smtClean="0"/>
              <a:t>advergaming</a:t>
            </a:r>
            <a:r>
              <a:rPr lang="it-IT" sz="3200" dirty="0"/>
              <a:t>, </a:t>
            </a:r>
            <a:r>
              <a:rPr lang="it-IT" sz="3200" dirty="0" smtClean="0"/>
              <a:t>posizionamento del prodotto</a:t>
            </a:r>
            <a:endParaRPr lang="it-IT" sz="3200" dirty="0"/>
          </a:p>
          <a:p>
            <a:r>
              <a:rPr lang="it-IT" sz="3200" dirty="0" err="1" smtClean="0"/>
              <a:t>guerrilla</a:t>
            </a:r>
            <a:r>
              <a:rPr lang="it-IT" sz="3200" dirty="0" smtClean="0"/>
              <a:t> marketing</a:t>
            </a:r>
            <a:endParaRPr lang="it-IT"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3287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caso: Non accettare caramelle dagli sconosciuti</a:t>
            </a:r>
            <a:endParaRPr lang="it-IT"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271" t="18229" r="1611"/>
          <a:stretch/>
        </p:blipFill>
        <p:spPr bwMode="auto">
          <a:xfrm>
            <a:off x="1419001" y="1701602"/>
            <a:ext cx="8650133" cy="42706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Ovale 3"/>
          <p:cNvSpPr/>
          <p:nvPr/>
        </p:nvSpPr>
        <p:spPr bwMode="auto">
          <a:xfrm>
            <a:off x="986954" y="1485578"/>
            <a:ext cx="3744416" cy="648072"/>
          </a:xfrm>
          <a:prstGeom prst="ellipse">
            <a:avLst/>
          </a:prstGeom>
          <a:no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6" name="Ovale 5"/>
          <p:cNvSpPr/>
          <p:nvPr/>
        </p:nvSpPr>
        <p:spPr bwMode="auto">
          <a:xfrm>
            <a:off x="3939282" y="5157986"/>
            <a:ext cx="3744416" cy="648072"/>
          </a:xfrm>
          <a:prstGeom prst="ellipse">
            <a:avLst/>
          </a:prstGeom>
          <a:noFill/>
          <a:ln>
            <a:solidFill>
              <a:schemeClr val="accent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a typeface="ＭＳ Ｐゴシック"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9273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3">
            <a:clrChange>
              <a:clrFrom>
                <a:srgbClr val="FFFFFF"/>
              </a:clrFrom>
              <a:clrTo>
                <a:srgbClr val="FFFFFF">
                  <a:alpha val="0"/>
                </a:srgbClr>
              </a:clrTo>
            </a:clrChange>
          </a:blip>
          <a:srcRect l="28175" t="25516" r="29300" b="16245"/>
          <a:stretch>
            <a:fillRect/>
          </a:stretch>
        </p:blipFill>
        <p:spPr bwMode="auto">
          <a:xfrm>
            <a:off x="1306513" y="152400"/>
            <a:ext cx="8915400" cy="6554788"/>
          </a:xfrm>
          <a:prstGeom prst="rect">
            <a:avLst/>
          </a:prstGeom>
          <a:noFill/>
          <a:ln w="9525">
            <a:noFill/>
            <a:miter lim="800000"/>
            <a:headEnd/>
            <a:tailEnd/>
          </a:ln>
        </p:spPr>
      </p:pic>
      <p:sp>
        <p:nvSpPr>
          <p:cNvPr id="30723" name="Titolo 1"/>
          <p:cNvSpPr>
            <a:spLocks noGrp="1"/>
          </p:cNvSpPr>
          <p:nvPr>
            <p:ph type="title"/>
          </p:nvPr>
        </p:nvSpPr>
        <p:spPr>
          <a:xfrm>
            <a:off x="595313" y="404813"/>
            <a:ext cx="10720387" cy="1012825"/>
          </a:xfrm>
        </p:spPr>
        <p:txBody>
          <a:bodyPr/>
          <a:lstStyle/>
          <a:p>
            <a:r>
              <a:rPr lang="it-IT" dirty="0" smtClean="0">
                <a:ea typeface="ＭＳ Ｐゴシック" charset="-128"/>
                <a:cs typeface="ＭＳ Ｐゴシック" charset="-128"/>
              </a:rPr>
              <a:t>Il concetto di Marketing attraverso i Social Media</a:t>
            </a:r>
          </a:p>
        </p:txBody>
      </p:sp>
      <p:pic>
        <p:nvPicPr>
          <p:cNvPr id="30724" name="Picture 2"/>
          <p:cNvPicPr>
            <a:picLocks noChangeAspect="1" noChangeArrowheads="1"/>
          </p:cNvPicPr>
          <p:nvPr/>
        </p:nvPicPr>
        <p:blipFill>
          <a:blip r:embed="rId4"/>
          <a:srcRect/>
          <a:stretch>
            <a:fillRect/>
          </a:stretch>
        </p:blipFill>
        <p:spPr bwMode="auto">
          <a:xfrm>
            <a:off x="620713" y="1189831"/>
            <a:ext cx="2590800" cy="2239963"/>
          </a:xfrm>
          <a:prstGeom prst="rect">
            <a:avLst/>
          </a:prstGeom>
          <a:noFill/>
          <a:ln w="9525">
            <a:noFill/>
            <a:miter lim="800000"/>
            <a:headEnd/>
            <a:tailEnd/>
          </a:ln>
        </p:spPr>
      </p:pic>
      <p:pic>
        <p:nvPicPr>
          <p:cNvPr id="30725" name="Picture 3"/>
          <p:cNvPicPr>
            <a:picLocks noChangeAspect="1" noChangeArrowheads="1"/>
          </p:cNvPicPr>
          <p:nvPr/>
        </p:nvPicPr>
        <p:blipFill>
          <a:blip r:embed="rId5"/>
          <a:srcRect/>
          <a:stretch>
            <a:fillRect/>
          </a:stretch>
        </p:blipFill>
        <p:spPr bwMode="auto">
          <a:xfrm>
            <a:off x="8012113" y="3473450"/>
            <a:ext cx="3605212" cy="2700338"/>
          </a:xfrm>
          <a:prstGeom prst="rect">
            <a:avLst/>
          </a:prstGeom>
          <a:noFill/>
          <a:ln w="9525">
            <a:noFill/>
            <a:miter lim="800000"/>
            <a:headEnd/>
            <a:tailEnd/>
          </a:ln>
        </p:spPr>
      </p:pic>
      <p:sp>
        <p:nvSpPr>
          <p:cNvPr id="7" name="Ovale 6"/>
          <p:cNvSpPr/>
          <p:nvPr/>
        </p:nvSpPr>
        <p:spPr bwMode="auto">
          <a:xfrm rot="18977096">
            <a:off x="4263442" y="2774165"/>
            <a:ext cx="4311856" cy="1596863"/>
          </a:xfrm>
          <a:prstGeom prst="ellipse">
            <a:avLst/>
          </a:prstGeom>
          <a:solidFill>
            <a:schemeClr val="lt1">
              <a:alpha val="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it-IT" dirty="0" err="1" smtClean="0">
                <a:solidFill>
                  <a:schemeClr val="tx2">
                    <a:lumMod val="75000"/>
                  </a:schemeClr>
                </a:solidFill>
                <a:latin typeface="Arial" charset="0"/>
                <a:ea typeface="ＭＳ Ｐゴシック" pitchFamily="34" charset="-128"/>
              </a:rPr>
              <a:t>Employees</a:t>
            </a:r>
            <a:endParaRPr lang="it-IT" dirty="0" smtClean="0">
              <a:solidFill>
                <a:schemeClr val="tx2">
                  <a:lumMod val="75000"/>
                </a:schemeClr>
              </a:solidFill>
              <a:latin typeface="Arial" charset="0"/>
              <a:ea typeface="ＭＳ Ｐゴシック" pitchFamily="34" charset="-128"/>
            </a:endParaRPr>
          </a:p>
        </p:txBody>
      </p:sp>
      <p:sp>
        <p:nvSpPr>
          <p:cNvPr id="9" name="Ovale 8"/>
          <p:cNvSpPr/>
          <p:nvPr/>
        </p:nvSpPr>
        <p:spPr bwMode="auto">
          <a:xfrm rot="873974">
            <a:off x="1779813" y="3568479"/>
            <a:ext cx="4611930" cy="2529045"/>
          </a:xfrm>
          <a:prstGeom prst="ellipse">
            <a:avLst/>
          </a:prstGeom>
          <a:solidFill>
            <a:schemeClr val="lt1">
              <a:alpha val="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err="1" smtClean="0">
                <a:ln>
                  <a:noFill/>
                </a:ln>
                <a:solidFill>
                  <a:schemeClr val="tx2">
                    <a:lumMod val="75000"/>
                  </a:schemeClr>
                </a:solidFill>
                <a:effectLst/>
                <a:latin typeface="Arial" charset="0"/>
                <a:ea typeface="ＭＳ Ｐゴシック" pitchFamily="34" charset="-128"/>
              </a:rPr>
              <a:t>Providers</a:t>
            </a:r>
            <a:r>
              <a:rPr kumimoji="0" lang="it-IT" sz="1800" b="0" i="0" u="none" strike="noStrike" cap="none" normalizeH="0" baseline="0" dirty="0" smtClean="0">
                <a:ln>
                  <a:noFill/>
                </a:ln>
                <a:solidFill>
                  <a:schemeClr val="tx2">
                    <a:lumMod val="75000"/>
                  </a:schemeClr>
                </a:solidFill>
                <a:effectLst/>
                <a:latin typeface="Arial" charset="0"/>
                <a:ea typeface="ＭＳ Ｐゴシック" pitchFamily="34" charset="-128"/>
              </a:rPr>
              <a:t/>
            </a:r>
            <a:br>
              <a:rPr kumimoji="0" lang="it-IT" sz="1800" b="0" i="0" u="none" strike="noStrike" cap="none" normalizeH="0" baseline="0" dirty="0" smtClean="0">
                <a:ln>
                  <a:noFill/>
                </a:ln>
                <a:solidFill>
                  <a:schemeClr val="tx2">
                    <a:lumMod val="75000"/>
                  </a:schemeClr>
                </a:solidFill>
                <a:effectLst/>
                <a:latin typeface="Arial" charset="0"/>
                <a:ea typeface="ＭＳ Ｐゴシック" pitchFamily="34" charset="-128"/>
              </a:rPr>
            </a:br>
            <a:r>
              <a:rPr kumimoji="0" lang="it-IT" sz="1800" b="0" i="0" u="none" strike="noStrike" cap="none" normalizeH="0" baseline="0" dirty="0" smtClean="0">
                <a:ln>
                  <a:noFill/>
                </a:ln>
                <a:solidFill>
                  <a:schemeClr val="tx2">
                    <a:lumMod val="75000"/>
                  </a:schemeClr>
                </a:solidFill>
                <a:effectLst/>
                <a:latin typeface="Arial" charset="0"/>
                <a:ea typeface="ＭＳ Ｐゴシック" pitchFamily="34" charset="-128"/>
              </a:rPr>
              <a:t>and </a:t>
            </a:r>
            <a:r>
              <a:rPr kumimoji="0" lang="it-IT" sz="1800" b="0" i="0" u="none" strike="noStrike" cap="none" normalizeH="0" baseline="0" dirty="0" err="1" smtClean="0">
                <a:ln>
                  <a:noFill/>
                </a:ln>
                <a:solidFill>
                  <a:schemeClr val="tx2">
                    <a:lumMod val="75000"/>
                  </a:schemeClr>
                </a:solidFill>
                <a:effectLst/>
                <a:latin typeface="Arial" charset="0"/>
                <a:ea typeface="ＭＳ Ｐゴシック" pitchFamily="34" charset="-128"/>
              </a:rPr>
              <a:t>other</a:t>
            </a:r>
            <a:r>
              <a:rPr kumimoji="0" lang="it-IT" sz="1800" b="0" i="0" u="none" strike="noStrike" cap="none" normalizeH="0" baseline="0" dirty="0" smtClean="0">
                <a:ln>
                  <a:noFill/>
                </a:ln>
                <a:solidFill>
                  <a:schemeClr val="tx2">
                    <a:lumMod val="75000"/>
                  </a:schemeClr>
                </a:solidFill>
                <a:effectLst/>
                <a:latin typeface="Arial" charset="0"/>
                <a:ea typeface="ＭＳ Ｐゴシック" pitchFamily="34" charset="-128"/>
              </a:rPr>
              <a:t> </a:t>
            </a:r>
            <a:r>
              <a:rPr kumimoji="0" lang="it-IT" sz="1800" b="0" i="0" u="none" strike="noStrike" cap="none" normalizeH="0" baseline="0" dirty="0" err="1" smtClean="0">
                <a:ln>
                  <a:noFill/>
                </a:ln>
                <a:solidFill>
                  <a:schemeClr val="tx2">
                    <a:lumMod val="75000"/>
                  </a:schemeClr>
                </a:solidFill>
                <a:effectLst/>
                <a:latin typeface="Arial" charset="0"/>
                <a:ea typeface="ＭＳ Ｐゴシック" pitchFamily="34" charset="-128"/>
              </a:rPr>
              <a:t>stakeholders</a:t>
            </a:r>
            <a:endParaRPr kumimoji="0" lang="it-IT" sz="1800" b="0" i="0" u="none" strike="noStrike" cap="none" normalizeH="0" baseline="0" dirty="0" smtClean="0">
              <a:ln>
                <a:noFill/>
              </a:ln>
              <a:solidFill>
                <a:schemeClr val="tx2">
                  <a:lumMod val="75000"/>
                </a:schemeClr>
              </a:solidFill>
              <a:effectLst/>
              <a:latin typeface="Arial" charset="0"/>
              <a:ea typeface="ＭＳ Ｐゴシック" pitchFamily="34" charset="-128"/>
            </a:endParaRPr>
          </a:p>
        </p:txBody>
      </p:sp>
      <p:sp>
        <p:nvSpPr>
          <p:cNvPr id="10" name="Ovale 9"/>
          <p:cNvSpPr/>
          <p:nvPr/>
        </p:nvSpPr>
        <p:spPr bwMode="auto">
          <a:xfrm rot="20318724">
            <a:off x="2628889" y="1616337"/>
            <a:ext cx="4114090" cy="1891331"/>
          </a:xfrm>
          <a:prstGeom prst="ellipse">
            <a:avLst/>
          </a:prstGeom>
          <a:solidFill>
            <a:schemeClr val="lt1">
              <a:alpha val="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it-IT" dirty="0" err="1" smtClean="0">
                <a:solidFill>
                  <a:schemeClr val="tx2">
                    <a:lumMod val="75000"/>
                  </a:schemeClr>
                </a:solidFill>
                <a:latin typeface="Arial" charset="0"/>
                <a:ea typeface="ＭＳ Ｐゴシック" pitchFamily="34" charset="-128"/>
              </a:rPr>
              <a:t>Customers</a:t>
            </a:r>
            <a:endParaRPr lang="it-IT" dirty="0" smtClean="0">
              <a:solidFill>
                <a:schemeClr val="tx2">
                  <a:lumMod val="75000"/>
                </a:schemeClr>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del Mercato dei Social Media</a:t>
            </a:r>
            <a:endParaRPr lang="it-IT" dirty="0"/>
          </a:p>
        </p:txBody>
      </p:sp>
      <p:sp>
        <p:nvSpPr>
          <p:cNvPr id="3" name="Segnaposto contenuto 2"/>
          <p:cNvSpPr>
            <a:spLocks noGrp="1"/>
          </p:cNvSpPr>
          <p:nvPr>
            <p:ph idx="1"/>
          </p:nvPr>
        </p:nvSpPr>
        <p:spPr>
          <a:xfrm>
            <a:off x="595313" y="1600200"/>
            <a:ext cx="3607593" cy="4527550"/>
          </a:xfrm>
        </p:spPr>
        <p:txBody>
          <a:bodyPr/>
          <a:lstStyle/>
          <a:p>
            <a:pPr>
              <a:buFont typeface="Wingdings" charset="2"/>
              <a:buChar char="§"/>
            </a:pPr>
            <a:r>
              <a:rPr lang="it-IT" sz="2400" dirty="0" smtClean="0">
                <a:ea typeface="ＭＳ Ｐゴシック" charset="-128"/>
                <a:cs typeface="ＭＳ Ｐゴシック" charset="-128"/>
              </a:rPr>
              <a:t>Il tempo dedicato per settimana</a:t>
            </a:r>
          </a:p>
          <a:p>
            <a:pPr>
              <a:buFont typeface="Wingdings" charset="2"/>
              <a:buChar char="§"/>
            </a:pPr>
            <a:r>
              <a:rPr lang="it-IT" sz="2400" dirty="0" smtClean="0">
                <a:ea typeface="ＭＳ Ｐゴシック" charset="-128"/>
                <a:cs typeface="ＭＳ Ｐゴシック" charset="-128"/>
              </a:rPr>
              <a:t>I benefit del social media marketing</a:t>
            </a:r>
          </a:p>
          <a:p>
            <a:pPr>
              <a:buFont typeface="Wingdings" charset="2"/>
              <a:buChar char="§"/>
            </a:pPr>
            <a:r>
              <a:rPr lang="it-IT" sz="2400" dirty="0" smtClean="0">
                <a:ea typeface="ＭＳ Ｐゴシック" charset="-128"/>
                <a:cs typeface="ＭＳ Ｐゴシック" charset="-128"/>
              </a:rPr>
              <a:t>Strumenti di social media più usati</a:t>
            </a:r>
          </a:p>
          <a:p>
            <a:pPr>
              <a:buFont typeface="Wingdings" charset="2"/>
              <a:buChar char="§"/>
            </a:pPr>
            <a:r>
              <a:rPr lang="it-IT" sz="2400" dirty="0" smtClean="0">
                <a:ea typeface="ＭＳ Ｐゴシック" charset="-128"/>
                <a:cs typeface="ＭＳ Ｐゴシック" charset="-128"/>
              </a:rPr>
              <a:t>La richiesta delle persone</a:t>
            </a:r>
          </a:p>
          <a:p>
            <a:pPr>
              <a:buFont typeface="Wingdings" charset="2"/>
              <a:buChar char="§"/>
            </a:pPr>
            <a:r>
              <a:rPr lang="it-IT" sz="2400" dirty="0" smtClean="0">
                <a:ea typeface="ＭＳ Ｐゴシック" charset="-128"/>
                <a:cs typeface="ＭＳ Ｐゴシック" charset="-128"/>
              </a:rPr>
              <a:t>Outsourcing ed il  marketing </a:t>
            </a:r>
            <a:r>
              <a:rPr lang="it-IT" sz="2400" dirty="0" err="1" smtClean="0">
                <a:ea typeface="ＭＳ Ｐゴシック" charset="-128"/>
                <a:cs typeface="ＭＳ Ｐゴシック" charset="-128"/>
              </a:rPr>
              <a:t>smartphone</a:t>
            </a:r>
            <a:endParaRPr lang="it-IT" sz="2400" dirty="0" smtClean="0">
              <a:ea typeface="ＭＳ Ｐゴシック" charset="-128"/>
              <a:cs typeface="ＭＳ Ｐゴシック" charset="-128"/>
            </a:endParaRPr>
          </a:p>
          <a:p>
            <a:pPr>
              <a:buNone/>
            </a:pPr>
            <a:r>
              <a:rPr lang="it-IT" sz="2400" b="1" dirty="0" smtClean="0"/>
              <a:t>1356 risposte analizzate</a:t>
            </a:r>
          </a:p>
          <a:p>
            <a:pPr>
              <a:buNone/>
            </a:pPr>
            <a:endParaRPr lang="it-IT" sz="2400" dirty="0" smtClean="0">
              <a:ea typeface="ＭＳ Ｐゴシック" charset="-128"/>
              <a:cs typeface="ＭＳ Ｐゴシック" charset="-128"/>
            </a:endParaRPr>
          </a:p>
        </p:txBody>
      </p:sp>
      <p:pic>
        <p:nvPicPr>
          <p:cNvPr id="4" name="Immagine 3"/>
          <p:cNvPicPr>
            <a:picLocks noChangeAspect="1"/>
          </p:cNvPicPr>
          <p:nvPr/>
        </p:nvPicPr>
        <p:blipFill>
          <a:blip r:embed="rId2"/>
          <a:stretch>
            <a:fillRect/>
          </a:stretch>
        </p:blipFill>
        <p:spPr>
          <a:xfrm>
            <a:off x="4335466" y="1311875"/>
            <a:ext cx="7258840" cy="493731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mercato dei vari social media </a:t>
            </a:r>
            <a:r>
              <a:rPr lang="it-IT" dirty="0" err="1" smtClean="0"/>
              <a:t>–</a:t>
            </a:r>
            <a:r>
              <a:rPr lang="it-IT" dirty="0" smtClean="0"/>
              <a:t> i più usati</a:t>
            </a:r>
            <a:endParaRPr lang="it-IT" dirty="0"/>
          </a:p>
        </p:txBody>
      </p:sp>
      <p:pic>
        <p:nvPicPr>
          <p:cNvPr id="5" name="Segnaposto contenuto 4"/>
          <p:cNvPicPr>
            <a:picLocks noGrp="1"/>
          </p:cNvPicPr>
          <p:nvPr>
            <p:ph idx="1"/>
          </p:nvPr>
        </p:nvPicPr>
        <p:blipFill>
          <a:blip r:embed="rId3"/>
          <a:srcRect l="-9916" r="-9916"/>
          <a:stretch>
            <a:fillRect/>
          </a:stretch>
        </p:blipFill>
        <p:spPr>
          <a:xfrm>
            <a:off x="545306" y="1600200"/>
            <a:ext cx="10819607" cy="4527550"/>
          </a:xfrm>
          <a:prstGeom prst="rect">
            <a:avLst/>
          </a:prstGeom>
        </p:spPr>
      </p:pic>
      <p:sp>
        <p:nvSpPr>
          <p:cNvPr id="6" name="Text Box 16"/>
          <p:cNvSpPr txBox="1">
            <a:spLocks noChangeArrowheads="1"/>
          </p:cNvSpPr>
          <p:nvPr/>
        </p:nvSpPr>
        <p:spPr bwMode="auto">
          <a:xfrm>
            <a:off x="3754438" y="6122988"/>
            <a:ext cx="3800475" cy="169277"/>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it-IT" sz="1100" i="1" dirty="0">
                <a:solidFill>
                  <a:srgbClr val="8C8C8C"/>
                </a:solidFill>
              </a:rPr>
              <a:t>Adattato </a:t>
            </a:r>
            <a:r>
              <a:rPr lang="it-IT" sz="1100" i="1" dirty="0" smtClean="0">
                <a:solidFill>
                  <a:srgbClr val="8C8C8C"/>
                </a:solidFill>
              </a:rPr>
              <a:t>da </a:t>
            </a:r>
            <a:r>
              <a:rPr lang="it-IT" sz="1100" dirty="0" smtClean="0"/>
              <a:t> </a:t>
            </a:r>
            <a:r>
              <a:rPr lang="it-IT" sz="1100" i="1" dirty="0" smtClean="0">
                <a:solidFill>
                  <a:srgbClr val="8C8C8C"/>
                </a:solidFill>
              </a:rPr>
              <a:t>M. A. </a:t>
            </a:r>
            <a:r>
              <a:rPr lang="it-IT" sz="1100" i="1" dirty="0" err="1" smtClean="0">
                <a:solidFill>
                  <a:srgbClr val="8C8C8C"/>
                </a:solidFill>
              </a:rPr>
              <a:t>Stelzner</a:t>
            </a:r>
            <a:r>
              <a:rPr lang="it-IT" sz="1100" i="1" dirty="0" smtClean="0">
                <a:solidFill>
                  <a:srgbClr val="8C8C8C"/>
                </a:solidFill>
              </a:rPr>
              <a:t>, 2010 Social Media Marketing </a:t>
            </a:r>
            <a:endParaRPr lang="it-IT" sz="1100" i="1" dirty="0">
              <a:solidFill>
                <a:srgbClr val="8C8C8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mercato dei vari social media </a:t>
            </a:r>
            <a:r>
              <a:rPr lang="it-IT" dirty="0" err="1" smtClean="0"/>
              <a:t>–</a:t>
            </a:r>
            <a:r>
              <a:rPr lang="it-IT" dirty="0" smtClean="0"/>
              <a:t> i benefit</a:t>
            </a:r>
            <a:endParaRPr lang="it-IT" dirty="0"/>
          </a:p>
        </p:txBody>
      </p:sp>
      <p:pic>
        <p:nvPicPr>
          <p:cNvPr id="5" name="Segnaposto contenuto 4"/>
          <p:cNvPicPr>
            <a:picLocks noGrp="1"/>
          </p:cNvPicPr>
          <p:nvPr>
            <p:ph idx="1"/>
          </p:nvPr>
        </p:nvPicPr>
        <p:blipFill>
          <a:blip r:embed="rId3"/>
          <a:srcRect l="-4118" r="-4118"/>
          <a:stretch>
            <a:fillRect/>
          </a:stretch>
        </p:blipFill>
        <p:spPr>
          <a:prstGeom prst="rect">
            <a:avLst/>
          </a:prstGeom>
        </p:spPr>
      </p:pic>
      <p:sp>
        <p:nvSpPr>
          <p:cNvPr id="7" name="Text Box 16"/>
          <p:cNvSpPr txBox="1">
            <a:spLocks noChangeArrowheads="1"/>
          </p:cNvSpPr>
          <p:nvPr/>
        </p:nvSpPr>
        <p:spPr bwMode="auto">
          <a:xfrm>
            <a:off x="3754438" y="6122988"/>
            <a:ext cx="3800475" cy="169277"/>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it-IT" sz="1100" i="1" dirty="0">
                <a:solidFill>
                  <a:srgbClr val="8C8C8C"/>
                </a:solidFill>
              </a:rPr>
              <a:t>Adattato </a:t>
            </a:r>
            <a:r>
              <a:rPr lang="it-IT" sz="1100" i="1" dirty="0" smtClean="0">
                <a:solidFill>
                  <a:srgbClr val="8C8C8C"/>
                </a:solidFill>
              </a:rPr>
              <a:t>da </a:t>
            </a:r>
            <a:r>
              <a:rPr lang="it-IT" sz="1100" dirty="0" smtClean="0"/>
              <a:t> </a:t>
            </a:r>
            <a:r>
              <a:rPr lang="it-IT" sz="1100" i="1" dirty="0" smtClean="0">
                <a:solidFill>
                  <a:srgbClr val="8C8C8C"/>
                </a:solidFill>
              </a:rPr>
              <a:t>M. A. </a:t>
            </a:r>
            <a:r>
              <a:rPr lang="it-IT" sz="1100" i="1" dirty="0" err="1" smtClean="0">
                <a:solidFill>
                  <a:srgbClr val="8C8C8C"/>
                </a:solidFill>
              </a:rPr>
              <a:t>Stelzner</a:t>
            </a:r>
            <a:r>
              <a:rPr lang="it-IT" sz="1100" i="1" dirty="0" smtClean="0">
                <a:solidFill>
                  <a:srgbClr val="8C8C8C"/>
                </a:solidFill>
              </a:rPr>
              <a:t>, 2010 Social Media Marketing </a:t>
            </a:r>
            <a:endParaRPr lang="it-IT" sz="1100" i="1" dirty="0">
              <a:solidFill>
                <a:srgbClr val="8C8C8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caso italiano: www.vizidigola.com </a:t>
            </a:r>
            <a:endParaRPr lang="it-IT"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881" t="17187" r="1610"/>
          <a:stretch/>
        </p:blipFill>
        <p:spPr bwMode="auto">
          <a:xfrm>
            <a:off x="1130970" y="1485578"/>
            <a:ext cx="9569520" cy="476478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142" t="18923" r="2391"/>
          <a:stretch/>
        </p:blipFill>
        <p:spPr bwMode="auto">
          <a:xfrm>
            <a:off x="7873666" y="1739595"/>
            <a:ext cx="4037347" cy="212837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7809" t="18056" r="18692"/>
          <a:stretch/>
        </p:blipFill>
        <p:spPr bwMode="auto">
          <a:xfrm>
            <a:off x="194866" y="1810779"/>
            <a:ext cx="3168352" cy="198600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9295" t="17860" r="16162" b="15472"/>
          <a:stretch/>
        </p:blipFill>
        <p:spPr bwMode="auto">
          <a:xfrm>
            <a:off x="194866" y="4143796"/>
            <a:ext cx="3279332" cy="208833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CasellaDiTesto 2"/>
          <p:cNvSpPr txBox="1"/>
          <p:nvPr/>
        </p:nvSpPr>
        <p:spPr>
          <a:xfrm>
            <a:off x="8835826" y="6208489"/>
            <a:ext cx="3312368" cy="461665"/>
          </a:xfrm>
          <a:prstGeom prst="rect">
            <a:avLst/>
          </a:prstGeom>
          <a:noFill/>
        </p:spPr>
        <p:txBody>
          <a:bodyPr wrap="square" rtlCol="0">
            <a:spAutoFit/>
          </a:bodyPr>
          <a:lstStyle/>
          <a:p>
            <a:r>
              <a:rPr lang="it-IT" sz="1200" dirty="0"/>
              <a:t>Baseline: http://</a:t>
            </a:r>
            <a:r>
              <a:rPr lang="it-IT" sz="1200" dirty="0" err="1"/>
              <a:t>www.stradavinisaporifc.it</a:t>
            </a:r>
            <a:r>
              <a:rPr lang="it-IT" sz="1200" dirty="0"/>
              <a:t>/</a:t>
            </a:r>
          </a:p>
          <a:p>
            <a:endParaRPr lang="it-IT"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7411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via 2.0 al wellness </a:t>
            </a:r>
            <a:r>
              <a:rPr lang="it-IT" dirty="0"/>
              <a:t>in Trentino: </a:t>
            </a:r>
            <a:r>
              <a:rPr lang="it-IT" dirty="0" smtClean="0"/>
              <a:t>www.vitanova.to</a:t>
            </a:r>
            <a:endParaRPr lang="it-IT"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494" t="19098" r="10102"/>
          <a:stretch/>
        </p:blipFill>
        <p:spPr bwMode="auto">
          <a:xfrm>
            <a:off x="1995066" y="1485577"/>
            <a:ext cx="8224852" cy="483326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8757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1</a:t>
            </a:r>
            <a:r>
              <a:rPr lang="it-IT" dirty="0" smtClean="0"/>
              <a:t/>
            </a:r>
            <a:br>
              <a:rPr lang="it-IT" dirty="0" smtClean="0"/>
            </a:br>
            <a:r>
              <a:rPr lang="it-IT" dirty="0" smtClean="0"/>
              <a:t>la mia offerta si trova su Google?</a:t>
            </a:r>
            <a:endParaRPr lang="it-IT" dirty="0"/>
          </a:p>
        </p:txBody>
      </p:sp>
      <p:sp>
        <p:nvSpPr>
          <p:cNvPr id="3" name="Segnaposto contenuto 2"/>
          <p:cNvSpPr>
            <a:spLocks noGrp="1"/>
          </p:cNvSpPr>
          <p:nvPr>
            <p:ph idx="1"/>
          </p:nvPr>
        </p:nvSpPr>
        <p:spPr/>
        <p:txBody>
          <a:bodyPr/>
          <a:lstStyle/>
          <a:p>
            <a:pPr marL="0" indent="0" algn="just">
              <a:buNone/>
            </a:pPr>
            <a:r>
              <a:rPr lang="it-IT" sz="2400" dirty="0" smtClean="0"/>
              <a:t>Avete mai cercato un libro in una biblioteca senza consultare il sistema di catalogazione? È impossibile. </a:t>
            </a:r>
          </a:p>
          <a:p>
            <a:pPr marL="0" indent="0" algn="just">
              <a:buNone/>
            </a:pPr>
            <a:endParaRPr lang="it-IT" sz="2400" dirty="0" smtClean="0"/>
          </a:p>
          <a:p>
            <a:pPr marL="0" indent="0" algn="just">
              <a:buNone/>
            </a:pPr>
            <a:r>
              <a:rPr lang="it-IT" sz="2400" dirty="0" smtClean="0"/>
              <a:t>Se prima le agenzie e gli uffici marketing partivano dalle ricerche di mercato e dai focus </a:t>
            </a:r>
            <a:r>
              <a:rPr lang="it-IT" sz="2400" dirty="0" err="1" smtClean="0"/>
              <a:t>group</a:t>
            </a:r>
            <a:r>
              <a:rPr lang="it-IT" sz="2400" dirty="0" smtClean="0"/>
              <a:t>, oggi è meglio iniziare dalle applicazioni di Google – come ad es. </a:t>
            </a:r>
            <a:r>
              <a:rPr lang="it-IT" sz="2400" b="1" dirty="0" smtClean="0"/>
              <a:t>Google </a:t>
            </a:r>
            <a:r>
              <a:rPr lang="it-IT" sz="2400" b="1" dirty="0" err="1" smtClean="0"/>
              <a:t>Insight</a:t>
            </a:r>
            <a:r>
              <a:rPr lang="it-IT" sz="2400" b="1" dirty="0" smtClean="0"/>
              <a:t>, Keyword </a:t>
            </a:r>
            <a:r>
              <a:rPr lang="it-IT" sz="2400" b="1" dirty="0" err="1" smtClean="0"/>
              <a:t>External</a:t>
            </a:r>
            <a:r>
              <a:rPr lang="it-IT" sz="2400" b="1" dirty="0" smtClean="0"/>
              <a:t> Tools, Google Trends, etc</a:t>
            </a:r>
            <a:r>
              <a:rPr lang="it-IT" sz="2400" dirty="0" smtClean="0"/>
              <a:t>. </a:t>
            </a:r>
            <a:endParaRPr lang="it-IT" sz="2400" dirty="0"/>
          </a:p>
          <a:p>
            <a:pPr marL="0" indent="0" algn="ctr">
              <a:buNone/>
            </a:pPr>
            <a:endParaRPr lang="it-IT" sz="2800" b="1" dirty="0" smtClean="0"/>
          </a:p>
          <a:p>
            <a:pPr marL="0" indent="0" algn="ctr">
              <a:buNone/>
            </a:pPr>
            <a:r>
              <a:rPr lang="it-IT" sz="2800" b="1" dirty="0" smtClean="0"/>
              <a:t>per capire come e se le persone cercano prodotti simili ai nostri e quali parole utilizzano!</a:t>
            </a:r>
          </a:p>
          <a:p>
            <a:pPr marL="0" indent="0" algn="just">
              <a:buNone/>
            </a:pPr>
            <a:endParaRPr lang="it-IT" sz="3200" dirty="0"/>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2</a:t>
            </a:r>
            <a:r>
              <a:rPr lang="it-IT" dirty="0" smtClean="0"/>
              <a:t/>
            </a:r>
            <a:br>
              <a:rPr lang="it-IT" dirty="0" smtClean="0"/>
            </a:br>
            <a:r>
              <a:rPr lang="it-IT" dirty="0" smtClean="0"/>
              <a:t>Come è la vostra storia?</a:t>
            </a:r>
            <a:endParaRPr lang="it-IT" dirty="0"/>
          </a:p>
        </p:txBody>
      </p:sp>
      <p:sp>
        <p:nvSpPr>
          <p:cNvPr id="3" name="Segnaposto contenuto 2"/>
          <p:cNvSpPr>
            <a:spLocks noGrp="1"/>
          </p:cNvSpPr>
          <p:nvPr>
            <p:ph idx="1"/>
          </p:nvPr>
        </p:nvSpPr>
        <p:spPr>
          <a:xfrm>
            <a:off x="595313" y="1600200"/>
            <a:ext cx="5360193" cy="4527550"/>
          </a:xfrm>
        </p:spPr>
        <p:txBody>
          <a:bodyPr/>
          <a:lstStyle/>
          <a:p>
            <a:r>
              <a:rPr lang="it-IT" sz="3200" dirty="0" smtClean="0"/>
              <a:t>i migliori media sono le persone. </a:t>
            </a:r>
          </a:p>
          <a:p>
            <a:r>
              <a:rPr lang="it-IT" sz="3200" dirty="0" smtClean="0"/>
              <a:t>entrare in empatia con le persone attraverso la narrazione,</a:t>
            </a:r>
          </a:p>
          <a:p>
            <a:r>
              <a:rPr lang="it-IT" sz="3200" dirty="0" smtClean="0"/>
              <a:t>personal </a:t>
            </a:r>
            <a:r>
              <a:rPr lang="it-IT" sz="3200" dirty="0" err="1" smtClean="0"/>
              <a:t>branding</a:t>
            </a:r>
            <a:endParaRPr lang="it-IT" sz="3200" dirty="0" smtClean="0"/>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5" name="Immagine 4" descr="http://www.7thfloor.it/wp-content/uploads/2010/05/strategie-digitali-vincenti-storytelling.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936706" y="2674144"/>
            <a:ext cx="3657600" cy="281305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8980" name="Rectangle 4"/>
          <p:cNvSpPr>
            <a:spLocks noChangeArrowheads="1"/>
          </p:cNvSpPr>
          <p:nvPr/>
        </p:nvSpPr>
        <p:spPr bwMode="auto">
          <a:xfrm>
            <a:off x="0" y="908050"/>
            <a:ext cx="11911013" cy="4827588"/>
          </a:xfrm>
          <a:prstGeom prst="rect">
            <a:avLst/>
          </a:prstGeom>
          <a:noFill/>
          <a:ln w="9525" algn="ctr">
            <a:noFill/>
            <a:miter lim="800000"/>
            <a:headEnd/>
            <a:tailEnd/>
          </a:ln>
          <a:effectLst/>
        </p:spPr>
        <p:txBody>
          <a:bodyPr lIns="422273" tIns="422273" rIns="422273" bIns="422273" anchor="ctr">
            <a:prstTxWarp prst="textNoShape">
              <a:avLst/>
            </a:prstTxWarp>
          </a:bodyPr>
          <a:lstStyle/>
          <a:p>
            <a:pPr lvl="1" indent="307975" algn="just" eaLnBrk="0" hangingPunct="0">
              <a:lnSpc>
                <a:spcPct val="200000"/>
              </a:lnSpc>
              <a:buClr>
                <a:srgbClr val="A50021"/>
              </a:buClr>
              <a:buFontTx/>
              <a:buChar char="•"/>
              <a:tabLst>
                <a:tab pos="534988" algn="l"/>
              </a:tabLst>
            </a:pPr>
            <a:r>
              <a:rPr lang="it-IT" sz="2800" dirty="0" smtClean="0">
                <a:effectLst>
                  <a:outerShdw blurRad="38100" dist="38100" dir="2700000" algn="tl">
                    <a:srgbClr val="DDDDDD"/>
                  </a:outerShdw>
                </a:effectLst>
                <a:latin typeface="Calibri" pitchFamily="-107" charset="0"/>
                <a:ea typeface="Times New Roman" pitchFamily="-107" charset="0"/>
                <a:cs typeface="Times New Roman" pitchFamily="-107" charset="0"/>
              </a:rPr>
              <a:t>Il nuovo marketing </a:t>
            </a:r>
            <a:r>
              <a:rPr lang="it-IT" sz="2800" dirty="0" err="1" smtClean="0">
                <a:effectLst>
                  <a:outerShdw blurRad="38100" dist="38100" dir="2700000" algn="tl">
                    <a:srgbClr val="DDDDDD"/>
                  </a:outerShdw>
                </a:effectLst>
                <a:latin typeface="Calibri" pitchFamily="-107" charset="0"/>
                <a:ea typeface="Times New Roman" pitchFamily="-107" charset="0"/>
                <a:cs typeface="Times New Roman" pitchFamily="-107" charset="0"/>
              </a:rPr>
              <a:t>–</a:t>
            </a:r>
            <a:r>
              <a:rPr lang="it-IT" sz="2800" dirty="0" smtClean="0">
                <a:effectLst>
                  <a:outerShdw blurRad="38100" dist="38100" dir="2700000" algn="tl">
                    <a:srgbClr val="DDDDDD"/>
                  </a:outerShdw>
                </a:effectLst>
                <a:latin typeface="Calibri" pitchFamily="-107" charset="0"/>
                <a:ea typeface="Times New Roman" pitchFamily="-107" charset="0"/>
                <a:cs typeface="Times New Roman" pitchFamily="-107" charset="0"/>
              </a:rPr>
              <a:t> il concetto</a:t>
            </a:r>
          </a:p>
          <a:p>
            <a:pPr lvl="1" indent="307975" algn="just" eaLnBrk="0" hangingPunct="0">
              <a:lnSpc>
                <a:spcPct val="200000"/>
              </a:lnSpc>
              <a:buClr>
                <a:srgbClr val="A50021"/>
              </a:buClr>
              <a:buFontTx/>
              <a:buChar char="•"/>
              <a:tabLst>
                <a:tab pos="534988" algn="l"/>
              </a:tabLst>
            </a:pPr>
            <a:r>
              <a:rPr lang="it-IT" sz="2800" dirty="0" smtClean="0">
                <a:effectLst>
                  <a:outerShdw blurRad="38100" dist="38100" dir="2700000" algn="tl">
                    <a:srgbClr val="DDDDDD"/>
                  </a:outerShdw>
                </a:effectLst>
                <a:latin typeface="Calibri" pitchFamily="-107" charset="0"/>
                <a:ea typeface="Times New Roman" pitchFamily="-107" charset="0"/>
                <a:cs typeface="Times New Roman" pitchFamily="-107" charset="0"/>
              </a:rPr>
              <a:t>Il mercato dei </a:t>
            </a:r>
            <a:r>
              <a:rPr lang="it-IT" sz="2800" dirty="0">
                <a:effectLst>
                  <a:outerShdw blurRad="38100" dist="38100" dir="2700000" algn="tl">
                    <a:srgbClr val="DDDDDD"/>
                  </a:outerShdw>
                </a:effectLst>
                <a:latin typeface="Calibri" pitchFamily="-107" charset="0"/>
                <a:ea typeface="Times New Roman" pitchFamily="-107" charset="0"/>
                <a:cs typeface="Times New Roman" pitchFamily="-107" charset="0"/>
              </a:rPr>
              <a:t>social </a:t>
            </a:r>
            <a:r>
              <a:rPr lang="it-IT" sz="2800" dirty="0" smtClean="0">
                <a:effectLst>
                  <a:outerShdw blurRad="38100" dist="38100" dir="2700000" algn="tl">
                    <a:srgbClr val="DDDDDD"/>
                  </a:outerShdw>
                </a:effectLst>
                <a:latin typeface="Calibri" pitchFamily="-107" charset="0"/>
                <a:ea typeface="Times New Roman" pitchFamily="-107" charset="0"/>
                <a:cs typeface="Times New Roman" pitchFamily="-107" charset="0"/>
              </a:rPr>
              <a:t>media</a:t>
            </a:r>
          </a:p>
          <a:p>
            <a:pPr lvl="1" indent="307975" algn="just" eaLnBrk="0" hangingPunct="0">
              <a:lnSpc>
                <a:spcPct val="200000"/>
              </a:lnSpc>
              <a:buClr>
                <a:srgbClr val="A50021"/>
              </a:buClr>
              <a:buFontTx/>
              <a:buChar char="•"/>
              <a:tabLst>
                <a:tab pos="534988" algn="l"/>
              </a:tabLst>
            </a:pPr>
            <a:r>
              <a:rPr lang="it-IT" sz="2800" dirty="0" smtClean="0">
                <a:effectLst>
                  <a:outerShdw blurRad="38100" dist="38100" dir="2700000" algn="tl">
                    <a:srgbClr val="DDDDDD"/>
                  </a:outerShdw>
                </a:effectLst>
                <a:latin typeface="Calibri" pitchFamily="-107" charset="0"/>
                <a:ea typeface="Times New Roman" pitchFamily="-107" charset="0"/>
                <a:cs typeface="Times New Roman" pitchFamily="-107" charset="0"/>
              </a:rPr>
              <a:t>Casi di Studio</a:t>
            </a:r>
          </a:p>
          <a:p>
            <a:pPr lvl="1" indent="307975" algn="just" eaLnBrk="0" hangingPunct="0">
              <a:lnSpc>
                <a:spcPct val="200000"/>
              </a:lnSpc>
              <a:buClr>
                <a:srgbClr val="A50021"/>
              </a:buClr>
              <a:buFontTx/>
              <a:buChar char="•"/>
              <a:tabLst>
                <a:tab pos="534988" algn="l"/>
              </a:tabLst>
            </a:pPr>
            <a:r>
              <a:rPr lang="it-IT" sz="2800" dirty="0" smtClean="0">
                <a:effectLst>
                  <a:outerShdw blurRad="38100" dist="38100" dir="2700000" algn="tl">
                    <a:srgbClr val="DDDDDD"/>
                  </a:outerShdw>
                </a:effectLst>
                <a:latin typeface="Calibri" pitchFamily="-107" charset="0"/>
                <a:ea typeface="Times New Roman" pitchFamily="-107" charset="0"/>
                <a:cs typeface="Times New Roman" pitchFamily="-107" charset="0"/>
              </a:rPr>
              <a:t>Il decalogo del Mio Marketing per le PMI</a:t>
            </a:r>
          </a:p>
          <a:p>
            <a:pPr lvl="1" indent="307975" algn="just" eaLnBrk="0" hangingPunct="0">
              <a:lnSpc>
                <a:spcPct val="200000"/>
              </a:lnSpc>
              <a:buClr>
                <a:srgbClr val="A50021"/>
              </a:buClr>
              <a:buFontTx/>
              <a:buChar char="•"/>
              <a:tabLst>
                <a:tab pos="534988" algn="l"/>
              </a:tabLst>
            </a:pPr>
            <a:r>
              <a:rPr lang="it-IT" sz="2800" dirty="0" smtClean="0">
                <a:effectLst>
                  <a:outerShdw blurRad="38100" dist="38100" dir="2700000" algn="tl">
                    <a:srgbClr val="DDDDDD"/>
                  </a:outerShdw>
                </a:effectLst>
                <a:latin typeface="Calibri" pitchFamily="-107" charset="0"/>
                <a:ea typeface="Times New Roman" pitchFamily="-107" charset="0"/>
                <a:cs typeface="Times New Roman" pitchFamily="-107" charset="0"/>
              </a:rPr>
              <a:t>I </a:t>
            </a:r>
            <a:r>
              <a:rPr lang="it-IT" sz="2800" dirty="0" err="1" smtClean="0">
                <a:effectLst>
                  <a:outerShdw blurRad="38100" dist="38100" dir="2700000" algn="tl">
                    <a:srgbClr val="DDDDDD"/>
                  </a:outerShdw>
                </a:effectLst>
                <a:latin typeface="Calibri" pitchFamily="-107" charset="0"/>
                <a:ea typeface="Times New Roman" pitchFamily="-107" charset="0"/>
                <a:cs typeface="Times New Roman" pitchFamily="-107" charset="0"/>
              </a:rPr>
              <a:t>tools</a:t>
            </a:r>
            <a:r>
              <a:rPr lang="it-IT" sz="2800" dirty="0" smtClean="0">
                <a:effectLst>
                  <a:outerShdw blurRad="38100" dist="38100" dir="2700000" algn="tl">
                    <a:srgbClr val="DDDDDD"/>
                  </a:outerShdw>
                </a:effectLst>
                <a:latin typeface="Calibri" pitchFamily="-107" charset="0"/>
                <a:ea typeface="Times New Roman" pitchFamily="-107" charset="0"/>
                <a:cs typeface="Times New Roman" pitchFamily="-107" charset="0"/>
              </a:rPr>
              <a:t> ICT per l’azienda digitale</a:t>
            </a:r>
          </a:p>
        </p:txBody>
      </p:sp>
      <p:sp>
        <p:nvSpPr>
          <p:cNvPr id="16387" name="Titolo 3"/>
          <p:cNvSpPr>
            <a:spLocks noGrp="1"/>
          </p:cNvSpPr>
          <p:nvPr>
            <p:ph type="title"/>
          </p:nvPr>
        </p:nvSpPr>
        <p:spPr>
          <a:xfrm>
            <a:off x="595313" y="404813"/>
            <a:ext cx="10720387" cy="1012825"/>
          </a:xfrm>
        </p:spPr>
        <p:txBody>
          <a:bodyPr/>
          <a:lstStyle/>
          <a:p>
            <a:pPr eaLnBrk="1" hangingPunct="1"/>
            <a:r>
              <a:rPr lang="it-IT" sz="4000"/>
              <a:t>Sommario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3</a:t>
            </a:r>
            <a:r>
              <a:rPr lang="it-IT" dirty="0" smtClean="0"/>
              <a:t/>
            </a:r>
            <a:br>
              <a:rPr lang="it-IT" dirty="0" smtClean="0"/>
            </a:br>
            <a:r>
              <a:rPr lang="it-IT" dirty="0" smtClean="0"/>
              <a:t>Avete una </a:t>
            </a:r>
            <a:r>
              <a:rPr lang="it-IT" dirty="0" err="1" smtClean="0"/>
              <a:t>micro-strategia-iterativa</a:t>
            </a:r>
            <a:r>
              <a:rPr lang="it-IT" dirty="0" smtClean="0"/>
              <a:t>? </a:t>
            </a:r>
            <a:endParaRPr lang="it-IT" dirty="0"/>
          </a:p>
        </p:txBody>
      </p:sp>
      <p:sp>
        <p:nvSpPr>
          <p:cNvPr id="3" name="Segnaposto contenuto 2"/>
          <p:cNvSpPr>
            <a:spLocks noGrp="1"/>
          </p:cNvSpPr>
          <p:nvPr>
            <p:ph idx="1"/>
          </p:nvPr>
        </p:nvSpPr>
        <p:spPr>
          <a:xfrm>
            <a:off x="595313" y="1600200"/>
            <a:ext cx="6350793" cy="4527550"/>
          </a:xfrm>
        </p:spPr>
        <p:txBody>
          <a:bodyPr/>
          <a:lstStyle/>
          <a:p>
            <a:r>
              <a:rPr lang="it-IT" sz="2800" dirty="0" smtClean="0"/>
              <a:t>Non campagne e piani pluriennali ma micro strategie</a:t>
            </a:r>
          </a:p>
          <a:p>
            <a:r>
              <a:rPr lang="it-IT" sz="2800" dirty="0" smtClean="0"/>
              <a:t>Non inseguire l’ultima tendenza: blog, </a:t>
            </a:r>
            <a:r>
              <a:rPr lang="it-IT" sz="2800" dirty="0" err="1" smtClean="0"/>
              <a:t>viral</a:t>
            </a:r>
            <a:r>
              <a:rPr lang="it-IT" sz="2800" dirty="0" smtClean="0"/>
              <a:t>, </a:t>
            </a:r>
            <a:r>
              <a:rPr lang="it-IT" sz="2800" dirty="0" err="1" smtClean="0"/>
              <a:t>guerrilla</a:t>
            </a:r>
            <a:r>
              <a:rPr lang="it-IT" sz="2800" dirty="0" smtClean="0"/>
              <a:t>, social, etc. </a:t>
            </a:r>
          </a:p>
          <a:p>
            <a:r>
              <a:rPr lang="it-IT" sz="2800" b="1" dirty="0" smtClean="0"/>
              <a:t>Ammettere una capacità limitata di lettura </a:t>
            </a:r>
            <a:r>
              <a:rPr lang="it-IT" sz="2800" b="1" smtClean="0"/>
              <a:t>dello scenario </a:t>
            </a:r>
            <a:r>
              <a:rPr lang="it-IT" sz="2800" b="1" dirty="0" smtClean="0"/>
              <a:t>e il bisogno di continui feedback della rete </a:t>
            </a:r>
          </a:p>
          <a:p>
            <a:r>
              <a:rPr lang="it-IT" sz="2800" dirty="0" smtClean="0"/>
              <a:t>iterare: lanciare, monitorare, ascoltare, interagire, correggere, rilanciare e così via. </a:t>
            </a:r>
          </a:p>
          <a:p>
            <a:endParaRPr lang="it-IT" sz="2800" dirty="0"/>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5" name="Immagine 4" descr="http://www.7thfloor.it/wp-content/uploads/2010/05/strategie-digitali-vincenti-micro-strategie.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69906" y="3505994"/>
            <a:ext cx="4495800" cy="25146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4</a:t>
            </a:r>
            <a:r>
              <a:rPr lang="it-IT" dirty="0" smtClean="0"/>
              <a:t/>
            </a:r>
            <a:br>
              <a:rPr lang="it-IT" dirty="0" smtClean="0"/>
            </a:br>
            <a:r>
              <a:rPr lang="it-IT" dirty="0" smtClean="0"/>
              <a:t>È stata progettata l’esperienza dell’utente? </a:t>
            </a:r>
            <a:endParaRPr lang="it-IT" dirty="0"/>
          </a:p>
        </p:txBody>
      </p:sp>
      <p:sp>
        <p:nvSpPr>
          <p:cNvPr id="3" name="Segnaposto contenuto 2"/>
          <p:cNvSpPr>
            <a:spLocks noGrp="1"/>
          </p:cNvSpPr>
          <p:nvPr>
            <p:ph idx="1"/>
          </p:nvPr>
        </p:nvSpPr>
        <p:spPr>
          <a:xfrm>
            <a:off x="266875" y="1600200"/>
            <a:ext cx="4896544" cy="4527550"/>
          </a:xfrm>
        </p:spPr>
        <p:txBody>
          <a:bodyPr/>
          <a:lstStyle/>
          <a:p>
            <a:pPr marL="0" indent="0">
              <a:buNone/>
            </a:pPr>
            <a:r>
              <a:rPr lang="it-IT" sz="3200" dirty="0" smtClean="0"/>
              <a:t>… e la sua interazione con tutti i punti di contatto del brand?</a:t>
            </a:r>
          </a:p>
          <a:p>
            <a:pPr marL="0" indent="0">
              <a:buNone/>
            </a:pPr>
            <a:endParaRPr lang="it-IT" sz="3200" dirty="0"/>
          </a:p>
          <a:p>
            <a:pPr marL="0" indent="0">
              <a:buNone/>
            </a:pPr>
            <a:endParaRPr lang="it-IT" sz="3200" dirty="0" smtClean="0"/>
          </a:p>
          <a:p>
            <a:pPr marL="0" indent="0">
              <a:buNone/>
            </a:pPr>
            <a:r>
              <a:rPr lang="it-IT" sz="3200" b="1" dirty="0" smtClean="0"/>
              <a:t>occorre il design dell’esperienza</a:t>
            </a:r>
            <a:r>
              <a:rPr lang="it-IT" sz="3200" b="1" dirty="0"/>
              <a:t>!</a:t>
            </a:r>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5" name="Immagine 4" descr="http://www.7thfloor.it/wp-content/uploads/2010/05/strategie-digitali-vincenti-apple-ipad-2010.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93506" y="2667794"/>
            <a:ext cx="6400800" cy="32766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5</a:t>
            </a:r>
            <a:r>
              <a:rPr lang="it-IT" dirty="0" smtClean="0"/>
              <a:t/>
            </a:r>
            <a:br>
              <a:rPr lang="it-IT" dirty="0" smtClean="0"/>
            </a:br>
            <a:r>
              <a:rPr lang="it-IT" dirty="0" smtClean="0"/>
              <a:t>Quale nicchia di mercato nella coda lunga? </a:t>
            </a:r>
            <a:endParaRPr lang="it-IT" dirty="0"/>
          </a:p>
        </p:txBody>
      </p:sp>
      <p:sp>
        <p:nvSpPr>
          <p:cNvPr id="3" name="Segnaposto contenuto 2"/>
          <p:cNvSpPr>
            <a:spLocks noGrp="1"/>
          </p:cNvSpPr>
          <p:nvPr>
            <p:ph idx="1"/>
          </p:nvPr>
        </p:nvSpPr>
        <p:spPr>
          <a:xfrm>
            <a:off x="595313" y="1600200"/>
            <a:ext cx="5207793" cy="4527550"/>
          </a:xfrm>
        </p:spPr>
        <p:txBody>
          <a:bodyPr/>
          <a:lstStyle/>
          <a:p>
            <a:r>
              <a:rPr lang="it-IT" sz="2800" kern="1200" dirty="0" smtClean="0">
                <a:latin typeface="Arial" charset="0"/>
                <a:ea typeface="ＭＳ Ｐゴシック" pitchFamily="34" charset="-128"/>
                <a:cs typeface="ＭＳ Ｐゴシック" pitchFamily="-107" charset="-128"/>
              </a:rPr>
              <a:t>Il mondo anche se globale e connesso è fatto di tante tribù</a:t>
            </a:r>
          </a:p>
          <a:p>
            <a:r>
              <a:rPr lang="it-IT" sz="2800" kern="1200" dirty="0" smtClean="0">
                <a:latin typeface="Arial" charset="0"/>
                <a:ea typeface="ＭＳ Ｐゴシック" pitchFamily="34" charset="-128"/>
                <a:cs typeface="ＭＳ Ｐゴシック" pitchFamily="-107" charset="-128"/>
              </a:rPr>
              <a:t>adattarsi ai contesti e saper entrare in relazione con uno specifico gruppo</a:t>
            </a:r>
          </a:p>
          <a:p>
            <a:r>
              <a:rPr lang="it-IT" sz="2800" kern="1200" dirty="0" smtClean="0">
                <a:latin typeface="Arial" charset="0"/>
                <a:ea typeface="ＭＳ Ｐゴシック" pitchFamily="34" charset="-128"/>
                <a:cs typeface="ＭＳ Ｐゴシック" pitchFamily="-107" charset="-128"/>
              </a:rPr>
              <a:t>lasciare che le </a:t>
            </a:r>
            <a:r>
              <a:rPr lang="it-IT" sz="2800" kern="1200" dirty="0" err="1" smtClean="0">
                <a:latin typeface="Arial" charset="0"/>
                <a:ea typeface="ＭＳ Ｐゴシック" pitchFamily="34" charset="-128"/>
                <a:cs typeface="ＭＳ Ｐゴシック" pitchFamily="-107" charset="-128"/>
              </a:rPr>
              <a:t>communities</a:t>
            </a:r>
            <a:r>
              <a:rPr lang="it-IT" sz="2800" kern="1200" dirty="0" smtClean="0">
                <a:latin typeface="Arial" charset="0"/>
                <a:ea typeface="ＭＳ Ｐゴシック" pitchFamily="34" charset="-128"/>
                <a:cs typeface="ＭＳ Ｐゴシック" pitchFamily="-107" charset="-128"/>
              </a:rPr>
              <a:t> influenti si esprimano in modo creativo rispetto al nostro brand</a:t>
            </a:r>
            <a:endParaRPr lang="it-IT" sz="2800" dirty="0"/>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6" name="Immagine 5" descr="http://www.7thfloor.it/wp-content/uploads/2010/05/strategie-digitali-vincenti-media-mix.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650706" y="2896394"/>
            <a:ext cx="5867400" cy="32766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6</a:t>
            </a:r>
            <a:r>
              <a:rPr lang="it-IT" dirty="0" smtClean="0"/>
              <a:t/>
            </a:r>
            <a:br>
              <a:rPr lang="it-IT" dirty="0" smtClean="0"/>
            </a:br>
            <a:r>
              <a:rPr lang="it-IT" dirty="0" smtClean="0"/>
              <a:t>Qual è il media mix ideale? </a:t>
            </a:r>
            <a:endParaRPr lang="it-IT" dirty="0"/>
          </a:p>
        </p:txBody>
      </p:sp>
      <p:sp>
        <p:nvSpPr>
          <p:cNvPr id="3" name="Segnaposto contenuto 2"/>
          <p:cNvSpPr>
            <a:spLocks noGrp="1"/>
          </p:cNvSpPr>
          <p:nvPr>
            <p:ph idx="1"/>
          </p:nvPr>
        </p:nvSpPr>
        <p:spPr>
          <a:xfrm>
            <a:off x="595313" y="1600200"/>
            <a:ext cx="4902993" cy="4527550"/>
          </a:xfrm>
        </p:spPr>
        <p:txBody>
          <a:bodyPr/>
          <a:lstStyle/>
          <a:p>
            <a:r>
              <a:rPr lang="it-IT" sz="2800" dirty="0" smtClean="0"/>
              <a:t>suddivisione equilibrata tra media posseduti, comprati e conquistati</a:t>
            </a:r>
          </a:p>
          <a:p>
            <a:r>
              <a:rPr lang="it-IT" sz="2800" dirty="0" smtClean="0"/>
              <a:t>i media “guadagnati”, sono le community, i blogger influenti, gli utenti nostri fan su </a:t>
            </a:r>
            <a:r>
              <a:rPr lang="it-IT" sz="2800" dirty="0" err="1" smtClean="0"/>
              <a:t>Facebook</a:t>
            </a:r>
            <a:r>
              <a:rPr lang="it-IT" sz="2800" dirty="0" smtClean="0"/>
              <a:t>, i commenti positivi nei forum, etc. </a:t>
            </a:r>
            <a:endParaRPr lang="it-IT" sz="2800" dirty="0"/>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7" name="Immagine 6" descr="http://www.7thfloor.it/wp-content/uploads/2010/05/strategie-digitali-vincenti-tendenze.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98306" y="2591594"/>
            <a:ext cx="5943600" cy="348932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7</a:t>
            </a:r>
            <a:r>
              <a:rPr lang="it-IT" dirty="0" smtClean="0"/>
              <a:t/>
            </a:r>
            <a:br>
              <a:rPr lang="it-IT" dirty="0" smtClean="0"/>
            </a:br>
            <a:r>
              <a:rPr lang="it-IT" dirty="0" smtClean="0"/>
              <a:t>siamo in sintonia con le tendenze della società? </a:t>
            </a:r>
            <a:endParaRPr lang="it-IT" dirty="0"/>
          </a:p>
        </p:txBody>
      </p:sp>
      <p:sp>
        <p:nvSpPr>
          <p:cNvPr id="3" name="Segnaposto contenuto 2"/>
          <p:cNvSpPr>
            <a:spLocks noGrp="1"/>
          </p:cNvSpPr>
          <p:nvPr>
            <p:ph idx="1"/>
          </p:nvPr>
        </p:nvSpPr>
        <p:spPr>
          <a:xfrm>
            <a:off x="595313" y="1600200"/>
            <a:ext cx="4902993" cy="4527550"/>
          </a:xfrm>
        </p:spPr>
        <p:txBody>
          <a:bodyPr/>
          <a:lstStyle/>
          <a:p>
            <a:r>
              <a:rPr lang="it-IT" sz="2800" dirty="0" smtClean="0"/>
              <a:t>Non c’è mercato se non c’è società.</a:t>
            </a:r>
          </a:p>
          <a:p>
            <a:r>
              <a:rPr lang="it-IT" sz="2800" b="1" dirty="0" smtClean="0"/>
              <a:t>Essere in sintonia con i valori della contemporaneità: net society, economia del dono, responsabilità, collaborazione, impegno, sensibilità verso l’ambiente e austerità sono tendenze in crescita.</a:t>
            </a:r>
            <a:endParaRPr lang="it-IT" sz="2800" b="1" dirty="0"/>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8" name="Immagine 7" descr="http://www.7thfloor.it/wp-content/uploads/2010/05/strategie-digitali-vincenti-societa-contemporanea.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60306" y="2439194"/>
            <a:ext cx="5029200" cy="342900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8</a:t>
            </a:r>
            <a:r>
              <a:rPr lang="it-IT" dirty="0" smtClean="0"/>
              <a:t/>
            </a:r>
            <a:br>
              <a:rPr lang="it-IT" dirty="0" smtClean="0"/>
            </a:br>
            <a:r>
              <a:rPr lang="it-IT" dirty="0" smtClean="0"/>
              <a:t>sappiamo ascoltare cosa  dicono le persone? </a:t>
            </a:r>
            <a:endParaRPr lang="it-IT" dirty="0"/>
          </a:p>
        </p:txBody>
      </p:sp>
      <p:sp>
        <p:nvSpPr>
          <p:cNvPr id="3" name="Segnaposto contenuto 2"/>
          <p:cNvSpPr>
            <a:spLocks noGrp="1"/>
          </p:cNvSpPr>
          <p:nvPr>
            <p:ph idx="1"/>
          </p:nvPr>
        </p:nvSpPr>
        <p:spPr>
          <a:xfrm>
            <a:off x="595313" y="1600200"/>
            <a:ext cx="4902993" cy="4527550"/>
          </a:xfrm>
        </p:spPr>
        <p:txBody>
          <a:bodyPr/>
          <a:lstStyle/>
          <a:p>
            <a:pPr algn="just"/>
            <a:r>
              <a:rPr lang="it-IT" sz="2800" dirty="0" smtClean="0"/>
              <a:t>La creazione di contenuti da parte delle persone ha superato in quantità e qualità qualsiasi editore classico</a:t>
            </a:r>
          </a:p>
          <a:p>
            <a:pPr algn="just"/>
            <a:r>
              <a:rPr lang="it-IT" sz="2800" dirty="0" smtClean="0"/>
              <a:t>Saper ascoltare, leggere i numeri e scegliere le metriche giuste</a:t>
            </a:r>
            <a:endParaRPr lang="it-IT" sz="2800" dirty="0"/>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6" name="Immagine 5" descr="http://www.7thfloor.it/wp-content/uploads/2010/05/strategie-digitali-vincenti-contatto-brand.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12706" y="2591594"/>
            <a:ext cx="5105400" cy="34290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a:t>
            </a:r>
            <a:r>
              <a:rPr lang="it-IT" dirty="0" err="1" smtClean="0"/>
              <a:t>9</a:t>
            </a:r>
            <a:r>
              <a:rPr lang="it-IT" dirty="0" smtClean="0"/>
              <a:t/>
            </a:r>
            <a:br>
              <a:rPr lang="it-IT" dirty="0" smtClean="0"/>
            </a:br>
            <a:r>
              <a:rPr lang="it-IT" dirty="0" smtClean="0"/>
              <a:t>Stiamo aiutando le persone a crescere? </a:t>
            </a:r>
            <a:endParaRPr lang="it-IT" dirty="0"/>
          </a:p>
        </p:txBody>
      </p:sp>
      <p:sp>
        <p:nvSpPr>
          <p:cNvPr id="3" name="Segnaposto contenuto 2"/>
          <p:cNvSpPr>
            <a:spLocks noGrp="1"/>
          </p:cNvSpPr>
          <p:nvPr>
            <p:ph idx="1"/>
          </p:nvPr>
        </p:nvSpPr>
        <p:spPr>
          <a:xfrm>
            <a:off x="595313" y="1600200"/>
            <a:ext cx="4902993" cy="4527550"/>
          </a:xfrm>
        </p:spPr>
        <p:txBody>
          <a:bodyPr/>
          <a:lstStyle/>
          <a:p>
            <a:pPr algn="just"/>
            <a:r>
              <a:rPr lang="it-IT" sz="2800" dirty="0" smtClean="0"/>
              <a:t>Idee, talento e tecnologie sono gli ingredienti necessari per affermare la propria offerta</a:t>
            </a:r>
          </a:p>
          <a:p>
            <a:pPr algn="just"/>
            <a:r>
              <a:rPr lang="it-IT" sz="2800" dirty="0" smtClean="0"/>
              <a:t>Creare valore per gli altri, dare informazioni aggiornate, essere trasparenti</a:t>
            </a:r>
          </a:p>
          <a:p>
            <a:pPr algn="just"/>
            <a:r>
              <a:rPr lang="it-IT" sz="2800" b="1" dirty="0" smtClean="0"/>
              <a:t>far comunicare le persone tra loro, favorire le relazioni</a:t>
            </a:r>
          </a:p>
          <a:p>
            <a:pPr algn="just"/>
            <a:endParaRPr lang="it-IT" sz="2800" dirty="0"/>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7" name="Immagine 6" descr="http://www.7thfloor.it/wp-content/uploads/2010/05/strategie-digitali-vincenti-divertiti.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41306" y="2667794"/>
            <a:ext cx="4572000" cy="32004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Decalogo per il mio marketing </a:t>
            </a:r>
            <a:r>
              <a:rPr lang="it-IT" dirty="0" err="1" smtClean="0"/>
              <a:t>–</a:t>
            </a:r>
            <a:r>
              <a:rPr lang="it-IT" dirty="0" smtClean="0"/>
              <a:t> 10</a:t>
            </a:r>
            <a:br>
              <a:rPr lang="it-IT" dirty="0" smtClean="0"/>
            </a:br>
            <a:r>
              <a:rPr lang="it-IT" dirty="0" smtClean="0"/>
              <a:t>rendere il progetto “social” nella Rete </a:t>
            </a:r>
            <a:endParaRPr lang="it-IT" dirty="0"/>
          </a:p>
        </p:txBody>
      </p:sp>
      <p:sp>
        <p:nvSpPr>
          <p:cNvPr id="3" name="Segnaposto contenuto 2"/>
          <p:cNvSpPr>
            <a:spLocks noGrp="1"/>
          </p:cNvSpPr>
          <p:nvPr>
            <p:ph idx="1"/>
          </p:nvPr>
        </p:nvSpPr>
        <p:spPr>
          <a:xfrm>
            <a:off x="595313" y="1600200"/>
            <a:ext cx="4902993" cy="4527550"/>
          </a:xfrm>
        </p:spPr>
        <p:txBody>
          <a:bodyPr/>
          <a:lstStyle/>
          <a:p>
            <a:r>
              <a:rPr lang="it-IT" sz="2800" b="1" dirty="0" smtClean="0"/>
              <a:t>Le persone cercano quello che vogliono attraverso le parole</a:t>
            </a:r>
          </a:p>
          <a:p>
            <a:r>
              <a:rPr lang="it-IT" sz="2800" b="1" dirty="0" smtClean="0"/>
              <a:t>Le persone cercano quello che vogliono attraverso le altre persone</a:t>
            </a:r>
          </a:p>
          <a:p>
            <a:r>
              <a:rPr lang="it-IT" sz="2800" b="1" dirty="0" smtClean="0"/>
              <a:t>Occorre conoscere i Social Media e farne esperienza</a:t>
            </a:r>
            <a:r>
              <a:rPr lang="it-IT" sz="2800" dirty="0" smtClean="0"/>
              <a:t>.</a:t>
            </a:r>
          </a:p>
        </p:txBody>
      </p:sp>
      <p:sp>
        <p:nvSpPr>
          <p:cNvPr id="4" name="Text Box 16"/>
          <p:cNvSpPr txBox="1">
            <a:spLocks noChangeArrowheads="1"/>
          </p:cNvSpPr>
          <p:nvPr/>
        </p:nvSpPr>
        <p:spPr bwMode="auto">
          <a:xfrm>
            <a:off x="3593306" y="6122988"/>
            <a:ext cx="4868068" cy="169277"/>
          </a:xfrm>
          <a:prstGeom prst="rect">
            <a:avLst/>
          </a:prstGeom>
          <a:noFill/>
          <a:ln w="9525">
            <a:noFill/>
            <a:miter lim="800000"/>
            <a:headEnd/>
            <a:tailEnd/>
          </a:ln>
        </p:spPr>
        <p:txBody>
          <a:bodyPr wrap="square" lIns="0" tIns="0" rIns="0" bIns="0">
            <a:prstTxWarp prst="textNoShape">
              <a:avLst/>
            </a:prstTxWarp>
            <a:spAutoFit/>
          </a:bodyPr>
          <a:lstStyle/>
          <a:p>
            <a:r>
              <a:rPr lang="it-IT" sz="1100" i="1" dirty="0">
                <a:solidFill>
                  <a:srgbClr val="8C8C8C"/>
                </a:solidFill>
              </a:rPr>
              <a:t>Adattato </a:t>
            </a:r>
            <a:r>
              <a:rPr lang="it-IT" sz="1100" i="1" dirty="0" smtClean="0">
                <a:solidFill>
                  <a:srgbClr val="8C8C8C"/>
                </a:solidFill>
              </a:rPr>
              <a:t>da A. Genovese, Esercizio di brainstorming: </a:t>
            </a:r>
            <a:r>
              <a:rPr lang="it-IT" sz="1100" i="1" dirty="0" err="1" smtClean="0">
                <a:solidFill>
                  <a:srgbClr val="8C8C8C"/>
                </a:solidFill>
              </a:rPr>
              <a:t>…</a:t>
            </a:r>
            <a:r>
              <a:rPr lang="it-IT" sz="1100" i="1" dirty="0" smtClean="0">
                <a:solidFill>
                  <a:srgbClr val="8C8C8C"/>
                </a:solidFill>
              </a:rPr>
              <a:t> Web Marketing</a:t>
            </a:r>
            <a:endParaRPr lang="it-IT" sz="1100" i="1" dirty="0">
              <a:solidFill>
                <a:srgbClr val="8C8C8C"/>
              </a:solidFill>
            </a:endParaRPr>
          </a:p>
        </p:txBody>
      </p:sp>
      <p:pic>
        <p:nvPicPr>
          <p:cNvPr id="6" name="Immagine 5" descr="http://www.7thfloor.it/wp-content/uploads/2010/05/strategie-digitali-vincenti-rendere-visibile-in-rete.jpg">
            <a:hlinkClick r:id="rId3"/>
          </p:cNvPr>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84106" y="2667794"/>
            <a:ext cx="5029200" cy="335280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realizzare un blog?</a:t>
            </a:r>
            <a:endParaRPr lang="it-IT" dirty="0"/>
          </a:p>
        </p:txBody>
      </p:sp>
      <p:sp>
        <p:nvSpPr>
          <p:cNvPr id="3" name="Segnaposto contenuto 2"/>
          <p:cNvSpPr>
            <a:spLocks noGrp="1"/>
          </p:cNvSpPr>
          <p:nvPr>
            <p:ph idx="1"/>
          </p:nvPr>
        </p:nvSpPr>
        <p:spPr>
          <a:xfrm>
            <a:off x="626914" y="1557586"/>
            <a:ext cx="10720387" cy="4527550"/>
          </a:xfrm>
        </p:spPr>
        <p:txBody>
          <a:bodyPr/>
          <a:lstStyle/>
          <a:p>
            <a:r>
              <a:rPr lang="it-IT" sz="2800" dirty="0" err="1" smtClean="0"/>
              <a:t>Wordpress</a:t>
            </a:r>
            <a:endParaRPr lang="it-IT"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95466" y="1483166"/>
            <a:ext cx="5616624" cy="466179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6914" y="2349674"/>
            <a:ext cx="4003723" cy="266429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6914" y="5302002"/>
            <a:ext cx="1357312" cy="842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ettangolo 3"/>
          <p:cNvSpPr/>
          <p:nvPr/>
        </p:nvSpPr>
        <p:spPr>
          <a:xfrm>
            <a:off x="2283098" y="5538816"/>
            <a:ext cx="2640416" cy="400110"/>
          </a:xfrm>
          <a:prstGeom prst="rect">
            <a:avLst/>
          </a:prstGeom>
        </p:spPr>
        <p:txBody>
          <a:bodyPr wrap="square">
            <a:spAutoFit/>
          </a:bodyPr>
          <a:lstStyle/>
          <a:p>
            <a:r>
              <a:rPr lang="it-IT" sz="2000" u="sng" dirty="0">
                <a:solidFill>
                  <a:schemeClr val="tx2">
                    <a:lumMod val="60000"/>
                    <a:lumOff val="40000"/>
                  </a:schemeClr>
                </a:solidFill>
              </a:rPr>
              <a:t>http://wordpress.org/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8728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gli strumenti per </a:t>
            </a:r>
            <a:r>
              <a:rPr lang="it-IT" dirty="0"/>
              <a:t>realizzare un </a:t>
            </a:r>
            <a:r>
              <a:rPr lang="it-IT" dirty="0" smtClean="0"/>
              <a:t>negozio sul web?</a:t>
            </a:r>
            <a:endParaRPr lang="it-IT" dirty="0"/>
          </a:p>
        </p:txBody>
      </p:sp>
      <p:sp>
        <p:nvSpPr>
          <p:cNvPr id="3" name="Segnaposto contenuto 2"/>
          <p:cNvSpPr>
            <a:spLocks noGrp="1"/>
          </p:cNvSpPr>
          <p:nvPr>
            <p:ph idx="1"/>
          </p:nvPr>
        </p:nvSpPr>
        <p:spPr>
          <a:xfrm>
            <a:off x="626914" y="1558182"/>
            <a:ext cx="10720387" cy="4527550"/>
          </a:xfrm>
        </p:spPr>
        <p:txBody>
          <a:bodyPr/>
          <a:lstStyle/>
          <a:p>
            <a:r>
              <a:rPr lang="it-IT" sz="2800" dirty="0" err="1" smtClean="0"/>
              <a:t>Joomla</a:t>
            </a:r>
            <a:r>
              <a:rPr lang="it-IT" sz="2800" dirty="0" smtClean="0"/>
              <a:t> + </a:t>
            </a:r>
            <a:r>
              <a:rPr lang="it-IT" sz="2800" dirty="0" err="1" smtClean="0"/>
              <a:t>VirtueMart</a:t>
            </a:r>
            <a:endParaRPr lang="it-IT" sz="28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325" t="17187" r="2489"/>
          <a:stretch/>
        </p:blipFill>
        <p:spPr bwMode="auto">
          <a:xfrm>
            <a:off x="4443338" y="1629594"/>
            <a:ext cx="7307858" cy="4139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6914" y="2574777"/>
            <a:ext cx="3528392" cy="257278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ettangolo 3"/>
          <p:cNvSpPr/>
          <p:nvPr/>
        </p:nvSpPr>
        <p:spPr>
          <a:xfrm>
            <a:off x="1163818" y="5575946"/>
            <a:ext cx="2454583" cy="369332"/>
          </a:xfrm>
          <a:prstGeom prst="rect">
            <a:avLst/>
          </a:prstGeom>
        </p:spPr>
        <p:txBody>
          <a:bodyPr wrap="none">
            <a:spAutoFit/>
          </a:bodyPr>
          <a:lstStyle/>
          <a:p>
            <a:r>
              <a:rPr lang="it-IT" u="sng" dirty="0">
                <a:solidFill>
                  <a:schemeClr val="tx2">
                    <a:lumMod val="60000"/>
                    <a:lumOff val="40000"/>
                  </a:schemeClr>
                </a:solidFill>
              </a:rPr>
              <a:t>http://www.joomla.org/</a:t>
            </a:r>
          </a:p>
        </p:txBody>
      </p:sp>
      <p:sp>
        <p:nvSpPr>
          <p:cNvPr id="6" name="Rettangolo 5"/>
          <p:cNvSpPr/>
          <p:nvPr/>
        </p:nvSpPr>
        <p:spPr>
          <a:xfrm>
            <a:off x="7072967" y="5584890"/>
            <a:ext cx="2236510" cy="369332"/>
          </a:xfrm>
          <a:prstGeom prst="rect">
            <a:avLst/>
          </a:prstGeom>
        </p:spPr>
        <p:txBody>
          <a:bodyPr wrap="none">
            <a:spAutoFit/>
          </a:bodyPr>
          <a:lstStyle/>
          <a:p>
            <a:r>
              <a:rPr lang="it-IT" u="sng" dirty="0">
                <a:solidFill>
                  <a:schemeClr val="tx2">
                    <a:lumMod val="60000"/>
                    <a:lumOff val="40000"/>
                  </a:schemeClr>
                </a:solidFill>
              </a:rPr>
              <a:t>http://virtuemart.net/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890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modello dei bisogni dell’uomo</a:t>
            </a:r>
            <a:endParaRPr lang="it-IT" dirty="0"/>
          </a:p>
        </p:txBody>
      </p:sp>
      <p:sp>
        <p:nvSpPr>
          <p:cNvPr id="3" name="Segnaposto contenuto 2"/>
          <p:cNvSpPr>
            <a:spLocks noGrp="1"/>
          </p:cNvSpPr>
          <p:nvPr>
            <p:ph idx="1"/>
          </p:nvPr>
        </p:nvSpPr>
        <p:spPr/>
        <p:txBody>
          <a:bodyPr/>
          <a:lstStyle/>
          <a:p>
            <a:pPr marL="0" indent="0">
              <a:buNone/>
            </a:pPr>
            <a:r>
              <a:rPr lang="it-IT" sz="2400" dirty="0" smtClean="0"/>
              <a:t>La </a:t>
            </a:r>
            <a:r>
              <a:rPr lang="it-IT" sz="2400" b="1" dirty="0"/>
              <a:t>piramide dei bisogni</a:t>
            </a:r>
            <a:r>
              <a:rPr lang="it-IT" sz="2400" dirty="0"/>
              <a:t> di Abraham </a:t>
            </a:r>
            <a:r>
              <a:rPr lang="it-IT" sz="2400" dirty="0" err="1"/>
              <a:t>Maslow</a:t>
            </a:r>
            <a:r>
              <a:rPr lang="it-IT" sz="2400" dirty="0"/>
              <a:t> è uno dei modelli più interessanti e dibattuti degli ultimi decenni, in cui il grande </a:t>
            </a:r>
            <a:r>
              <a:rPr lang="it-IT" sz="2400" dirty="0" err="1"/>
              <a:t>piscologo</a:t>
            </a:r>
            <a:r>
              <a:rPr lang="it-IT" sz="2400" dirty="0"/>
              <a:t> crea una </a:t>
            </a:r>
            <a:r>
              <a:rPr lang="it-IT" sz="2400" b="1" dirty="0"/>
              <a:t>gerarchia dei bisogni</a:t>
            </a:r>
            <a:r>
              <a:rPr lang="it-IT" sz="2400" dirty="0"/>
              <a:t> che spingono l’uomo nelle sue attività quotidiane</a:t>
            </a:r>
            <a:r>
              <a:rPr lang="it-IT" sz="2400" dirty="0" smtClean="0"/>
              <a:t>. In </a:t>
            </a:r>
            <a:r>
              <a:rPr lang="it-IT" sz="2400" dirty="0"/>
              <a:t>particolare, sono </a:t>
            </a:r>
            <a:r>
              <a:rPr lang="it-IT" sz="2400" b="1" dirty="0"/>
              <a:t>5</a:t>
            </a:r>
            <a:r>
              <a:rPr lang="it-IT" sz="2400" dirty="0"/>
              <a:t> i livelli di bisogni che l’essere umano percepirebbe, ordinati in funzione della loro complessità:</a:t>
            </a:r>
          </a:p>
          <a:p>
            <a:r>
              <a:rPr lang="it-IT" sz="2400" i="1" dirty="0"/>
              <a:t>Fisiologici</a:t>
            </a:r>
            <a:r>
              <a:rPr lang="it-IT" sz="2400" dirty="0"/>
              <a:t>: fame, sete, etc.</a:t>
            </a:r>
          </a:p>
          <a:p>
            <a:r>
              <a:rPr lang="it-IT" sz="2400" i="1" dirty="0"/>
              <a:t>Di sicurezza</a:t>
            </a:r>
            <a:r>
              <a:rPr lang="it-IT" sz="2400" dirty="0"/>
              <a:t>: salvezza, protezione, etc.</a:t>
            </a:r>
          </a:p>
          <a:p>
            <a:r>
              <a:rPr lang="it-IT" sz="2400" i="1" dirty="0"/>
              <a:t>Di appartenenza</a:t>
            </a:r>
            <a:r>
              <a:rPr lang="it-IT" sz="2400" dirty="0"/>
              <a:t>: affetto, identificazione, etc.</a:t>
            </a:r>
          </a:p>
          <a:p>
            <a:r>
              <a:rPr lang="it-IT" sz="2400" i="1" dirty="0"/>
              <a:t>Di stima</a:t>
            </a:r>
            <a:r>
              <a:rPr lang="it-IT" sz="2400" dirty="0"/>
              <a:t>: prestigio, successo, etc.</a:t>
            </a:r>
          </a:p>
          <a:p>
            <a:r>
              <a:rPr lang="it-IT" sz="2400" i="1" dirty="0"/>
              <a:t>Di auto-realizzazione</a:t>
            </a:r>
            <a:r>
              <a:rPr lang="it-IT" sz="2400" dirty="0"/>
              <a:t>: realizzazione del </a:t>
            </a:r>
            <a:r>
              <a:rPr lang="it-IT" sz="2400" dirty="0" err="1"/>
              <a:t>sè</a:t>
            </a:r>
            <a:r>
              <a:rPr lang="it-IT" sz="2400" dirty="0"/>
              <a:t>.</a:t>
            </a:r>
          </a:p>
          <a:p>
            <a:endParaRPr lang="it-IT"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0755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54906" y="3789834"/>
            <a:ext cx="10720387" cy="677466"/>
          </a:xfrm>
        </p:spPr>
        <p:txBody>
          <a:bodyPr/>
          <a:lstStyle/>
          <a:p>
            <a:pPr marL="0" indent="0">
              <a:buNone/>
            </a:pPr>
            <a:r>
              <a:rPr lang="it-IT" dirty="0" smtClean="0">
                <a:solidFill>
                  <a:srgbClr val="FF0000"/>
                </a:solidFill>
              </a:rPr>
              <a:t>Pausa per un caffè?</a:t>
            </a:r>
            <a:endParaRPr lang="it-IT" dirty="0">
              <a:solidFill>
                <a:srgbClr val="FF0000"/>
              </a:solidFill>
            </a:endParaRPr>
          </a:p>
        </p:txBody>
      </p:sp>
      <p:pic>
        <p:nvPicPr>
          <p:cNvPr id="6" name="Immagine 5"/>
          <p:cNvPicPr>
            <a:picLocks noChangeAspect="1"/>
          </p:cNvPicPr>
          <p:nvPr/>
        </p:nvPicPr>
        <p:blipFill>
          <a:blip r:embed="rId2"/>
          <a:stretch>
            <a:fillRect/>
          </a:stretch>
        </p:blipFill>
        <p:spPr>
          <a:xfrm>
            <a:off x="5163418" y="1917626"/>
            <a:ext cx="4826000" cy="3810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4046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Seguono </a:t>
            </a:r>
            <a:r>
              <a:rPr lang="it-IT" dirty="0" err="1" smtClean="0"/>
              <a:t>slides</a:t>
            </a:r>
            <a:r>
              <a:rPr lang="it-IT" dirty="0" smtClean="0"/>
              <a:t> di backup</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3441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96900" y="458788"/>
            <a:ext cx="10704513" cy="788987"/>
          </a:xfrm>
          <a:noFill/>
        </p:spPr>
        <p:txBody>
          <a:bodyPr anchor="t"/>
          <a:lstStyle/>
          <a:p>
            <a:pPr eaLnBrk="1" hangingPunct="1">
              <a:lnSpc>
                <a:spcPct val="90000"/>
              </a:lnSpc>
            </a:pPr>
            <a:r>
              <a:rPr lang="it-IT" dirty="0" smtClean="0">
                <a:ea typeface="ＭＳ Ｐゴシック" charset="-128"/>
                <a:cs typeface="ＭＳ Ｐゴシック" charset="-128"/>
              </a:rPr>
              <a:t>Il supporto ICT alle PMI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Il Marketing</a:t>
            </a:r>
            <a:endParaRPr lang="it-IT" dirty="0">
              <a:ea typeface="ＭＳ Ｐゴシック" charset="-128"/>
              <a:cs typeface="ＭＳ Ｐゴシック" charset="-128"/>
            </a:endParaRPr>
          </a:p>
        </p:txBody>
      </p:sp>
      <p:sp>
        <p:nvSpPr>
          <p:cNvPr id="102403" name="Rectangle 3"/>
          <p:cNvSpPr>
            <a:spLocks noGrp="1" noChangeArrowheads="1"/>
          </p:cNvSpPr>
          <p:nvPr>
            <p:ph type="body" idx="1"/>
          </p:nvPr>
        </p:nvSpPr>
        <p:spPr>
          <a:xfrm>
            <a:off x="422275" y="1628775"/>
            <a:ext cx="11160125" cy="4970463"/>
          </a:xfrm>
        </p:spPr>
        <p:txBody>
          <a:bodyPr/>
          <a:lstStyle/>
          <a:p>
            <a:pPr marL="0" indent="0" eaLnBrk="1" hangingPunct="1">
              <a:spcBef>
                <a:spcPct val="0"/>
              </a:spcBef>
              <a:buFontTx/>
              <a:buNone/>
            </a:pPr>
            <a:r>
              <a:rPr lang="it-IT" sz="3200" dirty="0" smtClean="0">
                <a:ea typeface="ＭＳ Ｐゴシック" charset="-128"/>
                <a:cs typeface="ＭＳ Ｐゴシック" charset="-128"/>
              </a:rPr>
              <a:t>Le soluzione applicative, anche dette Business </a:t>
            </a:r>
            <a:r>
              <a:rPr lang="it-IT" sz="3200" dirty="0" err="1" smtClean="0">
                <a:ea typeface="ＭＳ Ｐゴシック" charset="-128"/>
                <a:cs typeface="ＭＳ Ｐゴシック" charset="-128"/>
              </a:rPr>
              <a:t>Solutions</a:t>
            </a:r>
            <a:r>
              <a:rPr lang="it-IT" sz="3200" dirty="0" smtClean="0">
                <a:ea typeface="ＭＳ Ｐゴシック" charset="-128"/>
                <a:cs typeface="ＭＳ Ｐゴシック" charset="-128"/>
              </a:rPr>
              <a:t>, che sono di supporto ai vari processi aziendali coinvolti nel marketing:</a:t>
            </a:r>
          </a:p>
          <a:p>
            <a:pPr marL="0" indent="0" eaLnBrk="1" hangingPunct="1">
              <a:spcBef>
                <a:spcPct val="0"/>
              </a:spcBef>
              <a:buFontTx/>
              <a:buNone/>
            </a:pPr>
            <a:endParaRPr lang="it-IT" sz="2800" dirty="0" smtClean="0">
              <a:ea typeface="ＭＳ Ｐゴシック" charset="-128"/>
              <a:cs typeface="ＭＳ Ｐゴシック" charset="-128"/>
            </a:endParaRPr>
          </a:p>
          <a:p>
            <a:pPr marL="1131888" lvl="1" indent="-401638" eaLnBrk="1" hangingPunct="1">
              <a:spcBef>
                <a:spcPct val="0"/>
              </a:spcBef>
            </a:pPr>
            <a:r>
              <a:rPr lang="it-IT" sz="2800" dirty="0" smtClean="0"/>
              <a:t>Servizi di gestione della vendita (SMS)</a:t>
            </a:r>
          </a:p>
          <a:p>
            <a:pPr marL="1131888" lvl="1" indent="-401638" eaLnBrk="1" hangingPunct="1">
              <a:spcBef>
                <a:spcPct val="0"/>
              </a:spcBef>
            </a:pPr>
            <a:r>
              <a:rPr lang="it-IT" sz="2800" dirty="0" smtClean="0"/>
              <a:t>Servizi di comunicazione pubblica</a:t>
            </a:r>
          </a:p>
          <a:p>
            <a:pPr marL="1131888" lvl="1" indent="-401638" eaLnBrk="1" hangingPunct="1">
              <a:spcBef>
                <a:spcPct val="0"/>
              </a:spcBef>
            </a:pPr>
            <a:r>
              <a:rPr lang="it-IT" sz="2800" dirty="0" smtClean="0"/>
              <a:t>Servizi di gestione </a:t>
            </a:r>
            <a:r>
              <a:rPr lang="it-IT" sz="2800" dirty="0" err="1" smtClean="0"/>
              <a:t>documentale</a:t>
            </a:r>
            <a:endParaRPr lang="it-IT" sz="2800" dirty="0" smtClean="0"/>
          </a:p>
          <a:p>
            <a:pPr marL="1131888" lvl="1" indent="-401638" eaLnBrk="1" hangingPunct="1">
              <a:spcBef>
                <a:spcPct val="0"/>
              </a:spcBef>
            </a:pPr>
            <a:r>
              <a:rPr lang="it-IT" sz="2800" dirty="0" smtClean="0"/>
              <a:t>Servizi di contatto con la clientela (CRM)</a:t>
            </a:r>
          </a:p>
          <a:p>
            <a:pPr marL="1131888" lvl="1" indent="-401638" eaLnBrk="1" hangingPunct="1">
              <a:spcBef>
                <a:spcPct val="0"/>
              </a:spcBef>
            </a:pPr>
            <a:endParaRPr lang="it-IT" sz="2800" dirty="0" smtClean="0"/>
          </a:p>
          <a:p>
            <a:pPr marL="1131888" lvl="1" indent="-401638" eaLnBrk="1" hangingPunct="1">
              <a:spcBef>
                <a:spcPct val="0"/>
              </a:spcBef>
            </a:pPr>
            <a:endParaRPr lang="it-IT" sz="28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0416" name="Rectangle 64" descr="Light upward diagonal"/>
          <p:cNvSpPr>
            <a:spLocks noChangeArrowheads="1"/>
          </p:cNvSpPr>
          <p:nvPr/>
        </p:nvSpPr>
        <p:spPr bwMode="auto">
          <a:xfrm>
            <a:off x="461697" y="1937924"/>
            <a:ext cx="11016819" cy="4193813"/>
          </a:xfrm>
          <a:prstGeom prst="rect">
            <a:avLst/>
          </a:prstGeom>
          <a:pattFill prst="ltUpDiag">
            <a:fgClr>
              <a:srgbClr val="E8E8E8"/>
            </a:fgClr>
            <a:bgClr>
              <a:schemeClr val="bg1"/>
            </a:bgClr>
          </a:pattFill>
          <a:ln w="9525">
            <a:solidFill>
              <a:schemeClr val="tx1"/>
            </a:solidFill>
            <a:miter lim="800000"/>
            <a:headEnd/>
            <a:tailEnd/>
          </a:ln>
          <a:effectLst>
            <a:outerShdw blurRad="63500" dist="38099" dir="2700000" algn="ctr" rotWithShape="0">
              <a:schemeClr val="bg2">
                <a:alpha val="74998"/>
              </a:schemeClr>
            </a:outerShdw>
          </a:effectLst>
        </p:spPr>
        <p:txBody>
          <a:bodyPr wrap="none" lIns="0" tIns="0" rIns="0" bIns="0" anchor="ctr">
            <a:prstTxWarp prst="textNoShape">
              <a:avLst/>
            </a:prstTxWarp>
          </a:bodyPr>
          <a:lstStyle/>
          <a:p>
            <a:endParaRPr lang="it-IT"/>
          </a:p>
        </p:txBody>
      </p:sp>
      <p:sp>
        <p:nvSpPr>
          <p:cNvPr id="3300355" name="Rectangle 3"/>
          <p:cNvSpPr>
            <a:spLocks noGrp="1" noChangeArrowheads="1"/>
          </p:cNvSpPr>
          <p:nvPr>
            <p:ph type="title"/>
          </p:nvPr>
        </p:nvSpPr>
        <p:spPr>
          <a:noFill/>
          <a:ln/>
        </p:spPr>
        <p:txBody>
          <a:bodyPr/>
          <a:lstStyle/>
          <a:p>
            <a:r>
              <a:rPr lang="it-IT" dirty="0" smtClean="0">
                <a:ea typeface="ＭＳ Ｐゴシック" charset="-128"/>
                <a:cs typeface="ＭＳ Ｐゴシック" charset="-128"/>
              </a:rPr>
              <a:t>Gli strumenti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Le “Google </a:t>
            </a:r>
            <a:r>
              <a:rPr lang="it-IT" dirty="0" err="1" smtClean="0">
                <a:ea typeface="ＭＳ Ｐゴシック" charset="-128"/>
                <a:cs typeface="ＭＳ Ｐゴシック" charset="-128"/>
              </a:rPr>
              <a:t>Apps</a:t>
            </a:r>
            <a:r>
              <a:rPr lang="it-IT" dirty="0" smtClean="0">
                <a:ea typeface="ＭＳ Ｐゴシック" charset="-128"/>
                <a:cs typeface="ＭＳ Ｐゴシック" charset="-128"/>
              </a:rPr>
              <a:t>”</a:t>
            </a:r>
            <a:endParaRPr lang="it-IT" sz="2000" dirty="0"/>
          </a:p>
        </p:txBody>
      </p:sp>
      <p:sp>
        <p:nvSpPr>
          <p:cNvPr id="3300356" name="Text Box 4"/>
          <p:cNvSpPr txBox="1">
            <a:spLocks noChangeArrowheads="1"/>
          </p:cNvSpPr>
          <p:nvPr/>
        </p:nvSpPr>
        <p:spPr bwMode="auto">
          <a:xfrm>
            <a:off x="459870" y="1118150"/>
            <a:ext cx="11089816" cy="641973"/>
          </a:xfrm>
          <a:prstGeom prst="rect">
            <a:avLst/>
          </a:prstGeom>
          <a:noFill/>
          <a:ln w="12700">
            <a:noFill/>
            <a:miter lim="800000"/>
            <a:headEnd type="none" w="sm" len="sm"/>
            <a:tailEnd type="none" w="sm" len="sm"/>
          </a:ln>
          <a:effectLst/>
        </p:spPr>
        <p:txBody>
          <a:bodyPr wrap="square" lIns="43562" tIns="43562" rIns="43562" bIns="43562">
            <a:prstTxWarp prst="textNoShape">
              <a:avLst/>
            </a:prstTxWarp>
            <a:spAutoFit/>
          </a:bodyPr>
          <a:lstStyle/>
          <a:p>
            <a:pPr algn="l" defTabSz="871538">
              <a:spcBef>
                <a:spcPct val="20000"/>
              </a:spcBef>
            </a:pPr>
            <a:r>
              <a:rPr lang="it-IT" b="1" i="1" dirty="0">
                <a:latin typeface="Verdana" charset="0"/>
              </a:rPr>
              <a:t>“Google </a:t>
            </a:r>
            <a:r>
              <a:rPr lang="it-IT" b="1" i="1" dirty="0" err="1">
                <a:latin typeface="Verdana" charset="0"/>
              </a:rPr>
              <a:t>Apps</a:t>
            </a:r>
            <a:r>
              <a:rPr lang="it-IT" b="1" i="1" dirty="0">
                <a:latin typeface="Verdana" charset="0"/>
              </a:rPr>
              <a:t>” include un programma e-mail, un </a:t>
            </a:r>
            <a:r>
              <a:rPr lang="it-IT" b="1" i="1" dirty="0" err="1">
                <a:latin typeface="Verdana" charset="0"/>
              </a:rPr>
              <a:t>editor</a:t>
            </a:r>
            <a:r>
              <a:rPr lang="it-IT" b="1" i="1" dirty="0">
                <a:latin typeface="Verdana" charset="0"/>
              </a:rPr>
              <a:t> WYSIWYG di pagine web, calendari online condivisibili e un software “</a:t>
            </a:r>
            <a:r>
              <a:rPr lang="it-IT" b="1" i="1" dirty="0" err="1">
                <a:latin typeface="Verdana" charset="0"/>
              </a:rPr>
              <a:t>web-based</a:t>
            </a:r>
            <a:r>
              <a:rPr lang="it-IT" b="1" i="1" dirty="0">
                <a:latin typeface="Verdana" charset="0"/>
              </a:rPr>
              <a:t>” di scrittura e </a:t>
            </a:r>
            <a:r>
              <a:rPr lang="it-IT" b="1" i="1" dirty="0" smtClean="0">
                <a:latin typeface="Verdana" charset="0"/>
              </a:rPr>
              <a:t>calcolo</a:t>
            </a:r>
            <a:endParaRPr lang="it-IT" b="1" i="1" dirty="0">
              <a:latin typeface="Verdana" charset="0"/>
            </a:endParaRPr>
          </a:p>
        </p:txBody>
      </p:sp>
      <p:pic>
        <p:nvPicPr>
          <p:cNvPr id="3300382" name="Picture 30" descr="Gmai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7318" y="2287535"/>
            <a:ext cx="711704" cy="587706"/>
          </a:xfrm>
          <a:prstGeom prst="rect">
            <a:avLst/>
          </a:prstGeom>
          <a:noFill/>
        </p:spPr>
      </p:pic>
      <p:pic>
        <p:nvPicPr>
          <p:cNvPr id="3300390" name="Picture 38" descr="Google Docs and Spreadsheets "/>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56735" y="2287535"/>
            <a:ext cx="711704" cy="587706"/>
          </a:xfrm>
          <a:prstGeom prst="rect">
            <a:avLst/>
          </a:prstGeom>
          <a:noFill/>
        </p:spPr>
      </p:pic>
      <p:pic>
        <p:nvPicPr>
          <p:cNvPr id="3300398" name="Picture 46" descr="Control Panel"/>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673671" y="2278492"/>
            <a:ext cx="731778" cy="604283"/>
          </a:xfrm>
          <a:prstGeom prst="rect">
            <a:avLst/>
          </a:prstGeom>
          <a:noFill/>
        </p:spPr>
      </p:pic>
      <p:sp>
        <p:nvSpPr>
          <p:cNvPr id="3300401" name="Rectangle 49"/>
          <p:cNvSpPr>
            <a:spLocks noChangeArrowheads="1"/>
          </p:cNvSpPr>
          <p:nvPr/>
        </p:nvSpPr>
        <p:spPr bwMode="auto">
          <a:xfrm>
            <a:off x="1100405" y="2073556"/>
            <a:ext cx="3204495" cy="1015663"/>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Gmail</a:t>
            </a:r>
            <a:r>
              <a:rPr lang="it-IT" sz="1000">
                <a:latin typeface="Verdana" charset="0"/>
              </a:rPr>
              <a:t> consente all'utente di </a:t>
            </a:r>
            <a:r>
              <a:rPr lang="it-IT" sz="1000" b="1">
                <a:latin typeface="Verdana" charset="0"/>
              </a:rPr>
              <a:t>trovare rapidamente</a:t>
            </a:r>
            <a:r>
              <a:rPr lang="it-IT" sz="1000">
                <a:latin typeface="Verdana" charset="0"/>
              </a:rPr>
              <a:t> e senza difficoltà informazioni </a:t>
            </a:r>
            <a:r>
              <a:rPr lang="it-IT" sz="1000" b="1">
                <a:latin typeface="Verdana" charset="0"/>
              </a:rPr>
              <a:t>ricevute anche anni prima</a:t>
            </a:r>
            <a:r>
              <a:rPr lang="it-IT" sz="1000">
                <a:latin typeface="Verdana" charset="0"/>
              </a:rPr>
              <a:t> e ritenute perdute per sempre. Tra le numerose funzioni c’è la possibilità di </a:t>
            </a:r>
            <a:r>
              <a:rPr lang="it-IT" sz="1000" b="1">
                <a:latin typeface="Verdana" charset="0"/>
              </a:rPr>
              <a:t>scambiare messaggi istantanei</a:t>
            </a:r>
            <a:r>
              <a:rPr lang="it-IT" sz="1000">
                <a:latin typeface="Verdana" charset="0"/>
              </a:rPr>
              <a:t> con i propri contatti.</a:t>
            </a:r>
          </a:p>
        </p:txBody>
      </p:sp>
      <p:sp>
        <p:nvSpPr>
          <p:cNvPr id="3300404" name="Rectangle 52"/>
          <p:cNvSpPr>
            <a:spLocks noChangeArrowheads="1"/>
          </p:cNvSpPr>
          <p:nvPr/>
        </p:nvSpPr>
        <p:spPr bwMode="auto">
          <a:xfrm>
            <a:off x="5157120" y="2150501"/>
            <a:ext cx="3155224" cy="861774"/>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Documenti e Fogli di Lavoro</a:t>
            </a:r>
            <a:r>
              <a:rPr lang="it-IT" sz="1000">
                <a:latin typeface="Verdana" charset="0"/>
              </a:rPr>
              <a:t> permette di </a:t>
            </a:r>
            <a:r>
              <a:rPr lang="it-IT" sz="1000" b="1">
                <a:latin typeface="Verdana" charset="0"/>
              </a:rPr>
              <a:t>condividere documenti e collaborare in tempo reale</a:t>
            </a:r>
            <a:r>
              <a:rPr lang="it-IT" sz="1000">
                <a:latin typeface="Verdana" charset="0"/>
              </a:rPr>
              <a:t> con il team di lavoro o con l’azienda, e di pubblicare i documenti finali e renderli disponibili sia a colleghi che clienti.</a:t>
            </a:r>
          </a:p>
        </p:txBody>
      </p:sp>
      <p:sp>
        <p:nvSpPr>
          <p:cNvPr id="3300407" name="Rectangle 55"/>
          <p:cNvSpPr>
            <a:spLocks noChangeArrowheads="1"/>
          </p:cNvSpPr>
          <p:nvPr/>
        </p:nvSpPr>
        <p:spPr bwMode="auto">
          <a:xfrm>
            <a:off x="9241208" y="2227444"/>
            <a:ext cx="2257381" cy="707886"/>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Pannello di Controllo </a:t>
            </a:r>
            <a:r>
              <a:rPr lang="it-IT" sz="1000">
                <a:latin typeface="Verdana" charset="0"/>
              </a:rPr>
              <a:t>permette la destione del proprio dominio e degli account utente mediante l’interfaccia online.</a:t>
            </a:r>
          </a:p>
        </p:txBody>
      </p:sp>
      <p:pic>
        <p:nvPicPr>
          <p:cNvPr id="3300386" name="Picture 34" descr="Google Talk"/>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7318" y="3640766"/>
            <a:ext cx="711704" cy="587706"/>
          </a:xfrm>
          <a:prstGeom prst="rect">
            <a:avLst/>
          </a:prstGeom>
          <a:noFill/>
        </p:spPr>
      </p:pic>
      <p:pic>
        <p:nvPicPr>
          <p:cNvPr id="3300392" name="Picture 40" descr="The Start Page"/>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56735" y="3640766"/>
            <a:ext cx="711704" cy="587706"/>
          </a:xfrm>
          <a:prstGeom prst="rect">
            <a:avLst/>
          </a:prstGeom>
          <a:noFill/>
        </p:spPr>
      </p:pic>
      <p:pic>
        <p:nvPicPr>
          <p:cNvPr id="3300400" name="Picture 48" descr="Google Code"/>
          <p:cNvPicPr>
            <a:picLocks noChangeAspect="1" noChangeArrowheads="1"/>
          </p:cNvPicPr>
          <p:nvPr/>
        </p:nvPicPr>
        <p:blipFill>
          <a:blip r:embed="rId8"/>
          <a:srcRect/>
          <a:stretch>
            <a:fillRect/>
          </a:stretch>
        </p:blipFill>
        <p:spPr bwMode="auto">
          <a:xfrm>
            <a:off x="8631698" y="3609120"/>
            <a:ext cx="786525" cy="649490"/>
          </a:xfrm>
          <a:prstGeom prst="rect">
            <a:avLst/>
          </a:prstGeom>
          <a:noFill/>
        </p:spPr>
      </p:pic>
      <p:sp>
        <p:nvSpPr>
          <p:cNvPr id="3300402" name="Rectangle 50"/>
          <p:cNvSpPr>
            <a:spLocks noChangeArrowheads="1"/>
          </p:cNvSpPr>
          <p:nvPr/>
        </p:nvSpPr>
        <p:spPr bwMode="auto">
          <a:xfrm>
            <a:off x="1100405" y="3503732"/>
            <a:ext cx="3204495" cy="861774"/>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Google Talk</a:t>
            </a:r>
            <a:r>
              <a:rPr lang="it-IT" sz="1000">
                <a:latin typeface="Verdana" charset="0"/>
              </a:rPr>
              <a:t> permette il collegamento tra colleghi o con clienti i</a:t>
            </a:r>
            <a:r>
              <a:rPr lang="it-IT" sz="1000" b="1">
                <a:latin typeface="Verdana" charset="0"/>
              </a:rPr>
              <a:t>n qualsiasi parte del mondo senza spendere un centesimo</a:t>
            </a:r>
            <a:r>
              <a:rPr lang="it-IT" sz="1000">
                <a:latin typeface="Verdana" charset="0"/>
              </a:rPr>
              <a:t> tramite </a:t>
            </a:r>
            <a:r>
              <a:rPr lang="it-IT" sz="1000" b="1">
                <a:latin typeface="Verdana" charset="0"/>
              </a:rPr>
              <a:t>messaggi di testo istantanei </a:t>
            </a:r>
            <a:r>
              <a:rPr lang="it-IT" sz="1000">
                <a:latin typeface="Verdana" charset="0"/>
              </a:rPr>
              <a:t>e </a:t>
            </a:r>
            <a:r>
              <a:rPr lang="it-IT" sz="1000" b="1">
                <a:latin typeface="Verdana" charset="0"/>
              </a:rPr>
              <a:t>conversazioni vocali</a:t>
            </a:r>
            <a:r>
              <a:rPr lang="it-IT" sz="1000">
                <a:latin typeface="Verdana" charset="0"/>
              </a:rPr>
              <a:t> sul Web.</a:t>
            </a:r>
          </a:p>
        </p:txBody>
      </p:sp>
      <p:sp>
        <p:nvSpPr>
          <p:cNvPr id="3300405" name="Rectangle 53"/>
          <p:cNvSpPr>
            <a:spLocks noChangeArrowheads="1"/>
          </p:cNvSpPr>
          <p:nvPr/>
        </p:nvSpPr>
        <p:spPr bwMode="auto">
          <a:xfrm>
            <a:off x="5173545" y="3580676"/>
            <a:ext cx="3155222" cy="707886"/>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Pagina Iniziale</a:t>
            </a:r>
            <a:r>
              <a:rPr lang="it-IT" sz="1000">
                <a:latin typeface="Verdana" charset="0"/>
              </a:rPr>
              <a:t> consente di </a:t>
            </a:r>
            <a:r>
              <a:rPr lang="it-IT" sz="1000" b="1">
                <a:latin typeface="Verdana" charset="0"/>
              </a:rPr>
              <a:t>pubblicare importanti notizie e informazioni</a:t>
            </a:r>
            <a:r>
              <a:rPr lang="it-IT" sz="1000">
                <a:latin typeface="Verdana" charset="0"/>
              </a:rPr>
              <a:t> aziendali (sia organizzative che di business)  </a:t>
            </a:r>
            <a:r>
              <a:rPr lang="it-IT" sz="1000" b="1">
                <a:latin typeface="Verdana" charset="0"/>
              </a:rPr>
              <a:t>su</a:t>
            </a:r>
            <a:r>
              <a:rPr lang="it-IT" sz="1000">
                <a:latin typeface="Verdana" charset="0"/>
              </a:rPr>
              <a:t> una </a:t>
            </a:r>
            <a:r>
              <a:rPr lang="it-IT" sz="1000" b="1">
                <a:latin typeface="Verdana" charset="0"/>
              </a:rPr>
              <a:t>Home page</a:t>
            </a:r>
            <a:r>
              <a:rPr lang="it-IT" sz="1000">
                <a:latin typeface="Verdana" charset="0"/>
              </a:rPr>
              <a:t> personalizzata del browser.</a:t>
            </a:r>
          </a:p>
        </p:txBody>
      </p:sp>
      <p:sp>
        <p:nvSpPr>
          <p:cNvPr id="3300410" name="Rectangle 58"/>
          <p:cNvSpPr>
            <a:spLocks noChangeArrowheads="1"/>
          </p:cNvSpPr>
          <p:nvPr/>
        </p:nvSpPr>
        <p:spPr bwMode="auto">
          <a:xfrm>
            <a:off x="9222960" y="3580677"/>
            <a:ext cx="2257381" cy="707886"/>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Estendibilità API </a:t>
            </a:r>
            <a:r>
              <a:rPr lang="it-IT" sz="1000">
                <a:latin typeface="Verdana" charset="0"/>
              </a:rPr>
              <a:t>consente di arricchire la propria infrastruttura IT  o sistemi di terzi</a:t>
            </a:r>
          </a:p>
        </p:txBody>
      </p:sp>
      <p:pic>
        <p:nvPicPr>
          <p:cNvPr id="3300388" name="Picture 36" descr="Google Calendar"/>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07318" y="5066331"/>
            <a:ext cx="711704" cy="587706"/>
          </a:xfrm>
          <a:prstGeom prst="rect">
            <a:avLst/>
          </a:prstGeom>
          <a:noFill/>
        </p:spPr>
      </p:pic>
      <p:pic>
        <p:nvPicPr>
          <p:cNvPr id="3300394" name="Picture 42" descr="Google Page Creator"/>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556735" y="5066331"/>
            <a:ext cx="711704" cy="587706"/>
          </a:xfrm>
          <a:prstGeom prst="rect">
            <a:avLst/>
          </a:prstGeom>
          <a:noFill/>
        </p:spPr>
      </p:pic>
      <p:pic>
        <p:nvPicPr>
          <p:cNvPr id="3300396" name="Picture 44" descr="Getting help"/>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8688270" y="5066331"/>
            <a:ext cx="711704" cy="587706"/>
          </a:xfrm>
          <a:prstGeom prst="rect">
            <a:avLst/>
          </a:prstGeom>
          <a:noFill/>
        </p:spPr>
      </p:pic>
      <p:sp>
        <p:nvSpPr>
          <p:cNvPr id="3300403" name="Rectangle 51"/>
          <p:cNvSpPr>
            <a:spLocks noChangeArrowheads="1"/>
          </p:cNvSpPr>
          <p:nvPr/>
        </p:nvSpPr>
        <p:spPr bwMode="auto">
          <a:xfrm>
            <a:off x="1100405" y="4929297"/>
            <a:ext cx="3204495" cy="861774"/>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Google Calendar</a:t>
            </a:r>
            <a:r>
              <a:rPr lang="it-IT" sz="1000">
                <a:latin typeface="Verdana" charset="0"/>
              </a:rPr>
              <a:t> consente la condivisione dei calendari aziendali e dei vari utenti per </a:t>
            </a:r>
            <a:r>
              <a:rPr lang="it-IT" sz="1000" b="1">
                <a:latin typeface="Verdana" charset="0"/>
              </a:rPr>
              <a:t>organizzare facilmente la programmazione di appuntamenti o incontri</a:t>
            </a:r>
            <a:r>
              <a:rPr lang="it-IT" sz="1000">
                <a:latin typeface="Verdana" charset="0"/>
              </a:rPr>
              <a:t>.</a:t>
            </a:r>
          </a:p>
        </p:txBody>
      </p:sp>
      <p:sp>
        <p:nvSpPr>
          <p:cNvPr id="3300406" name="Rectangle 54"/>
          <p:cNvSpPr>
            <a:spLocks noChangeArrowheads="1"/>
          </p:cNvSpPr>
          <p:nvPr/>
        </p:nvSpPr>
        <p:spPr bwMode="auto">
          <a:xfrm>
            <a:off x="5189968" y="4852352"/>
            <a:ext cx="3155224" cy="1015663"/>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Google Page Creator</a:t>
            </a:r>
            <a:r>
              <a:rPr lang="it-IT" sz="1000">
                <a:latin typeface="Verdana" charset="0"/>
              </a:rPr>
              <a:t> permette di </a:t>
            </a:r>
            <a:r>
              <a:rPr lang="it-IT" sz="1000" b="1">
                <a:latin typeface="Verdana" charset="0"/>
              </a:rPr>
              <a:t>creare e mettere in rete pagine web</a:t>
            </a:r>
            <a:r>
              <a:rPr lang="it-IT" sz="1000">
                <a:latin typeface="Verdana" charset="0"/>
              </a:rPr>
              <a:t> in modo rapido e  semplice, </a:t>
            </a:r>
            <a:r>
              <a:rPr lang="it-IT" sz="1000" b="1">
                <a:latin typeface="Verdana" charset="0"/>
              </a:rPr>
              <a:t>scegliendo tra una serie di modelli</a:t>
            </a:r>
            <a:r>
              <a:rPr lang="it-IT" sz="1000">
                <a:latin typeface="Verdana" charset="0"/>
              </a:rPr>
              <a:t> e </a:t>
            </a:r>
            <a:r>
              <a:rPr lang="it-IT" sz="1000" b="1">
                <a:latin typeface="Verdana" charset="0"/>
              </a:rPr>
              <a:t>personalizzandole pagine</a:t>
            </a:r>
            <a:r>
              <a:rPr lang="it-IT" sz="1000">
                <a:latin typeface="Verdana" charset="0"/>
              </a:rPr>
              <a:t> con i propri contenuti. Tutto all'interno di un'</a:t>
            </a:r>
            <a:r>
              <a:rPr lang="it-IT" sz="1000" b="1">
                <a:latin typeface="Verdana" charset="0"/>
              </a:rPr>
              <a:t>interfaccia online di tipo WYSIWYG</a:t>
            </a:r>
            <a:r>
              <a:rPr lang="it-IT" sz="1000">
                <a:latin typeface="Verdana" charset="0"/>
              </a:rPr>
              <a:t>. </a:t>
            </a:r>
          </a:p>
        </p:txBody>
      </p:sp>
      <p:sp>
        <p:nvSpPr>
          <p:cNvPr id="3300411" name="Rectangle 59"/>
          <p:cNvSpPr>
            <a:spLocks noChangeArrowheads="1"/>
          </p:cNvSpPr>
          <p:nvPr/>
        </p:nvSpPr>
        <p:spPr bwMode="auto">
          <a:xfrm>
            <a:off x="9222960" y="5004735"/>
            <a:ext cx="2257381" cy="707886"/>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it-IT" sz="1000" b="1">
                <a:latin typeface="Verdana" charset="0"/>
              </a:rPr>
              <a:t>Guida e assistenza</a:t>
            </a:r>
          </a:p>
          <a:p>
            <a:pPr algn="l">
              <a:spcBef>
                <a:spcPct val="0"/>
              </a:spcBef>
            </a:pPr>
            <a:r>
              <a:rPr lang="it-IT" sz="1000">
                <a:latin typeface="Verdana" charset="0"/>
              </a:rPr>
              <a:t>Assistenza online 24h/7g, incluso supporto telefonico (solo in inglese).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6978" name="Rectangle 2"/>
          <p:cNvSpPr>
            <a:spLocks noChangeArrowheads="1"/>
          </p:cNvSpPr>
          <p:nvPr/>
        </p:nvSpPr>
        <p:spPr bwMode="auto">
          <a:xfrm>
            <a:off x="510967" y="1720925"/>
            <a:ext cx="11000396" cy="4442457"/>
          </a:xfrm>
          <a:prstGeom prst="rect">
            <a:avLst/>
          </a:prstGeom>
          <a:solidFill>
            <a:schemeClr val="bg1"/>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0" tIns="0" rIns="0" bIns="0" anchor="ctr">
            <a:prstTxWarp prst="textNoShape">
              <a:avLst/>
            </a:prstTxWarp>
          </a:bodyPr>
          <a:lstStyle/>
          <a:p>
            <a:endParaRPr lang="it-IT" sz="1200"/>
          </a:p>
        </p:txBody>
      </p:sp>
      <p:sp>
        <p:nvSpPr>
          <p:cNvPr id="3326979" name="Rectangle 3"/>
          <p:cNvSpPr>
            <a:spLocks noGrp="1" noChangeArrowheads="1"/>
          </p:cNvSpPr>
          <p:nvPr>
            <p:ph type="title"/>
          </p:nvPr>
        </p:nvSpPr>
        <p:spPr>
          <a:noFill/>
          <a:ln/>
        </p:spPr>
        <p:txBody>
          <a:bodyPr/>
          <a:lstStyle/>
          <a:p>
            <a:r>
              <a:rPr lang="it-IT" dirty="0" smtClean="0">
                <a:ea typeface="ＭＳ Ｐゴシック" charset="-128"/>
                <a:cs typeface="ＭＳ Ｐゴシック" charset="-128"/>
              </a:rPr>
              <a:t>Gli strumenti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Le “Google </a:t>
            </a:r>
            <a:r>
              <a:rPr lang="it-IT" dirty="0" err="1" smtClean="0">
                <a:ea typeface="ＭＳ Ｐゴシック" charset="-128"/>
                <a:cs typeface="ＭＳ Ｐゴシック" charset="-128"/>
              </a:rPr>
              <a:t>Apps</a:t>
            </a:r>
            <a:r>
              <a:rPr lang="it-IT" dirty="0" smtClean="0">
                <a:ea typeface="ＭＳ Ｐゴシック" charset="-128"/>
                <a:cs typeface="ＭＳ Ｐゴシック" charset="-128"/>
              </a:rPr>
              <a:t>”</a:t>
            </a:r>
            <a:endParaRPr lang="it-IT" dirty="0">
              <a:ea typeface="ＭＳ Ｐゴシック" charset="-128"/>
              <a:cs typeface="ＭＳ Ｐゴシック" charset="-128"/>
            </a:endParaRPr>
          </a:p>
        </p:txBody>
      </p:sp>
      <p:sp>
        <p:nvSpPr>
          <p:cNvPr id="3326980" name="Text Box 4"/>
          <p:cNvSpPr txBox="1">
            <a:spLocks noChangeArrowheads="1"/>
          </p:cNvSpPr>
          <p:nvPr/>
        </p:nvSpPr>
        <p:spPr bwMode="auto">
          <a:xfrm>
            <a:off x="459870" y="1118150"/>
            <a:ext cx="11089816" cy="457307"/>
          </a:xfrm>
          <a:prstGeom prst="rect">
            <a:avLst/>
          </a:prstGeom>
          <a:noFill/>
          <a:ln w="12700">
            <a:noFill/>
            <a:miter lim="800000"/>
            <a:headEnd type="none" w="sm" len="sm"/>
            <a:tailEnd type="none" w="sm" len="sm"/>
          </a:ln>
          <a:effectLst/>
        </p:spPr>
        <p:txBody>
          <a:bodyPr lIns="43562" tIns="43562" rIns="43562" bIns="43562">
            <a:prstTxWarp prst="textNoShape">
              <a:avLst/>
            </a:prstTxWarp>
            <a:spAutoFit/>
          </a:bodyPr>
          <a:lstStyle/>
          <a:p>
            <a:pPr algn="l" defTabSz="871538">
              <a:spcBef>
                <a:spcPct val="20000"/>
              </a:spcBef>
            </a:pPr>
            <a:r>
              <a:rPr lang="it-IT" sz="1200" b="1" i="1" dirty="0">
                <a:latin typeface="Verdana" charset="0"/>
              </a:rPr>
              <a:t>“Google </a:t>
            </a:r>
            <a:r>
              <a:rPr lang="it-IT" sz="1200" b="1" i="1" dirty="0" err="1">
                <a:latin typeface="Verdana" charset="0"/>
              </a:rPr>
              <a:t>Apps</a:t>
            </a:r>
            <a:r>
              <a:rPr lang="it-IT" sz="1200" b="1" i="1" dirty="0">
                <a:latin typeface="Verdana" charset="0"/>
              </a:rPr>
              <a:t>” (formalmente, “Google </a:t>
            </a:r>
            <a:r>
              <a:rPr lang="it-IT" sz="1200" b="1" i="1" dirty="0" err="1">
                <a:latin typeface="Verdana" charset="0"/>
              </a:rPr>
              <a:t>Apps</a:t>
            </a:r>
            <a:r>
              <a:rPr lang="it-IT" sz="1200" b="1" i="1" dirty="0">
                <a:latin typeface="Verdana" charset="0"/>
              </a:rPr>
              <a:t> per il Tuo Dominio”) è una suite integrata di applicazioni di Google che offrono agli utenti strumenti di comunicazione e collaborazione senza installazione o manutenzione di hardware o software.</a:t>
            </a:r>
          </a:p>
        </p:txBody>
      </p:sp>
      <p:sp>
        <p:nvSpPr>
          <p:cNvPr id="3326981" name="Rectangle 5"/>
          <p:cNvSpPr>
            <a:spLocks noChangeArrowheads="1"/>
          </p:cNvSpPr>
          <p:nvPr/>
        </p:nvSpPr>
        <p:spPr bwMode="auto">
          <a:xfrm>
            <a:off x="1248220" y="3471923"/>
            <a:ext cx="9359826" cy="369332"/>
          </a:xfrm>
          <a:prstGeom prst="rect">
            <a:avLst/>
          </a:prstGeom>
          <a:gradFill rotWithShape="1">
            <a:gsLst>
              <a:gs pos="0">
                <a:srgbClr val="FF0000"/>
              </a:gs>
              <a:gs pos="100000">
                <a:schemeClr val="bg1"/>
              </a:gs>
            </a:gsLst>
            <a:path path="shape">
              <a:fillToRect l="50000" t="50000" r="50000" b="50000"/>
            </a:path>
          </a:gradFill>
          <a:ln w="12700">
            <a:noFill/>
            <a:miter lim="800000"/>
            <a:headEnd/>
            <a:tailEnd/>
          </a:ln>
          <a:effectLst/>
        </p:spPr>
        <p:txBody>
          <a:bodyPr anchor="ctr">
            <a:prstTxWarp prst="textNoShape">
              <a:avLst/>
            </a:prstTxWarp>
            <a:spAutoFit/>
          </a:bodyPr>
          <a:lstStyle/>
          <a:p>
            <a:endParaRPr lang="it-IT"/>
          </a:p>
        </p:txBody>
      </p:sp>
      <p:grpSp>
        <p:nvGrpSpPr>
          <p:cNvPr id="2" name="Group 6"/>
          <p:cNvGrpSpPr>
            <a:grpSpLocks/>
          </p:cNvGrpSpPr>
          <p:nvPr/>
        </p:nvGrpSpPr>
        <p:grpSpPr bwMode="auto">
          <a:xfrm>
            <a:off x="4359647" y="3196232"/>
            <a:ext cx="3169821" cy="922222"/>
            <a:chOff x="303" y="1876"/>
            <a:chExt cx="2496" cy="878"/>
          </a:xfrm>
        </p:grpSpPr>
        <p:sp>
          <p:nvSpPr>
            <p:cNvPr id="3326983" name="Rectangle 7"/>
            <p:cNvSpPr>
              <a:spLocks noChangeArrowheads="1"/>
            </p:cNvSpPr>
            <p:nvPr/>
          </p:nvSpPr>
          <p:spPr bwMode="auto">
            <a:xfrm>
              <a:off x="303" y="2139"/>
              <a:ext cx="2496" cy="352"/>
            </a:xfrm>
            <a:prstGeom prst="rect">
              <a:avLst/>
            </a:prstGeom>
            <a:solidFill>
              <a:schemeClr val="bg1"/>
            </a:solidFill>
            <a:ln w="12700">
              <a:solidFill>
                <a:schemeClr val="tx1"/>
              </a:solidFill>
              <a:miter lim="800000"/>
              <a:headEnd/>
              <a:tailEnd/>
            </a:ln>
            <a:effectLst>
              <a:outerShdw blurRad="63500" dist="53882" dir="2700000" algn="ctr" rotWithShape="0">
                <a:srgbClr val="969696">
                  <a:alpha val="74998"/>
                </a:srgbClr>
              </a:outerShdw>
            </a:effectLst>
          </p:spPr>
          <p:txBody>
            <a:bodyPr anchor="ctr">
              <a:prstTxWarp prst="textNoShape">
                <a:avLst/>
              </a:prstTxWarp>
              <a:spAutoFit/>
            </a:bodyPr>
            <a:lstStyle/>
            <a:p>
              <a:endParaRPr lang="it-IT"/>
            </a:p>
          </p:txBody>
        </p:sp>
        <p:pic>
          <p:nvPicPr>
            <p:cNvPr id="3326984" name="Picture 8" descr="Google apps"/>
            <p:cNvPicPr>
              <a:picLocks noChangeAspect="1" noChangeArrowheads="1"/>
            </p:cNvPicPr>
            <p:nvPr/>
          </p:nvPicPr>
          <p:blipFill>
            <a:blip r:embed="rId3"/>
            <a:srcRect/>
            <a:stretch>
              <a:fillRect/>
            </a:stretch>
          </p:blipFill>
          <p:spPr bwMode="auto">
            <a:xfrm>
              <a:off x="353" y="1876"/>
              <a:ext cx="2395" cy="878"/>
            </a:xfrm>
            <a:prstGeom prst="rect">
              <a:avLst/>
            </a:prstGeom>
            <a:noFill/>
          </p:spPr>
        </p:pic>
      </p:grpSp>
      <p:sp>
        <p:nvSpPr>
          <p:cNvPr id="3326997" name="Rectangle 21"/>
          <p:cNvSpPr>
            <a:spLocks noChangeArrowheads="1"/>
          </p:cNvSpPr>
          <p:nvPr/>
        </p:nvSpPr>
        <p:spPr bwMode="auto">
          <a:xfrm>
            <a:off x="594912" y="1821824"/>
            <a:ext cx="3912794" cy="388769"/>
          </a:xfrm>
          <a:prstGeom prst="rect">
            <a:avLst/>
          </a:prstGeom>
          <a:solidFill>
            <a:srgbClr val="3366CC"/>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sp>
        <p:nvSpPr>
          <p:cNvPr id="3326998" name="Text Box 22"/>
          <p:cNvSpPr txBox="1">
            <a:spLocks noChangeArrowheads="1"/>
          </p:cNvSpPr>
          <p:nvPr/>
        </p:nvSpPr>
        <p:spPr bwMode="auto">
          <a:xfrm>
            <a:off x="594912" y="1846001"/>
            <a:ext cx="3166173" cy="338554"/>
          </a:xfrm>
          <a:prstGeom prst="rect">
            <a:avLst/>
          </a:prstGeom>
          <a:noFill/>
          <a:ln w="12700">
            <a:noFill/>
            <a:miter lim="800000"/>
            <a:headEnd/>
            <a:tailEnd/>
          </a:ln>
          <a:effectLst/>
        </p:spPr>
        <p:txBody>
          <a:bodyPr>
            <a:prstTxWarp prst="textNoShape">
              <a:avLst/>
            </a:prstTxWarp>
            <a:spAutoFit/>
          </a:bodyPr>
          <a:lstStyle/>
          <a:p>
            <a:pPr algn="l" defTabSz="609600">
              <a:tabLst>
                <a:tab pos="635000" algn="l"/>
                <a:tab pos="4572000" algn="ctr"/>
                <a:tab pos="5778500" algn="ctr"/>
              </a:tabLst>
            </a:pPr>
            <a:r>
              <a:rPr lang="it-IT" sz="1600" b="1">
                <a:solidFill>
                  <a:schemeClr val="bg1"/>
                </a:solidFill>
                <a:latin typeface="Verdana" charset="0"/>
              </a:rPr>
              <a:t>Cosa offre...</a:t>
            </a:r>
          </a:p>
        </p:txBody>
      </p:sp>
      <p:sp>
        <p:nvSpPr>
          <p:cNvPr id="3327001" name="Rectangle 25"/>
          <p:cNvSpPr>
            <a:spLocks noChangeArrowheads="1"/>
          </p:cNvSpPr>
          <p:nvPr/>
        </p:nvSpPr>
        <p:spPr bwMode="auto">
          <a:xfrm>
            <a:off x="6641307" y="1821825"/>
            <a:ext cx="3962399" cy="388769"/>
          </a:xfrm>
          <a:prstGeom prst="rect">
            <a:avLst/>
          </a:prstGeom>
          <a:solidFill>
            <a:srgbClr val="3366CC"/>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sp>
        <p:nvSpPr>
          <p:cNvPr id="3327002" name="Text Box 26"/>
          <p:cNvSpPr txBox="1">
            <a:spLocks noChangeArrowheads="1"/>
          </p:cNvSpPr>
          <p:nvPr/>
        </p:nvSpPr>
        <p:spPr bwMode="auto">
          <a:xfrm>
            <a:off x="6641306" y="1846000"/>
            <a:ext cx="2464727" cy="584776"/>
          </a:xfrm>
          <a:prstGeom prst="rect">
            <a:avLst/>
          </a:prstGeom>
          <a:noFill/>
          <a:ln w="12700">
            <a:noFill/>
            <a:miter lim="800000"/>
            <a:headEnd/>
            <a:tailEnd/>
          </a:ln>
          <a:effectLst/>
        </p:spPr>
        <p:txBody>
          <a:bodyPr wrap="square">
            <a:prstTxWarp prst="textNoShape">
              <a:avLst/>
            </a:prstTxWarp>
            <a:spAutoFit/>
          </a:bodyPr>
          <a:lstStyle/>
          <a:p>
            <a:pPr defTabSz="609600">
              <a:tabLst>
                <a:tab pos="635000" algn="l"/>
                <a:tab pos="4572000" algn="ctr"/>
                <a:tab pos="5778500" algn="ctr"/>
              </a:tabLst>
            </a:pPr>
            <a:r>
              <a:rPr lang="it-IT" sz="1600" b="1" dirty="0" smtClean="0">
                <a:solidFill>
                  <a:schemeClr val="bg1"/>
                </a:solidFill>
                <a:latin typeface="Verdana" charset="0"/>
              </a:rPr>
              <a:t>A chi si rivolge...</a:t>
            </a:r>
          </a:p>
          <a:p>
            <a:pPr algn="l" defTabSz="609600">
              <a:tabLst>
                <a:tab pos="635000" algn="l"/>
                <a:tab pos="4572000" algn="ctr"/>
                <a:tab pos="5778500" algn="ctr"/>
              </a:tabLst>
            </a:pPr>
            <a:r>
              <a:rPr lang="it-IT" sz="1600" b="1" dirty="0" smtClean="0">
                <a:solidFill>
                  <a:schemeClr val="bg1"/>
                </a:solidFill>
                <a:latin typeface="Verdana" charset="0"/>
              </a:rPr>
              <a:t>.</a:t>
            </a:r>
            <a:endParaRPr lang="it-IT" sz="1600" b="1" dirty="0">
              <a:solidFill>
                <a:schemeClr val="bg1"/>
              </a:solidFill>
              <a:latin typeface="Verdana" charset="0"/>
            </a:endParaRPr>
          </a:p>
        </p:txBody>
      </p:sp>
      <p:sp>
        <p:nvSpPr>
          <p:cNvPr id="29" name="Rectangle 10"/>
          <p:cNvSpPr>
            <a:spLocks noChangeArrowheads="1"/>
          </p:cNvSpPr>
          <p:nvPr/>
        </p:nvSpPr>
        <p:spPr bwMode="auto">
          <a:xfrm>
            <a:off x="545306" y="2439194"/>
            <a:ext cx="3915267" cy="369933"/>
          </a:xfrm>
          <a:prstGeom prst="rect">
            <a:avLst/>
          </a:prstGeom>
          <a:solidFill>
            <a:srgbClr val="EAEAEA"/>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grpSp>
        <p:nvGrpSpPr>
          <p:cNvPr id="3" name="Group 9"/>
          <p:cNvGrpSpPr>
            <a:grpSpLocks/>
          </p:cNvGrpSpPr>
          <p:nvPr/>
        </p:nvGrpSpPr>
        <p:grpSpPr bwMode="auto">
          <a:xfrm>
            <a:off x="545306" y="2439194"/>
            <a:ext cx="4572296" cy="3138743"/>
            <a:chOff x="364" y="1628"/>
            <a:chExt cx="2039" cy="1103"/>
          </a:xfrm>
        </p:grpSpPr>
        <p:sp>
          <p:nvSpPr>
            <p:cNvPr id="3326986" name="Rectangle 10"/>
            <p:cNvSpPr>
              <a:spLocks noChangeArrowheads="1"/>
            </p:cNvSpPr>
            <p:nvPr/>
          </p:nvSpPr>
          <p:spPr bwMode="auto">
            <a:xfrm>
              <a:off x="364" y="2217"/>
              <a:ext cx="1746" cy="130"/>
            </a:xfrm>
            <a:prstGeom prst="rect">
              <a:avLst/>
            </a:prstGeom>
            <a:solidFill>
              <a:srgbClr val="EAEAEA"/>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sp>
          <p:nvSpPr>
            <p:cNvPr id="3326987" name="Text Box 11"/>
            <p:cNvSpPr txBox="1">
              <a:spLocks noChangeArrowheads="1"/>
            </p:cNvSpPr>
            <p:nvPr/>
          </p:nvSpPr>
          <p:spPr bwMode="auto">
            <a:xfrm>
              <a:off x="364" y="1628"/>
              <a:ext cx="2039" cy="1103"/>
            </a:xfrm>
            <a:prstGeom prst="rect">
              <a:avLst/>
            </a:prstGeom>
            <a:noFill/>
            <a:ln w="12700">
              <a:noFill/>
              <a:miter lim="800000"/>
              <a:headEnd/>
              <a:tailEnd/>
            </a:ln>
            <a:effectLst/>
          </p:spPr>
          <p:txBody>
            <a:bodyPr wrap="square">
              <a:prstTxWarp prst="textNoShape">
                <a:avLst/>
              </a:prstTxWarp>
              <a:spAutoFit/>
            </a:bodyPr>
            <a:lstStyle/>
            <a:p>
              <a:pPr algn="l" defTabSz="609600">
                <a:spcBef>
                  <a:spcPct val="0"/>
                </a:spcBef>
                <a:tabLst>
                  <a:tab pos="635000" algn="l"/>
                  <a:tab pos="4572000" algn="ctr"/>
                  <a:tab pos="5778500" algn="ctr"/>
                </a:tabLst>
              </a:pPr>
              <a:r>
                <a:rPr lang="it-IT" b="1" dirty="0">
                  <a:latin typeface="Verdana" charset="0"/>
                </a:rPr>
                <a:t>Strumenti di </a:t>
              </a:r>
              <a:r>
                <a:rPr lang="it-IT" b="1" dirty="0" smtClean="0">
                  <a:latin typeface="Verdana" charset="0"/>
                </a:rPr>
                <a:t>Collaborazione</a:t>
              </a:r>
            </a:p>
            <a:p>
              <a:pPr algn="l" defTabSz="609600">
                <a:spcBef>
                  <a:spcPct val="0"/>
                </a:spcBef>
                <a:tabLst>
                  <a:tab pos="635000" algn="l"/>
                  <a:tab pos="4572000" algn="ctr"/>
                  <a:tab pos="5778500" algn="ctr"/>
                </a:tabLst>
              </a:pPr>
              <a:endParaRPr lang="it-IT" b="1" dirty="0" smtClean="0">
                <a:latin typeface="Verdana" charset="0"/>
              </a:endParaRPr>
            </a:p>
            <a:p>
              <a:pPr defTabSz="609600">
                <a:tabLst>
                  <a:tab pos="635000" algn="l"/>
                  <a:tab pos="4572000" algn="ctr"/>
                  <a:tab pos="5778500" algn="ctr"/>
                </a:tabLst>
              </a:pPr>
              <a:r>
                <a:rPr lang="it-IT" dirty="0" smtClean="0">
                  <a:latin typeface="Verdana" charset="0"/>
                </a:rPr>
                <a:t>Documenti e Fogli di lavoro</a:t>
              </a:r>
            </a:p>
            <a:p>
              <a:pPr defTabSz="609600">
                <a:tabLst>
                  <a:tab pos="635000" algn="l"/>
                  <a:tab pos="4572000" algn="ctr"/>
                  <a:tab pos="5778500" algn="ctr"/>
                </a:tabLst>
              </a:pPr>
              <a:r>
                <a:rPr lang="it-IT" dirty="0" smtClean="0">
                  <a:latin typeface="Verdana" charset="0"/>
                </a:rPr>
                <a:t>Pagina Iniziale</a:t>
              </a:r>
            </a:p>
            <a:p>
              <a:pPr defTabSz="609600">
                <a:tabLst>
                  <a:tab pos="635000" algn="l"/>
                  <a:tab pos="4572000" algn="ctr"/>
                  <a:tab pos="5778500" algn="ctr"/>
                </a:tabLst>
              </a:pPr>
              <a:r>
                <a:rPr lang="it-IT" dirty="0" err="1" smtClean="0">
                  <a:latin typeface="Verdana" charset="0"/>
                </a:rPr>
                <a:t>Page</a:t>
              </a:r>
              <a:r>
                <a:rPr lang="it-IT" dirty="0" smtClean="0">
                  <a:latin typeface="Verdana" charset="0"/>
                </a:rPr>
                <a:t> Creator</a:t>
              </a:r>
            </a:p>
            <a:p>
              <a:pPr defTabSz="609600">
                <a:tabLst>
                  <a:tab pos="635000" algn="l"/>
                  <a:tab pos="4572000" algn="ctr"/>
                  <a:tab pos="5778500" algn="ctr"/>
                </a:tabLst>
              </a:pPr>
              <a:endParaRPr lang="it-IT" dirty="0" smtClean="0">
                <a:latin typeface="Verdana" charset="0"/>
              </a:endParaRPr>
            </a:p>
            <a:p>
              <a:pPr defTabSz="609600">
                <a:tabLst>
                  <a:tab pos="635000" algn="l"/>
                  <a:tab pos="4572000" algn="ctr"/>
                  <a:tab pos="5778500" algn="ctr"/>
                </a:tabLst>
              </a:pPr>
              <a:r>
                <a:rPr lang="it-IT" b="1" dirty="0" smtClean="0">
                  <a:latin typeface="Verdana" charset="0"/>
                </a:rPr>
                <a:t>Strumenti di Comunicazione</a:t>
              </a:r>
            </a:p>
            <a:p>
              <a:pPr defTabSz="609600">
                <a:tabLst>
                  <a:tab pos="635000" algn="l"/>
                  <a:tab pos="4572000" algn="ctr"/>
                  <a:tab pos="5778500" algn="ctr"/>
                </a:tabLst>
              </a:pPr>
              <a:endParaRPr lang="it-IT" b="1" dirty="0" smtClean="0">
                <a:latin typeface="Verdana" charset="0"/>
              </a:endParaRPr>
            </a:p>
            <a:p>
              <a:pPr defTabSz="609600">
                <a:tabLst>
                  <a:tab pos="635000" algn="l"/>
                  <a:tab pos="4572000" algn="ctr"/>
                  <a:tab pos="5778500" algn="ctr"/>
                </a:tabLst>
              </a:pPr>
              <a:r>
                <a:rPr lang="it-IT" dirty="0" err="1" smtClean="0">
                  <a:latin typeface="Verdana" charset="0"/>
                </a:rPr>
                <a:t>Gmail</a:t>
              </a:r>
              <a:endParaRPr lang="it-IT" dirty="0" smtClean="0">
                <a:latin typeface="Verdana" charset="0"/>
              </a:endParaRPr>
            </a:p>
            <a:p>
              <a:pPr defTabSz="609600">
                <a:tabLst>
                  <a:tab pos="635000" algn="l"/>
                  <a:tab pos="4572000" algn="ctr"/>
                  <a:tab pos="5778500" algn="ctr"/>
                </a:tabLst>
              </a:pPr>
              <a:r>
                <a:rPr lang="it-IT" dirty="0" smtClean="0">
                  <a:latin typeface="Verdana" charset="0"/>
                </a:rPr>
                <a:t>Google Talk</a:t>
              </a:r>
            </a:p>
            <a:p>
              <a:pPr defTabSz="609600">
                <a:tabLst>
                  <a:tab pos="635000" algn="l"/>
                  <a:tab pos="4572000" algn="ctr"/>
                  <a:tab pos="5778500" algn="ctr"/>
                </a:tabLst>
              </a:pPr>
              <a:r>
                <a:rPr lang="it-IT" dirty="0" smtClean="0">
                  <a:latin typeface="Verdana" charset="0"/>
                </a:rPr>
                <a:t>Google </a:t>
              </a:r>
              <a:r>
                <a:rPr lang="it-IT" dirty="0" err="1" smtClean="0">
                  <a:latin typeface="Verdana" charset="0"/>
                </a:rPr>
                <a:t>Calendar</a:t>
              </a:r>
              <a:endParaRPr lang="it-IT" dirty="0">
                <a:latin typeface="Verdana" charset="0"/>
              </a:endParaRPr>
            </a:p>
          </p:txBody>
        </p:sp>
      </p:grpSp>
      <p:sp>
        <p:nvSpPr>
          <p:cNvPr id="32" name="Rectangle 10"/>
          <p:cNvSpPr>
            <a:spLocks noChangeArrowheads="1"/>
          </p:cNvSpPr>
          <p:nvPr/>
        </p:nvSpPr>
        <p:spPr bwMode="auto">
          <a:xfrm>
            <a:off x="6641306" y="2439194"/>
            <a:ext cx="3915267" cy="369933"/>
          </a:xfrm>
          <a:prstGeom prst="rect">
            <a:avLst/>
          </a:prstGeom>
          <a:solidFill>
            <a:srgbClr val="EAEAEA"/>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sp>
        <p:nvSpPr>
          <p:cNvPr id="3326990" name="Text Box 14"/>
          <p:cNvSpPr txBox="1">
            <a:spLocks noChangeArrowheads="1"/>
          </p:cNvSpPr>
          <p:nvPr/>
        </p:nvSpPr>
        <p:spPr bwMode="auto">
          <a:xfrm>
            <a:off x="6581307" y="2286794"/>
            <a:ext cx="4860599" cy="3808735"/>
          </a:xfrm>
          <a:prstGeom prst="rect">
            <a:avLst/>
          </a:prstGeom>
          <a:noFill/>
          <a:ln w="12700">
            <a:noFill/>
            <a:miter lim="800000"/>
            <a:headEnd/>
            <a:tailEnd/>
          </a:ln>
          <a:effectLst/>
        </p:spPr>
        <p:txBody>
          <a:bodyPr wrap="square">
            <a:prstTxWarp prst="textNoShape">
              <a:avLst/>
            </a:prstTxWarp>
            <a:spAutoFit/>
          </a:bodyPr>
          <a:lstStyle/>
          <a:p>
            <a:pPr defTabSz="609600">
              <a:lnSpc>
                <a:spcPct val="150000"/>
              </a:lnSpc>
              <a:tabLst>
                <a:tab pos="635000" algn="l"/>
                <a:tab pos="4572000" algn="ctr"/>
                <a:tab pos="5778500" algn="ctr"/>
              </a:tabLst>
            </a:pPr>
            <a:r>
              <a:rPr lang="it-IT" b="1" dirty="0" smtClean="0">
                <a:latin typeface="Verdana" charset="0"/>
              </a:rPr>
              <a:t>Google </a:t>
            </a:r>
            <a:r>
              <a:rPr lang="it-IT" b="1" dirty="0" err="1" smtClean="0">
                <a:latin typeface="Verdana" charset="0"/>
              </a:rPr>
              <a:t>Apps</a:t>
            </a:r>
            <a:r>
              <a:rPr lang="it-IT" dirty="0" smtClean="0">
                <a:latin typeface="Verdana" charset="0"/>
              </a:rPr>
              <a:t> </a:t>
            </a:r>
          </a:p>
          <a:p>
            <a:pPr defTabSz="609600">
              <a:lnSpc>
                <a:spcPct val="150000"/>
              </a:lnSpc>
              <a:tabLst>
                <a:tab pos="635000" algn="l"/>
                <a:tab pos="4572000" algn="ctr"/>
                <a:tab pos="5778500" algn="ctr"/>
              </a:tabLst>
            </a:pPr>
            <a:endParaRPr lang="it-IT" dirty="0">
              <a:latin typeface="Verdana" charset="0"/>
            </a:endParaRPr>
          </a:p>
          <a:p>
            <a:pPr defTabSz="609600">
              <a:lnSpc>
                <a:spcPct val="150000"/>
              </a:lnSpc>
              <a:tabLst>
                <a:tab pos="635000" algn="l"/>
                <a:tab pos="4572000" algn="ctr"/>
                <a:tab pos="5778500" algn="ctr"/>
              </a:tabLst>
            </a:pPr>
            <a:r>
              <a:rPr lang="it-IT" dirty="0" smtClean="0">
                <a:latin typeface="Verdana" charset="0"/>
              </a:rPr>
              <a:t>è una soluzione potente ed economica rivolta alle aziende </a:t>
            </a:r>
            <a:r>
              <a:rPr lang="it-IT" b="1" dirty="0" smtClean="0">
                <a:latin typeface="Verdana" charset="0"/>
              </a:rPr>
              <a:t>PMI</a:t>
            </a:r>
            <a:r>
              <a:rPr lang="it-IT" dirty="0" smtClean="0">
                <a:latin typeface="Verdana" charset="0"/>
              </a:rPr>
              <a:t>, che </a:t>
            </a:r>
            <a:r>
              <a:rPr lang="it-IT" b="1" dirty="0" smtClean="0">
                <a:latin typeface="Verdana" charset="0"/>
              </a:rPr>
              <a:t>non</a:t>
            </a:r>
            <a:r>
              <a:rPr lang="it-IT" dirty="0" smtClean="0">
                <a:latin typeface="Verdana" charset="0"/>
              </a:rPr>
              <a:t> hanno </a:t>
            </a:r>
            <a:r>
              <a:rPr lang="it-IT" b="1" dirty="0" smtClean="0">
                <a:latin typeface="Verdana" charset="0"/>
              </a:rPr>
              <a:t>sufficienti risorse</a:t>
            </a:r>
            <a:r>
              <a:rPr lang="it-IT" dirty="0" smtClean="0">
                <a:latin typeface="Verdana" charset="0"/>
              </a:rPr>
              <a:t> o </a:t>
            </a:r>
            <a:r>
              <a:rPr lang="it-IT" b="1" dirty="0" smtClean="0">
                <a:latin typeface="Verdana" charset="0"/>
              </a:rPr>
              <a:t>competenze tecniche</a:t>
            </a:r>
            <a:r>
              <a:rPr lang="it-IT" dirty="0" smtClean="0">
                <a:latin typeface="Verdana" charset="0"/>
              </a:rPr>
              <a:t> per impegnare propri collaboratori sui  servizi di comunicazione e collaborazione (</a:t>
            </a:r>
            <a:r>
              <a:rPr lang="it-IT" dirty="0" err="1" smtClean="0">
                <a:latin typeface="Verdana" charset="0"/>
              </a:rPr>
              <a:t>heavy</a:t>
            </a:r>
            <a:r>
              <a:rPr lang="it-IT" dirty="0" smtClean="0">
                <a:latin typeface="Verdana" charset="0"/>
              </a:rPr>
              <a:t> price </a:t>
            </a:r>
            <a:r>
              <a:rPr lang="it-IT" dirty="0" err="1" smtClean="0">
                <a:latin typeface="Verdana" charset="0"/>
              </a:rPr>
              <a:t>driven</a:t>
            </a:r>
            <a:r>
              <a:rPr lang="it-IT" dirty="0" smtClean="0">
                <a:latin typeface="Verdana" charset="0"/>
              </a:rPr>
              <a:t>)</a:t>
            </a:r>
            <a:endParaRPr lang="it-IT" dirty="0">
              <a:latin typeface="Verdana"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6978" name="Rectangle 2"/>
          <p:cNvSpPr>
            <a:spLocks noChangeArrowheads="1"/>
          </p:cNvSpPr>
          <p:nvPr/>
        </p:nvSpPr>
        <p:spPr bwMode="auto">
          <a:xfrm>
            <a:off x="510967" y="1720925"/>
            <a:ext cx="11000396" cy="4442457"/>
          </a:xfrm>
          <a:prstGeom prst="rect">
            <a:avLst/>
          </a:prstGeom>
          <a:solidFill>
            <a:schemeClr val="bg1"/>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0" tIns="0" rIns="0" bIns="0" anchor="ctr">
            <a:prstTxWarp prst="textNoShape">
              <a:avLst/>
            </a:prstTxWarp>
          </a:bodyPr>
          <a:lstStyle/>
          <a:p>
            <a:endParaRPr lang="it-IT" sz="1200"/>
          </a:p>
        </p:txBody>
      </p:sp>
      <p:sp>
        <p:nvSpPr>
          <p:cNvPr id="3326979" name="Rectangle 3"/>
          <p:cNvSpPr>
            <a:spLocks noGrp="1" noChangeArrowheads="1"/>
          </p:cNvSpPr>
          <p:nvPr>
            <p:ph type="title"/>
          </p:nvPr>
        </p:nvSpPr>
        <p:spPr>
          <a:noFill/>
          <a:ln/>
        </p:spPr>
        <p:txBody>
          <a:bodyPr/>
          <a:lstStyle/>
          <a:p>
            <a:r>
              <a:rPr lang="it-IT" dirty="0" smtClean="0">
                <a:ea typeface="ＭＳ Ｐゴシック" charset="-128"/>
                <a:cs typeface="ＭＳ Ｐゴシック" charset="-128"/>
              </a:rPr>
              <a:t>Gli strumenti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Le “Google </a:t>
            </a:r>
            <a:r>
              <a:rPr lang="it-IT" dirty="0" err="1" smtClean="0">
                <a:ea typeface="ＭＳ Ｐゴシック" charset="-128"/>
                <a:cs typeface="ＭＳ Ｐゴシック" charset="-128"/>
              </a:rPr>
              <a:t>Apps</a:t>
            </a:r>
            <a:r>
              <a:rPr lang="it-IT" dirty="0" smtClean="0">
                <a:ea typeface="ＭＳ Ｐゴシック" charset="-128"/>
                <a:cs typeface="ＭＳ Ｐゴシック" charset="-128"/>
              </a:rPr>
              <a:t>”</a:t>
            </a:r>
            <a:endParaRPr lang="it-IT" dirty="0">
              <a:ea typeface="ＭＳ Ｐゴシック" charset="-128"/>
              <a:cs typeface="ＭＳ Ｐゴシック" charset="-128"/>
            </a:endParaRPr>
          </a:p>
        </p:txBody>
      </p:sp>
      <p:sp>
        <p:nvSpPr>
          <p:cNvPr id="3326980" name="Text Box 4"/>
          <p:cNvSpPr txBox="1">
            <a:spLocks noChangeArrowheads="1"/>
          </p:cNvSpPr>
          <p:nvPr/>
        </p:nvSpPr>
        <p:spPr bwMode="auto">
          <a:xfrm>
            <a:off x="459870" y="1118150"/>
            <a:ext cx="11089816" cy="457307"/>
          </a:xfrm>
          <a:prstGeom prst="rect">
            <a:avLst/>
          </a:prstGeom>
          <a:noFill/>
          <a:ln w="12700">
            <a:noFill/>
            <a:miter lim="800000"/>
            <a:headEnd type="none" w="sm" len="sm"/>
            <a:tailEnd type="none" w="sm" len="sm"/>
          </a:ln>
          <a:effectLst/>
        </p:spPr>
        <p:txBody>
          <a:bodyPr lIns="43562" tIns="43562" rIns="43562" bIns="43562">
            <a:prstTxWarp prst="textNoShape">
              <a:avLst/>
            </a:prstTxWarp>
            <a:spAutoFit/>
          </a:bodyPr>
          <a:lstStyle/>
          <a:p>
            <a:pPr algn="l" defTabSz="871538">
              <a:spcBef>
                <a:spcPct val="20000"/>
              </a:spcBef>
            </a:pPr>
            <a:r>
              <a:rPr lang="it-IT" sz="1200" b="1" i="1" dirty="0">
                <a:latin typeface="Verdana" charset="0"/>
              </a:rPr>
              <a:t>“Google </a:t>
            </a:r>
            <a:r>
              <a:rPr lang="it-IT" sz="1200" b="1" i="1" dirty="0" err="1">
                <a:latin typeface="Verdana" charset="0"/>
              </a:rPr>
              <a:t>Apps</a:t>
            </a:r>
            <a:r>
              <a:rPr lang="it-IT" sz="1200" b="1" i="1" dirty="0">
                <a:latin typeface="Verdana" charset="0"/>
              </a:rPr>
              <a:t>” (formalmente, “Google </a:t>
            </a:r>
            <a:r>
              <a:rPr lang="it-IT" sz="1200" b="1" i="1" dirty="0" err="1">
                <a:latin typeface="Verdana" charset="0"/>
              </a:rPr>
              <a:t>Apps</a:t>
            </a:r>
            <a:r>
              <a:rPr lang="it-IT" sz="1200" b="1" i="1" dirty="0">
                <a:latin typeface="Verdana" charset="0"/>
              </a:rPr>
              <a:t> per il Tuo Dominio”) è una suite integrata di applicazioni di Google che offrono agli utenti strumenti di comunicazione e collaborazione senza installazione o manutenzione di hardware o software.</a:t>
            </a:r>
          </a:p>
        </p:txBody>
      </p:sp>
      <p:sp>
        <p:nvSpPr>
          <p:cNvPr id="3326981" name="Rectangle 5"/>
          <p:cNvSpPr>
            <a:spLocks noChangeArrowheads="1"/>
          </p:cNvSpPr>
          <p:nvPr/>
        </p:nvSpPr>
        <p:spPr bwMode="auto">
          <a:xfrm>
            <a:off x="1248220" y="3471923"/>
            <a:ext cx="9359826" cy="369332"/>
          </a:xfrm>
          <a:prstGeom prst="rect">
            <a:avLst/>
          </a:prstGeom>
          <a:gradFill rotWithShape="1">
            <a:gsLst>
              <a:gs pos="0">
                <a:srgbClr val="FF0000"/>
              </a:gs>
              <a:gs pos="100000">
                <a:schemeClr val="bg1"/>
              </a:gs>
            </a:gsLst>
            <a:path path="shape">
              <a:fillToRect l="50000" t="50000" r="50000" b="50000"/>
            </a:path>
          </a:gradFill>
          <a:ln w="12700">
            <a:noFill/>
            <a:miter lim="800000"/>
            <a:headEnd/>
            <a:tailEnd/>
          </a:ln>
          <a:effectLst/>
        </p:spPr>
        <p:txBody>
          <a:bodyPr anchor="ctr">
            <a:prstTxWarp prst="textNoShape">
              <a:avLst/>
            </a:prstTxWarp>
            <a:spAutoFit/>
          </a:bodyPr>
          <a:lstStyle/>
          <a:p>
            <a:endParaRPr lang="it-IT"/>
          </a:p>
        </p:txBody>
      </p:sp>
      <p:grpSp>
        <p:nvGrpSpPr>
          <p:cNvPr id="2" name="Group 6"/>
          <p:cNvGrpSpPr>
            <a:grpSpLocks/>
          </p:cNvGrpSpPr>
          <p:nvPr/>
        </p:nvGrpSpPr>
        <p:grpSpPr bwMode="auto">
          <a:xfrm>
            <a:off x="4359647" y="3196232"/>
            <a:ext cx="3169821" cy="922222"/>
            <a:chOff x="303" y="1876"/>
            <a:chExt cx="2496" cy="878"/>
          </a:xfrm>
        </p:grpSpPr>
        <p:sp>
          <p:nvSpPr>
            <p:cNvPr id="3326983" name="Rectangle 7"/>
            <p:cNvSpPr>
              <a:spLocks noChangeArrowheads="1"/>
            </p:cNvSpPr>
            <p:nvPr/>
          </p:nvSpPr>
          <p:spPr bwMode="auto">
            <a:xfrm>
              <a:off x="303" y="2139"/>
              <a:ext cx="2496" cy="352"/>
            </a:xfrm>
            <a:prstGeom prst="rect">
              <a:avLst/>
            </a:prstGeom>
            <a:solidFill>
              <a:schemeClr val="bg1"/>
            </a:solidFill>
            <a:ln w="12700">
              <a:solidFill>
                <a:schemeClr val="tx1"/>
              </a:solidFill>
              <a:miter lim="800000"/>
              <a:headEnd/>
              <a:tailEnd/>
            </a:ln>
            <a:effectLst>
              <a:outerShdw blurRad="63500" dist="53882" dir="2700000" algn="ctr" rotWithShape="0">
                <a:srgbClr val="969696">
                  <a:alpha val="74998"/>
                </a:srgbClr>
              </a:outerShdw>
            </a:effectLst>
          </p:spPr>
          <p:txBody>
            <a:bodyPr anchor="ctr">
              <a:prstTxWarp prst="textNoShape">
                <a:avLst/>
              </a:prstTxWarp>
              <a:spAutoFit/>
            </a:bodyPr>
            <a:lstStyle/>
            <a:p>
              <a:endParaRPr lang="it-IT"/>
            </a:p>
          </p:txBody>
        </p:sp>
        <p:pic>
          <p:nvPicPr>
            <p:cNvPr id="3326984" name="Picture 8" descr="Google apps"/>
            <p:cNvPicPr>
              <a:picLocks noChangeAspect="1" noChangeArrowheads="1"/>
            </p:cNvPicPr>
            <p:nvPr/>
          </p:nvPicPr>
          <p:blipFill>
            <a:blip r:embed="rId3"/>
            <a:srcRect/>
            <a:stretch>
              <a:fillRect/>
            </a:stretch>
          </p:blipFill>
          <p:spPr bwMode="auto">
            <a:xfrm>
              <a:off x="353" y="1876"/>
              <a:ext cx="2395" cy="878"/>
            </a:xfrm>
            <a:prstGeom prst="rect">
              <a:avLst/>
            </a:prstGeom>
            <a:noFill/>
          </p:spPr>
        </p:pic>
      </p:grpSp>
      <p:sp>
        <p:nvSpPr>
          <p:cNvPr id="3326997" name="Rectangle 21"/>
          <p:cNvSpPr>
            <a:spLocks noChangeArrowheads="1"/>
          </p:cNvSpPr>
          <p:nvPr/>
        </p:nvSpPr>
        <p:spPr bwMode="auto">
          <a:xfrm>
            <a:off x="594912" y="1821824"/>
            <a:ext cx="3912794" cy="388769"/>
          </a:xfrm>
          <a:prstGeom prst="rect">
            <a:avLst/>
          </a:prstGeom>
          <a:solidFill>
            <a:srgbClr val="3366CC"/>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sp>
        <p:nvSpPr>
          <p:cNvPr id="3326998" name="Text Box 22"/>
          <p:cNvSpPr txBox="1">
            <a:spLocks noChangeArrowheads="1"/>
          </p:cNvSpPr>
          <p:nvPr/>
        </p:nvSpPr>
        <p:spPr bwMode="auto">
          <a:xfrm>
            <a:off x="594912" y="1846001"/>
            <a:ext cx="3166173" cy="33855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600" b="1" dirty="0" smtClean="0">
                <a:solidFill>
                  <a:schemeClr val="bg1"/>
                </a:solidFill>
                <a:latin typeface="Verdana" charset="0"/>
              </a:rPr>
              <a:t>Come si </a:t>
            </a:r>
            <a:r>
              <a:rPr lang="it-IT" sz="1600" b="1" dirty="0" err="1" smtClean="0">
                <a:solidFill>
                  <a:schemeClr val="bg1"/>
                </a:solidFill>
                <a:latin typeface="Verdana" charset="0"/>
              </a:rPr>
              <a:t>attiva…</a:t>
            </a:r>
            <a:endParaRPr lang="it-IT" sz="1600" b="1" dirty="0">
              <a:solidFill>
                <a:schemeClr val="bg1"/>
              </a:solidFill>
              <a:latin typeface="Verdana" charset="0"/>
            </a:endParaRPr>
          </a:p>
        </p:txBody>
      </p:sp>
      <p:sp>
        <p:nvSpPr>
          <p:cNvPr id="3327001" name="Rectangle 25"/>
          <p:cNvSpPr>
            <a:spLocks noChangeArrowheads="1"/>
          </p:cNvSpPr>
          <p:nvPr/>
        </p:nvSpPr>
        <p:spPr bwMode="auto">
          <a:xfrm>
            <a:off x="6641307" y="1821825"/>
            <a:ext cx="3962399" cy="388769"/>
          </a:xfrm>
          <a:prstGeom prst="rect">
            <a:avLst/>
          </a:prstGeom>
          <a:solidFill>
            <a:srgbClr val="3366CC"/>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sp>
        <p:nvSpPr>
          <p:cNvPr id="3327002" name="Text Box 26"/>
          <p:cNvSpPr txBox="1">
            <a:spLocks noChangeArrowheads="1"/>
          </p:cNvSpPr>
          <p:nvPr/>
        </p:nvSpPr>
        <p:spPr bwMode="auto">
          <a:xfrm>
            <a:off x="6641306" y="1846000"/>
            <a:ext cx="2464727" cy="338554"/>
          </a:xfrm>
          <a:prstGeom prst="rect">
            <a:avLst/>
          </a:prstGeom>
          <a:noFill/>
          <a:ln w="12700">
            <a:noFill/>
            <a:miter lim="800000"/>
            <a:headEnd/>
            <a:tailEnd/>
          </a:ln>
          <a:effectLst/>
        </p:spPr>
        <p:txBody>
          <a:bodyPr wrap="square">
            <a:prstTxWarp prst="textNoShape">
              <a:avLst/>
            </a:prstTxWarp>
            <a:spAutoFit/>
          </a:bodyPr>
          <a:lstStyle/>
          <a:p>
            <a:pPr algn="l" defTabSz="609600">
              <a:tabLst>
                <a:tab pos="635000" algn="l"/>
                <a:tab pos="4572000" algn="ctr"/>
                <a:tab pos="5778500" algn="ctr"/>
              </a:tabLst>
            </a:pPr>
            <a:r>
              <a:rPr lang="it-IT" sz="1600" b="1" dirty="0" smtClean="0">
                <a:solidFill>
                  <a:schemeClr val="bg1"/>
                </a:solidFill>
                <a:latin typeface="Verdana" charset="0"/>
              </a:rPr>
              <a:t>Quanto costa...</a:t>
            </a:r>
            <a:endParaRPr lang="it-IT" sz="1600" b="1" dirty="0">
              <a:solidFill>
                <a:schemeClr val="bg1"/>
              </a:solidFill>
              <a:latin typeface="Verdana" charset="0"/>
            </a:endParaRPr>
          </a:p>
        </p:txBody>
      </p:sp>
      <p:sp>
        <p:nvSpPr>
          <p:cNvPr id="3326987" name="Text Box 11"/>
          <p:cNvSpPr txBox="1">
            <a:spLocks noChangeArrowheads="1"/>
          </p:cNvSpPr>
          <p:nvPr/>
        </p:nvSpPr>
        <p:spPr bwMode="auto">
          <a:xfrm>
            <a:off x="545306" y="2439194"/>
            <a:ext cx="5029750" cy="3393237"/>
          </a:xfrm>
          <a:prstGeom prst="rect">
            <a:avLst/>
          </a:prstGeom>
          <a:noFill/>
          <a:ln w="12700">
            <a:noFill/>
            <a:miter lim="800000"/>
            <a:headEnd/>
            <a:tailEnd/>
          </a:ln>
          <a:effectLst/>
        </p:spPr>
        <p:txBody>
          <a:bodyPr wrap="square">
            <a:prstTxWarp prst="textNoShape">
              <a:avLst/>
            </a:prstTxWarp>
            <a:spAutoFit/>
          </a:bodyPr>
          <a:lstStyle/>
          <a:p>
            <a:pPr defTabSz="609600">
              <a:lnSpc>
                <a:spcPct val="150000"/>
              </a:lnSpc>
              <a:spcBef>
                <a:spcPct val="20000"/>
              </a:spcBef>
              <a:tabLst>
                <a:tab pos="635000" algn="l"/>
                <a:tab pos="4572000" algn="ctr"/>
                <a:tab pos="5778500" algn="ctr"/>
              </a:tabLst>
            </a:pPr>
            <a:r>
              <a:rPr lang="it-IT" dirty="0" smtClean="0">
                <a:latin typeface="Verdana" charset="0"/>
              </a:rPr>
              <a:t>Per attivare Google </a:t>
            </a:r>
            <a:r>
              <a:rPr lang="it-IT" dirty="0" err="1" smtClean="0">
                <a:latin typeface="Verdana" charset="0"/>
              </a:rPr>
              <a:t>Apps</a:t>
            </a:r>
            <a:r>
              <a:rPr lang="it-IT" dirty="0" smtClean="0">
                <a:latin typeface="Verdana" charset="0"/>
              </a:rPr>
              <a:t> è </a:t>
            </a:r>
            <a:r>
              <a:rPr lang="it-IT" b="1" dirty="0" smtClean="0">
                <a:latin typeface="Verdana" charset="0"/>
              </a:rPr>
              <a:t>necessario avere</a:t>
            </a:r>
            <a:r>
              <a:rPr lang="it-IT" dirty="0" smtClean="0">
                <a:latin typeface="Verdana" charset="0"/>
              </a:rPr>
              <a:t> semplicemente un </a:t>
            </a:r>
            <a:r>
              <a:rPr lang="it-IT" b="1" dirty="0" smtClean="0">
                <a:latin typeface="Verdana" charset="0"/>
              </a:rPr>
              <a:t>dominio</a:t>
            </a:r>
            <a:r>
              <a:rPr lang="it-IT" dirty="0" smtClean="0">
                <a:latin typeface="Verdana" charset="0"/>
              </a:rPr>
              <a:t>. </a:t>
            </a:r>
            <a:r>
              <a:rPr lang="it-IT" b="1" dirty="0" smtClean="0">
                <a:latin typeface="Verdana" charset="0"/>
              </a:rPr>
              <a:t>Non</a:t>
            </a:r>
            <a:r>
              <a:rPr lang="it-IT" dirty="0" smtClean="0">
                <a:latin typeface="Verdana" charset="0"/>
              </a:rPr>
              <a:t> è </a:t>
            </a:r>
            <a:r>
              <a:rPr lang="it-IT" b="1" dirty="0" smtClean="0">
                <a:latin typeface="Verdana" charset="0"/>
              </a:rPr>
              <a:t>richiesta alcuna installazione o manutenzione</a:t>
            </a:r>
            <a:r>
              <a:rPr lang="it-IT" dirty="0" smtClean="0">
                <a:latin typeface="Verdana" charset="0"/>
              </a:rPr>
              <a:t> di HW o SW. Gli utenti possono accedere al dominio registrato e </a:t>
            </a:r>
            <a:r>
              <a:rPr lang="it-IT" b="1" dirty="0" smtClean="0">
                <a:latin typeface="Verdana" charset="0"/>
              </a:rPr>
              <a:t>usare i servizi con l'hosting di Google</a:t>
            </a:r>
            <a:r>
              <a:rPr lang="it-IT" dirty="0" smtClean="0">
                <a:latin typeface="Verdana" charset="0"/>
              </a:rPr>
              <a:t>.</a:t>
            </a:r>
          </a:p>
          <a:p>
            <a:pPr algn="l" defTabSz="609600">
              <a:lnSpc>
                <a:spcPct val="150000"/>
              </a:lnSpc>
              <a:spcBef>
                <a:spcPct val="0"/>
              </a:spcBef>
              <a:tabLst>
                <a:tab pos="635000" algn="l"/>
                <a:tab pos="4572000" algn="ctr"/>
                <a:tab pos="5778500" algn="ctr"/>
              </a:tabLst>
            </a:pPr>
            <a:endParaRPr lang="it-IT" b="1" dirty="0" smtClean="0">
              <a:latin typeface="Verdana" charset="0"/>
            </a:endParaRPr>
          </a:p>
        </p:txBody>
      </p:sp>
      <p:sp>
        <p:nvSpPr>
          <p:cNvPr id="32" name="Rectangle 10"/>
          <p:cNvSpPr>
            <a:spLocks noChangeArrowheads="1"/>
          </p:cNvSpPr>
          <p:nvPr/>
        </p:nvSpPr>
        <p:spPr bwMode="auto">
          <a:xfrm>
            <a:off x="6641306" y="2831261"/>
            <a:ext cx="3915267" cy="369933"/>
          </a:xfrm>
          <a:prstGeom prst="rect">
            <a:avLst/>
          </a:prstGeom>
          <a:solidFill>
            <a:srgbClr val="EAEAEA"/>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sp>
        <p:nvSpPr>
          <p:cNvPr id="19" name="Rectangle 10"/>
          <p:cNvSpPr>
            <a:spLocks noChangeArrowheads="1"/>
          </p:cNvSpPr>
          <p:nvPr/>
        </p:nvSpPr>
        <p:spPr bwMode="auto">
          <a:xfrm>
            <a:off x="6641306" y="3505994"/>
            <a:ext cx="3915267" cy="369933"/>
          </a:xfrm>
          <a:prstGeom prst="rect">
            <a:avLst/>
          </a:prstGeom>
          <a:solidFill>
            <a:srgbClr val="EAEAEA"/>
          </a:solidFill>
          <a:ln w="12700">
            <a:noFill/>
            <a:miter lim="800000"/>
            <a:headEnd/>
            <a:tailEnd/>
          </a:ln>
          <a:effectLst>
            <a:outerShdw blurRad="63500" dist="46662" dir="2115817" algn="ctr" rotWithShape="0">
              <a:srgbClr val="969696">
                <a:alpha val="74998"/>
              </a:srgbClr>
            </a:outerShdw>
          </a:effectLst>
        </p:spPr>
        <p:txBody>
          <a:bodyPr wrap="square" anchor="ctr">
            <a:prstTxWarp prst="textNoShape">
              <a:avLst/>
            </a:prstTxWarp>
            <a:spAutoFit/>
          </a:bodyPr>
          <a:lstStyle/>
          <a:p>
            <a:endParaRPr lang="it-IT"/>
          </a:p>
        </p:txBody>
      </p:sp>
      <p:sp>
        <p:nvSpPr>
          <p:cNvPr id="3326990" name="Text Box 14"/>
          <p:cNvSpPr txBox="1">
            <a:spLocks noChangeArrowheads="1"/>
          </p:cNvSpPr>
          <p:nvPr/>
        </p:nvSpPr>
        <p:spPr bwMode="auto">
          <a:xfrm>
            <a:off x="6488906" y="2439194"/>
            <a:ext cx="4571999" cy="2917722"/>
          </a:xfrm>
          <a:prstGeom prst="rect">
            <a:avLst/>
          </a:prstGeom>
          <a:noFill/>
          <a:ln w="12700">
            <a:noFill/>
            <a:miter lim="800000"/>
            <a:headEnd/>
            <a:tailEnd/>
          </a:ln>
          <a:effectLst/>
        </p:spPr>
        <p:txBody>
          <a:bodyPr wrap="square">
            <a:prstTxWarp prst="textNoShape">
              <a:avLst/>
            </a:prstTxWarp>
            <a:spAutoFit/>
          </a:bodyPr>
          <a:lstStyle/>
          <a:p>
            <a:pPr defTabSz="609600">
              <a:spcBef>
                <a:spcPct val="20000"/>
              </a:spcBef>
              <a:tabLst>
                <a:tab pos="635000" algn="l"/>
                <a:tab pos="4572000" algn="ctr"/>
                <a:tab pos="5778500" algn="ctr"/>
              </a:tabLst>
            </a:pPr>
            <a:r>
              <a:rPr lang="it-IT" dirty="0" smtClean="0">
                <a:latin typeface="Verdana" charset="0"/>
              </a:rPr>
              <a:t>Esistono due versioni: </a:t>
            </a:r>
          </a:p>
          <a:p>
            <a:pPr defTabSz="609600">
              <a:spcBef>
                <a:spcPct val="20000"/>
              </a:spcBef>
              <a:tabLst>
                <a:tab pos="635000" algn="l"/>
                <a:tab pos="4572000" algn="ctr"/>
                <a:tab pos="5778500" algn="ctr"/>
              </a:tabLst>
            </a:pPr>
            <a:r>
              <a:rPr lang="it-IT" b="1" dirty="0" smtClean="0">
                <a:latin typeface="Verdana" charset="0"/>
              </a:rPr>
              <a:t>Standard  gratuita)</a:t>
            </a:r>
          </a:p>
          <a:p>
            <a:pPr defTabSz="609600">
              <a:spcBef>
                <a:spcPct val="20000"/>
              </a:spcBef>
              <a:tabLst>
                <a:tab pos="635000" algn="l"/>
                <a:tab pos="4572000" algn="ctr"/>
                <a:tab pos="5778500" algn="ctr"/>
              </a:tabLst>
            </a:pPr>
            <a:endParaRPr lang="it-IT" b="1" dirty="0">
              <a:latin typeface="Verdana" charset="0"/>
            </a:endParaRPr>
          </a:p>
          <a:p>
            <a:pPr defTabSz="609600">
              <a:spcBef>
                <a:spcPct val="20000"/>
              </a:spcBef>
              <a:tabLst>
                <a:tab pos="635000" algn="l"/>
                <a:tab pos="4572000" algn="ctr"/>
                <a:tab pos="5778500" algn="ctr"/>
              </a:tabLst>
            </a:pPr>
            <a:r>
              <a:rPr lang="it-IT" b="1" dirty="0" smtClean="0">
                <a:latin typeface="Verdana" charset="0"/>
              </a:rPr>
              <a:t>Premier (50$/utente anno)</a:t>
            </a:r>
          </a:p>
          <a:p>
            <a:pPr defTabSz="609600">
              <a:spcBef>
                <a:spcPct val="20000"/>
              </a:spcBef>
              <a:tabLst>
                <a:tab pos="635000" algn="l"/>
                <a:tab pos="4572000" algn="ctr"/>
                <a:tab pos="5778500" algn="ctr"/>
              </a:tabLst>
            </a:pPr>
            <a:endParaRPr lang="it-IT" dirty="0" smtClean="0">
              <a:latin typeface="Verdana" charset="0"/>
            </a:endParaRPr>
          </a:p>
          <a:p>
            <a:pPr defTabSz="609600">
              <a:spcBef>
                <a:spcPct val="20000"/>
              </a:spcBef>
              <a:tabLst>
                <a:tab pos="635000" algn="l"/>
                <a:tab pos="4572000" algn="ctr"/>
                <a:tab pos="5778500" algn="ctr"/>
              </a:tabLst>
            </a:pPr>
            <a:r>
              <a:rPr lang="it-IT" dirty="0" smtClean="0">
                <a:latin typeface="Verdana" charset="0"/>
              </a:rPr>
              <a:t>Si può decidere sempre quali utenti accreditare al proprio dominio;</a:t>
            </a:r>
          </a:p>
          <a:p>
            <a:pPr defTabSz="609600">
              <a:spcBef>
                <a:spcPct val="20000"/>
              </a:spcBef>
              <a:tabLst>
                <a:tab pos="635000" algn="l"/>
                <a:tab pos="4572000" algn="ctr"/>
                <a:tab pos="5778500" algn="ctr"/>
              </a:tabLst>
            </a:pPr>
            <a:r>
              <a:rPr lang="it-IT" dirty="0" smtClean="0">
                <a:latin typeface="Verdana" charset="0"/>
              </a:rPr>
              <a:t>Si può decidere sempre quali servizi attivare.</a:t>
            </a:r>
            <a:endParaRPr lang="it-IT" dirty="0">
              <a:latin typeface="Verdana"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1411" name="Rectangle 339" descr="Light upward diagonal"/>
          <p:cNvSpPr>
            <a:spLocks noChangeArrowheads="1"/>
          </p:cNvSpPr>
          <p:nvPr/>
        </p:nvSpPr>
        <p:spPr bwMode="auto">
          <a:xfrm>
            <a:off x="6472861" y="1522009"/>
            <a:ext cx="2153362" cy="4722748"/>
          </a:xfrm>
          <a:prstGeom prst="rect">
            <a:avLst/>
          </a:prstGeom>
          <a:pattFill prst="ltUpDiag">
            <a:fgClr>
              <a:srgbClr val="EAEAEA"/>
            </a:fgClr>
            <a:bgClr>
              <a:schemeClr val="bg1"/>
            </a:bgClr>
          </a:pattFill>
          <a:ln w="12700">
            <a:noFill/>
            <a:miter lim="800000"/>
            <a:headEnd/>
            <a:tailEnd/>
          </a:ln>
          <a:effectLst/>
        </p:spPr>
        <p:txBody>
          <a:bodyPr anchor="ctr">
            <a:prstTxWarp prst="textNoShape">
              <a:avLst/>
            </a:prstTxWarp>
          </a:bodyPr>
          <a:lstStyle/>
          <a:p>
            <a:pPr marL="193675" indent="-103188" defTabSz="609600">
              <a:tabLst>
                <a:tab pos="635000" algn="l"/>
                <a:tab pos="4572000" algn="ctr"/>
                <a:tab pos="5778500" algn="ctr"/>
              </a:tabLst>
            </a:pPr>
            <a:endParaRPr lang="it-IT" b="1"/>
          </a:p>
        </p:txBody>
      </p:sp>
      <p:sp>
        <p:nvSpPr>
          <p:cNvPr id="3331075" name="Rectangle 3"/>
          <p:cNvSpPr>
            <a:spLocks noGrp="1" noChangeArrowheads="1"/>
          </p:cNvSpPr>
          <p:nvPr>
            <p:ph type="title"/>
          </p:nvPr>
        </p:nvSpPr>
        <p:spPr>
          <a:xfrm>
            <a:off x="595551" y="405458"/>
            <a:ext cx="10719912" cy="738336"/>
          </a:xfrm>
          <a:noFill/>
          <a:ln/>
        </p:spPr>
        <p:txBody>
          <a:bodyPr/>
          <a:lstStyle/>
          <a:p>
            <a:r>
              <a:rPr lang="it-IT" dirty="0" smtClean="0">
                <a:ea typeface="ＭＳ Ｐゴシック" charset="-128"/>
                <a:cs typeface="ＭＳ Ｐゴシック" charset="-128"/>
              </a:rPr>
              <a:t>Gli strumenti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Le “Google </a:t>
            </a:r>
            <a:r>
              <a:rPr lang="it-IT" dirty="0" err="1" smtClean="0">
                <a:ea typeface="ＭＳ Ｐゴシック" charset="-128"/>
                <a:cs typeface="ＭＳ Ｐゴシック" charset="-128"/>
              </a:rPr>
              <a:t>Apps</a:t>
            </a:r>
            <a:r>
              <a:rPr lang="it-IT" dirty="0" smtClean="0">
                <a:ea typeface="ＭＳ Ｐゴシック" charset="-128"/>
                <a:cs typeface="ＭＳ Ｐゴシック" charset="-128"/>
              </a:rPr>
              <a:t>”</a:t>
            </a:r>
            <a:endParaRPr lang="it-IT" sz="2000" dirty="0"/>
          </a:p>
        </p:txBody>
      </p:sp>
      <p:sp>
        <p:nvSpPr>
          <p:cNvPr id="3331408" name="Rectangle 336" descr="Light upward diagonal"/>
          <p:cNvSpPr>
            <a:spLocks noChangeArrowheads="1"/>
          </p:cNvSpPr>
          <p:nvPr/>
        </p:nvSpPr>
        <p:spPr bwMode="auto">
          <a:xfrm>
            <a:off x="8741190" y="1522009"/>
            <a:ext cx="2153362" cy="4722748"/>
          </a:xfrm>
          <a:prstGeom prst="rect">
            <a:avLst/>
          </a:prstGeom>
          <a:pattFill prst="ltUpDiag">
            <a:fgClr>
              <a:srgbClr val="FFE433"/>
            </a:fgClr>
            <a:bgClr>
              <a:schemeClr val="bg1"/>
            </a:bgClr>
          </a:pattFill>
          <a:ln w="12700">
            <a:noFill/>
            <a:miter lim="800000"/>
            <a:headEnd/>
            <a:tailEnd/>
          </a:ln>
          <a:effectLst/>
        </p:spPr>
        <p:txBody>
          <a:bodyPr anchor="ctr">
            <a:prstTxWarp prst="textNoShape">
              <a:avLst/>
            </a:prstTxWarp>
          </a:bodyPr>
          <a:lstStyle/>
          <a:p>
            <a:pPr marL="193675" indent="-103188" defTabSz="609600">
              <a:tabLst>
                <a:tab pos="635000" algn="l"/>
                <a:tab pos="4572000" algn="ctr"/>
                <a:tab pos="5778500" algn="ctr"/>
              </a:tabLst>
            </a:pPr>
            <a:endParaRPr lang="it-IT" b="1"/>
          </a:p>
        </p:txBody>
      </p:sp>
      <p:sp>
        <p:nvSpPr>
          <p:cNvPr id="3331323" name="Rectangle 251"/>
          <p:cNvSpPr>
            <a:spLocks noChangeArrowheads="1"/>
          </p:cNvSpPr>
          <p:nvPr/>
        </p:nvSpPr>
        <p:spPr bwMode="auto">
          <a:xfrm>
            <a:off x="1062083" y="6035591"/>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b="1">
                <a:solidFill>
                  <a:schemeClr val="tx1"/>
                </a:solidFill>
                <a:latin typeface="Verdana" charset="0"/>
              </a:rPr>
              <a:t>Applicazioni e servizi di terze parti</a:t>
            </a:r>
            <a:endParaRPr lang="en-CA" sz="1100">
              <a:solidFill>
                <a:schemeClr val="tx1"/>
              </a:solidFill>
              <a:latin typeface="Verdana" charset="0"/>
            </a:endParaRPr>
          </a:p>
        </p:txBody>
      </p:sp>
      <p:sp>
        <p:nvSpPr>
          <p:cNvPr id="3331317" name="Rectangle 245"/>
          <p:cNvSpPr>
            <a:spLocks noChangeArrowheads="1"/>
          </p:cNvSpPr>
          <p:nvPr/>
        </p:nvSpPr>
        <p:spPr bwMode="auto">
          <a:xfrm>
            <a:off x="1062083" y="5777905"/>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b="1">
                <a:solidFill>
                  <a:schemeClr val="tx1"/>
                </a:solidFill>
                <a:latin typeface="Verdana" charset="0"/>
              </a:rPr>
              <a:t>Assistenza 24/7, incluso supporto telefonico</a:t>
            </a:r>
            <a:endParaRPr lang="en-CA" sz="1100">
              <a:solidFill>
                <a:schemeClr val="tx1"/>
              </a:solidFill>
              <a:latin typeface="Verdana" charset="0"/>
            </a:endParaRPr>
          </a:p>
        </p:txBody>
      </p:sp>
      <p:sp>
        <p:nvSpPr>
          <p:cNvPr id="3331311" name="Rectangle 239"/>
          <p:cNvSpPr>
            <a:spLocks noChangeArrowheads="1"/>
          </p:cNvSpPr>
          <p:nvPr/>
        </p:nvSpPr>
        <p:spPr bwMode="auto">
          <a:xfrm>
            <a:off x="1062083" y="5521725"/>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b="1">
                <a:solidFill>
                  <a:schemeClr val="tx1"/>
                </a:solidFill>
                <a:latin typeface="Verdana" charset="0"/>
              </a:rPr>
              <a:t>Supporto Online</a:t>
            </a:r>
            <a:endParaRPr lang="en-CA" sz="1100">
              <a:solidFill>
                <a:schemeClr val="tx1"/>
              </a:solidFill>
              <a:latin typeface="Verdana" charset="0"/>
            </a:endParaRPr>
          </a:p>
        </p:txBody>
      </p:sp>
      <p:sp>
        <p:nvSpPr>
          <p:cNvPr id="3331309" name="Rectangle 237"/>
          <p:cNvSpPr>
            <a:spLocks noChangeArrowheads="1"/>
          </p:cNvSpPr>
          <p:nvPr/>
        </p:nvSpPr>
        <p:spPr bwMode="auto">
          <a:xfrm>
            <a:off x="9002150" y="5304726"/>
            <a:ext cx="1644219"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dirty="0">
                <a:solidFill>
                  <a:schemeClr val="tx1"/>
                </a:solidFill>
                <a:latin typeface="Verdana" charset="0"/>
              </a:rPr>
              <a:t>Coming Soon</a:t>
            </a:r>
          </a:p>
        </p:txBody>
      </p:sp>
      <p:sp>
        <p:nvSpPr>
          <p:cNvPr id="3331305" name="Rectangle 233"/>
          <p:cNvSpPr>
            <a:spLocks noChangeArrowheads="1"/>
          </p:cNvSpPr>
          <p:nvPr/>
        </p:nvSpPr>
        <p:spPr bwMode="auto">
          <a:xfrm>
            <a:off x="1062083" y="5264038"/>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b="1">
                <a:solidFill>
                  <a:schemeClr val="tx1"/>
                </a:solidFill>
                <a:latin typeface="Verdana" charset="0"/>
              </a:rPr>
              <a:t>Strumenti di e-mail migration</a:t>
            </a:r>
            <a:endParaRPr lang="en-CA" sz="1100">
              <a:solidFill>
                <a:schemeClr val="tx1"/>
              </a:solidFill>
              <a:latin typeface="Verdana" charset="0"/>
            </a:endParaRPr>
          </a:p>
        </p:txBody>
      </p:sp>
      <p:sp>
        <p:nvSpPr>
          <p:cNvPr id="3331299" name="Rectangle 227"/>
          <p:cNvSpPr>
            <a:spLocks noChangeArrowheads="1"/>
          </p:cNvSpPr>
          <p:nvPr/>
        </p:nvSpPr>
        <p:spPr bwMode="auto">
          <a:xfrm>
            <a:off x="1062083" y="5007858"/>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 Support for email gateway</a:t>
            </a:r>
          </a:p>
        </p:txBody>
      </p:sp>
      <p:sp>
        <p:nvSpPr>
          <p:cNvPr id="3331293" name="Rectangle 221"/>
          <p:cNvSpPr>
            <a:spLocks noChangeArrowheads="1"/>
          </p:cNvSpPr>
          <p:nvPr/>
        </p:nvSpPr>
        <p:spPr bwMode="auto">
          <a:xfrm>
            <a:off x="1062083" y="4750172"/>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 User provisioning and management</a:t>
            </a:r>
          </a:p>
        </p:txBody>
      </p:sp>
      <p:sp>
        <p:nvSpPr>
          <p:cNvPr id="3331287" name="Rectangle 215"/>
          <p:cNvSpPr>
            <a:spLocks noChangeArrowheads="1"/>
          </p:cNvSpPr>
          <p:nvPr/>
        </p:nvSpPr>
        <p:spPr bwMode="auto">
          <a:xfrm>
            <a:off x="1062083" y="4493992"/>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 Single sign-on</a:t>
            </a:r>
          </a:p>
        </p:txBody>
      </p:sp>
      <p:sp>
        <p:nvSpPr>
          <p:cNvPr id="3331281" name="Rectangle 209"/>
          <p:cNvSpPr>
            <a:spLocks noChangeArrowheads="1"/>
          </p:cNvSpPr>
          <p:nvPr/>
        </p:nvSpPr>
        <p:spPr bwMode="auto">
          <a:xfrm>
            <a:off x="1062083" y="4236305"/>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b="1">
                <a:solidFill>
                  <a:schemeClr val="tx1"/>
                </a:solidFill>
                <a:latin typeface="Verdana" charset="0"/>
              </a:rPr>
              <a:t>API per integrare le infrastrutture esistenti</a:t>
            </a:r>
            <a:endParaRPr lang="en-CA" sz="1100">
              <a:solidFill>
                <a:schemeClr val="tx1"/>
              </a:solidFill>
              <a:latin typeface="Verdana" charset="0"/>
            </a:endParaRPr>
          </a:p>
        </p:txBody>
      </p:sp>
      <p:sp>
        <p:nvSpPr>
          <p:cNvPr id="3331275" name="Rectangle 203"/>
          <p:cNvSpPr>
            <a:spLocks noChangeArrowheads="1"/>
          </p:cNvSpPr>
          <p:nvPr/>
        </p:nvSpPr>
        <p:spPr bwMode="auto">
          <a:xfrm>
            <a:off x="1062083" y="3980126"/>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b="1">
                <a:solidFill>
                  <a:schemeClr val="tx1"/>
                </a:solidFill>
                <a:latin typeface="Verdana" charset="0"/>
              </a:rPr>
              <a:t>Pannello di controllo Administrator</a:t>
            </a:r>
            <a:endParaRPr lang="en-CA" sz="1100">
              <a:solidFill>
                <a:schemeClr val="tx1"/>
              </a:solidFill>
              <a:latin typeface="Verdana" charset="0"/>
            </a:endParaRPr>
          </a:p>
        </p:txBody>
      </p:sp>
      <p:sp>
        <p:nvSpPr>
          <p:cNvPr id="3331269" name="Rectangle 197"/>
          <p:cNvSpPr>
            <a:spLocks noChangeArrowheads="1"/>
          </p:cNvSpPr>
          <p:nvPr/>
        </p:nvSpPr>
        <p:spPr bwMode="auto">
          <a:xfrm>
            <a:off x="1062083" y="3722439"/>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b="1">
                <a:solidFill>
                  <a:schemeClr val="tx1"/>
                </a:solidFill>
                <a:latin typeface="Verdana" charset="0"/>
              </a:rPr>
              <a:t>Accesso mobile</a:t>
            </a:r>
            <a:endParaRPr lang="en-CA" sz="1100">
              <a:solidFill>
                <a:schemeClr val="tx1"/>
              </a:solidFill>
              <a:latin typeface="Verdana" charset="0"/>
            </a:endParaRPr>
          </a:p>
        </p:txBody>
      </p:sp>
      <p:sp>
        <p:nvSpPr>
          <p:cNvPr id="3331263" name="Rectangle 191"/>
          <p:cNvSpPr>
            <a:spLocks noChangeArrowheads="1"/>
          </p:cNvSpPr>
          <p:nvPr/>
        </p:nvSpPr>
        <p:spPr bwMode="auto">
          <a:xfrm>
            <a:off x="1062083" y="3466260"/>
            <a:ext cx="5106023"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b="1">
                <a:solidFill>
                  <a:schemeClr val="tx1"/>
                </a:solidFill>
                <a:latin typeface="Verdana" charset="0"/>
              </a:rPr>
              <a:t>Nessun limite prefissato al numero di utenti</a:t>
            </a:r>
            <a:endParaRPr lang="en-CA" sz="1100">
              <a:solidFill>
                <a:schemeClr val="tx1"/>
              </a:solidFill>
              <a:latin typeface="Verdana" charset="0"/>
            </a:endParaRPr>
          </a:p>
        </p:txBody>
      </p:sp>
      <p:sp>
        <p:nvSpPr>
          <p:cNvPr id="3331257" name="Rectangle 185"/>
          <p:cNvSpPr>
            <a:spLocks noChangeArrowheads="1"/>
          </p:cNvSpPr>
          <p:nvPr/>
        </p:nvSpPr>
        <p:spPr bwMode="auto">
          <a:xfrm>
            <a:off x="1412460" y="3208573"/>
            <a:ext cx="4660752"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 Conference room and resource scheduling</a:t>
            </a:r>
          </a:p>
        </p:txBody>
      </p:sp>
      <p:sp>
        <p:nvSpPr>
          <p:cNvPr id="3331255" name="Rectangle 183"/>
          <p:cNvSpPr>
            <a:spLocks noChangeArrowheads="1"/>
          </p:cNvSpPr>
          <p:nvPr/>
        </p:nvSpPr>
        <p:spPr bwMode="auto">
          <a:xfrm>
            <a:off x="8910906" y="2952393"/>
            <a:ext cx="1826707"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dirty="0">
                <a:solidFill>
                  <a:schemeClr val="tx1"/>
                </a:solidFill>
                <a:latin typeface="Verdana" charset="0"/>
              </a:rPr>
              <a:t>Optional</a:t>
            </a:r>
          </a:p>
        </p:txBody>
      </p:sp>
      <p:sp>
        <p:nvSpPr>
          <p:cNvPr id="3331253" name="Rectangle 181"/>
          <p:cNvSpPr>
            <a:spLocks noChangeArrowheads="1"/>
          </p:cNvSpPr>
          <p:nvPr/>
        </p:nvSpPr>
        <p:spPr bwMode="auto">
          <a:xfrm>
            <a:off x="6982004" y="2952393"/>
            <a:ext cx="1115004"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Standard</a:t>
            </a:r>
          </a:p>
        </p:txBody>
      </p:sp>
      <p:sp>
        <p:nvSpPr>
          <p:cNvPr id="3331251" name="Rectangle 179"/>
          <p:cNvSpPr>
            <a:spLocks noChangeArrowheads="1"/>
          </p:cNvSpPr>
          <p:nvPr/>
        </p:nvSpPr>
        <p:spPr bwMode="auto">
          <a:xfrm>
            <a:off x="1412460" y="2952393"/>
            <a:ext cx="4660752"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 Relevant text-based ads nelle mail</a:t>
            </a:r>
          </a:p>
        </p:txBody>
      </p:sp>
      <p:sp>
        <p:nvSpPr>
          <p:cNvPr id="3331249" name="Rectangle 177"/>
          <p:cNvSpPr>
            <a:spLocks noChangeArrowheads="1"/>
          </p:cNvSpPr>
          <p:nvPr/>
        </p:nvSpPr>
        <p:spPr bwMode="auto">
          <a:xfrm>
            <a:off x="8994850" y="2694707"/>
            <a:ext cx="1658818"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dirty="0">
                <a:solidFill>
                  <a:schemeClr val="tx1"/>
                </a:solidFill>
                <a:latin typeface="Verdana" charset="0"/>
              </a:rPr>
              <a:t>10 GB / account</a:t>
            </a:r>
          </a:p>
        </p:txBody>
      </p:sp>
      <p:sp>
        <p:nvSpPr>
          <p:cNvPr id="3331247" name="Rectangle 175"/>
          <p:cNvSpPr>
            <a:spLocks noChangeArrowheads="1"/>
          </p:cNvSpPr>
          <p:nvPr/>
        </p:nvSpPr>
        <p:spPr bwMode="auto">
          <a:xfrm>
            <a:off x="6814114" y="2694707"/>
            <a:ext cx="1448957"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2 GB / account</a:t>
            </a:r>
          </a:p>
        </p:txBody>
      </p:sp>
      <p:sp>
        <p:nvSpPr>
          <p:cNvPr id="3331245" name="Rectangle 173"/>
          <p:cNvSpPr>
            <a:spLocks noChangeArrowheads="1"/>
          </p:cNvSpPr>
          <p:nvPr/>
        </p:nvSpPr>
        <p:spPr bwMode="auto">
          <a:xfrm>
            <a:off x="1412460" y="2694707"/>
            <a:ext cx="4660752"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 Storage e-mail</a:t>
            </a:r>
          </a:p>
        </p:txBody>
      </p:sp>
      <p:sp>
        <p:nvSpPr>
          <p:cNvPr id="3331239" name="Rectangle 167"/>
          <p:cNvSpPr>
            <a:spLocks noChangeArrowheads="1"/>
          </p:cNvSpPr>
          <p:nvPr/>
        </p:nvSpPr>
        <p:spPr bwMode="auto">
          <a:xfrm>
            <a:off x="1412460" y="2438527"/>
            <a:ext cx="4660752" cy="261610"/>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chemeClr val="tx1"/>
                </a:solidFill>
                <a:latin typeface="Verdana" charset="0"/>
              </a:rPr>
              <a:t>- 99.9% uptime guarantee for email**</a:t>
            </a:r>
          </a:p>
        </p:txBody>
      </p:sp>
      <p:sp>
        <p:nvSpPr>
          <p:cNvPr id="3331233" name="Rectangle 161"/>
          <p:cNvSpPr>
            <a:spLocks noChangeArrowheads="1"/>
          </p:cNvSpPr>
          <p:nvPr/>
        </p:nvSpPr>
        <p:spPr bwMode="auto">
          <a:xfrm>
            <a:off x="1412460" y="2016335"/>
            <a:ext cx="4660752" cy="430887"/>
          </a:xfrm>
          <a:prstGeom prst="rect">
            <a:avLst/>
          </a:prstGeom>
          <a:noFill/>
          <a:ln w="12700">
            <a:noFill/>
            <a:miter lim="800000"/>
            <a:headEnd/>
            <a:tailEnd/>
          </a:ln>
          <a:effectLst/>
        </p:spPr>
        <p:txBody>
          <a:bodyPr anchor="ctr">
            <a:prstTxWarp prst="textNoShape">
              <a:avLst/>
            </a:prstTxWarp>
            <a:spAutoFit/>
          </a:bodyPr>
          <a:lstStyle/>
          <a:p>
            <a:pPr algn="l">
              <a:spcBef>
                <a:spcPct val="0"/>
              </a:spcBef>
            </a:pPr>
            <a:r>
              <a:rPr lang="en-CA" sz="1100">
                <a:solidFill>
                  <a:srgbClr val="444444"/>
                </a:solidFill>
                <a:latin typeface="Verdana" charset="0"/>
              </a:rPr>
              <a:t>Gmail, Google Talk, Google Calendar, Docs &amp; Spreadsheets, Page Creator and Start Page</a:t>
            </a:r>
            <a:endParaRPr lang="en-CA" sz="1100">
              <a:solidFill>
                <a:schemeClr val="tx1"/>
              </a:solidFill>
              <a:latin typeface="Verdana" charset="0"/>
            </a:endParaRPr>
          </a:p>
        </p:txBody>
      </p:sp>
      <p:sp>
        <p:nvSpPr>
          <p:cNvPr id="3331227" name="Rectangle 155"/>
          <p:cNvSpPr>
            <a:spLocks noChangeArrowheads="1"/>
          </p:cNvSpPr>
          <p:nvPr/>
        </p:nvSpPr>
        <p:spPr bwMode="auto">
          <a:xfrm>
            <a:off x="1062083" y="1772161"/>
            <a:ext cx="5106023" cy="261610"/>
          </a:xfrm>
          <a:prstGeom prst="rect">
            <a:avLst/>
          </a:prstGeom>
          <a:noFill/>
          <a:ln w="12700">
            <a:noFill/>
            <a:miter lim="800000"/>
            <a:headEnd/>
            <a:tailEnd/>
          </a:ln>
          <a:effectLst/>
        </p:spPr>
        <p:txBody>
          <a:bodyPr>
            <a:prstTxWarp prst="textNoShape">
              <a:avLst/>
            </a:prstTxWarp>
            <a:spAutoFit/>
          </a:bodyPr>
          <a:lstStyle/>
          <a:p>
            <a:pPr algn="l">
              <a:spcBef>
                <a:spcPct val="0"/>
              </a:spcBef>
            </a:pPr>
            <a:r>
              <a:rPr lang="en-CA" sz="1100" b="1">
                <a:solidFill>
                  <a:schemeClr val="tx1"/>
                </a:solidFill>
                <a:latin typeface="Verdana" charset="0"/>
              </a:rPr>
              <a:t>Application</a:t>
            </a:r>
            <a:endParaRPr lang="en-CA" sz="1100">
              <a:solidFill>
                <a:schemeClr val="tx1"/>
              </a:solidFill>
              <a:latin typeface="Verdana" charset="0"/>
            </a:endParaRPr>
          </a:p>
        </p:txBody>
      </p:sp>
      <p:grpSp>
        <p:nvGrpSpPr>
          <p:cNvPr id="2" name="Group 293"/>
          <p:cNvGrpSpPr>
            <a:grpSpLocks/>
          </p:cNvGrpSpPr>
          <p:nvPr/>
        </p:nvGrpSpPr>
        <p:grpSpPr bwMode="auto">
          <a:xfrm>
            <a:off x="8730242" y="1146782"/>
            <a:ext cx="2188035" cy="369200"/>
            <a:chOff x="4587" y="716"/>
            <a:chExt cx="1199" cy="245"/>
          </a:xfrm>
        </p:grpSpPr>
        <p:sp>
          <p:nvSpPr>
            <p:cNvPr id="3331362" name="Rectangle 290"/>
            <p:cNvSpPr>
              <a:spLocks noChangeArrowheads="1"/>
            </p:cNvSpPr>
            <p:nvPr/>
          </p:nvSpPr>
          <p:spPr bwMode="auto">
            <a:xfrm>
              <a:off x="4587" y="716"/>
              <a:ext cx="1199" cy="245"/>
            </a:xfrm>
            <a:prstGeom prst="rect">
              <a:avLst/>
            </a:prstGeom>
            <a:solidFill>
              <a:schemeClr val="folHlink"/>
            </a:solidFill>
            <a:ln w="12700">
              <a:solidFill>
                <a:schemeClr val="tx1"/>
              </a:solidFill>
              <a:miter lim="800000"/>
              <a:headEnd/>
              <a:tailEnd/>
            </a:ln>
            <a:effectLst>
              <a:outerShdw blurRad="63500" dist="38099" dir="2700000" algn="ctr" rotWithShape="0">
                <a:srgbClr val="969696">
                  <a:alpha val="74998"/>
                </a:srgbClr>
              </a:outerShdw>
            </a:effectLst>
          </p:spPr>
          <p:txBody>
            <a:bodyPr anchor="ctr">
              <a:prstTxWarp prst="textNoShape">
                <a:avLst/>
              </a:prstTxWarp>
              <a:spAutoFit/>
            </a:bodyPr>
            <a:lstStyle/>
            <a:p>
              <a:pPr marL="193675" indent="-103188" defTabSz="609600">
                <a:tabLst>
                  <a:tab pos="635000" algn="l"/>
                  <a:tab pos="4572000" algn="ctr"/>
                  <a:tab pos="5778500" algn="ctr"/>
                </a:tabLst>
              </a:pPr>
              <a:endParaRPr lang="it-IT" b="1"/>
            </a:p>
          </p:txBody>
        </p:sp>
        <p:sp>
          <p:nvSpPr>
            <p:cNvPr id="3331225" name="Rectangle 153"/>
            <p:cNvSpPr>
              <a:spLocks noChangeArrowheads="1"/>
            </p:cNvSpPr>
            <p:nvPr/>
          </p:nvSpPr>
          <p:spPr bwMode="auto">
            <a:xfrm>
              <a:off x="4587" y="756"/>
              <a:ext cx="882" cy="174"/>
            </a:xfrm>
            <a:prstGeom prst="rect">
              <a:avLst/>
            </a:prstGeom>
            <a:noFill/>
            <a:ln w="12700">
              <a:noFill/>
              <a:miter lim="800000"/>
              <a:headEnd/>
              <a:tailEnd/>
            </a:ln>
            <a:effectLst/>
          </p:spPr>
          <p:txBody>
            <a:bodyPr>
              <a:prstTxWarp prst="textNoShape">
                <a:avLst/>
              </a:prstTxWarp>
              <a:spAutoFit/>
            </a:bodyPr>
            <a:lstStyle/>
            <a:p>
              <a:pPr algn="l">
                <a:spcBef>
                  <a:spcPct val="0"/>
                </a:spcBef>
              </a:pPr>
              <a:r>
                <a:rPr lang="en-CA" sz="1100" b="1">
                  <a:solidFill>
                    <a:schemeClr val="bg1"/>
                  </a:solidFill>
                  <a:latin typeface="Verdana" charset="0"/>
                </a:rPr>
                <a:t>Premier</a:t>
              </a:r>
            </a:p>
          </p:txBody>
        </p:sp>
      </p:grpSp>
      <p:grpSp>
        <p:nvGrpSpPr>
          <p:cNvPr id="3" name="Group 292"/>
          <p:cNvGrpSpPr>
            <a:grpSpLocks/>
          </p:cNvGrpSpPr>
          <p:nvPr/>
        </p:nvGrpSpPr>
        <p:grpSpPr bwMode="auto">
          <a:xfrm>
            <a:off x="6445488" y="1146782"/>
            <a:ext cx="2188035" cy="369200"/>
            <a:chOff x="3335" y="730"/>
            <a:chExt cx="1199" cy="245"/>
          </a:xfrm>
        </p:grpSpPr>
        <p:sp>
          <p:nvSpPr>
            <p:cNvPr id="3331363" name="Rectangle 291"/>
            <p:cNvSpPr>
              <a:spLocks noChangeArrowheads="1"/>
            </p:cNvSpPr>
            <p:nvPr/>
          </p:nvSpPr>
          <p:spPr bwMode="auto">
            <a:xfrm>
              <a:off x="3335" y="730"/>
              <a:ext cx="1199" cy="245"/>
            </a:xfrm>
            <a:prstGeom prst="rect">
              <a:avLst/>
            </a:prstGeom>
            <a:solidFill>
              <a:schemeClr val="folHlink"/>
            </a:solidFill>
            <a:ln w="12700">
              <a:solidFill>
                <a:schemeClr val="tx1"/>
              </a:solidFill>
              <a:miter lim="800000"/>
              <a:headEnd/>
              <a:tailEnd/>
            </a:ln>
            <a:effectLst>
              <a:outerShdw blurRad="63500" dist="38099" dir="2700000" algn="ctr" rotWithShape="0">
                <a:srgbClr val="969696">
                  <a:alpha val="74998"/>
                </a:srgbClr>
              </a:outerShdw>
            </a:effectLst>
          </p:spPr>
          <p:txBody>
            <a:bodyPr anchor="ctr">
              <a:prstTxWarp prst="textNoShape">
                <a:avLst/>
              </a:prstTxWarp>
              <a:spAutoFit/>
            </a:bodyPr>
            <a:lstStyle/>
            <a:p>
              <a:pPr marL="193675" indent="-103188" defTabSz="609600">
                <a:tabLst>
                  <a:tab pos="635000" algn="l"/>
                  <a:tab pos="4572000" algn="ctr"/>
                  <a:tab pos="5778500" algn="ctr"/>
                </a:tabLst>
              </a:pPr>
              <a:endParaRPr lang="it-IT" b="1"/>
            </a:p>
          </p:txBody>
        </p:sp>
        <p:sp>
          <p:nvSpPr>
            <p:cNvPr id="3331223" name="Rectangle 151"/>
            <p:cNvSpPr>
              <a:spLocks noChangeArrowheads="1"/>
            </p:cNvSpPr>
            <p:nvPr/>
          </p:nvSpPr>
          <p:spPr bwMode="auto">
            <a:xfrm>
              <a:off x="3335" y="770"/>
              <a:ext cx="611" cy="174"/>
            </a:xfrm>
            <a:prstGeom prst="rect">
              <a:avLst/>
            </a:prstGeom>
            <a:noFill/>
            <a:ln w="12700">
              <a:noFill/>
              <a:miter lim="800000"/>
              <a:headEnd/>
              <a:tailEnd/>
            </a:ln>
            <a:effectLst/>
          </p:spPr>
          <p:txBody>
            <a:bodyPr>
              <a:prstTxWarp prst="textNoShape">
                <a:avLst/>
              </a:prstTxWarp>
              <a:spAutoFit/>
            </a:bodyPr>
            <a:lstStyle/>
            <a:p>
              <a:pPr algn="l">
                <a:spcBef>
                  <a:spcPct val="0"/>
                </a:spcBef>
              </a:pPr>
              <a:r>
                <a:rPr lang="en-CA" sz="1100" b="1">
                  <a:solidFill>
                    <a:schemeClr val="bg1"/>
                  </a:solidFill>
                  <a:latin typeface="Verdana" charset="0"/>
                </a:rPr>
                <a:t>Standard</a:t>
              </a:r>
            </a:p>
          </p:txBody>
        </p:sp>
      </p:grpSp>
      <p:sp>
        <p:nvSpPr>
          <p:cNvPr id="3331221" name="Rectangle 149"/>
          <p:cNvSpPr>
            <a:spLocks noChangeArrowheads="1"/>
          </p:cNvSpPr>
          <p:nvPr/>
        </p:nvSpPr>
        <p:spPr bwMode="auto">
          <a:xfrm>
            <a:off x="1062083" y="1515981"/>
            <a:ext cx="5106023" cy="261610"/>
          </a:xfrm>
          <a:prstGeom prst="rect">
            <a:avLst/>
          </a:prstGeom>
          <a:noFill/>
          <a:ln w="12700">
            <a:noFill/>
            <a:miter lim="800000"/>
            <a:headEnd/>
            <a:tailEnd/>
          </a:ln>
          <a:effectLst/>
        </p:spPr>
        <p:txBody>
          <a:bodyPr>
            <a:prstTxWarp prst="textNoShape">
              <a:avLst/>
            </a:prstTxWarp>
            <a:spAutoFit/>
          </a:bodyPr>
          <a:lstStyle/>
          <a:p>
            <a:pPr algn="l">
              <a:spcBef>
                <a:spcPct val="0"/>
              </a:spcBef>
            </a:pPr>
            <a:r>
              <a:rPr lang="en-CA" sz="1100" b="1">
                <a:solidFill>
                  <a:schemeClr val="tx1"/>
                </a:solidFill>
                <a:latin typeface="Verdana" charset="0"/>
              </a:rPr>
              <a:t>Prezzo</a:t>
            </a:r>
            <a:endParaRPr lang="en-CA" sz="1100">
              <a:solidFill>
                <a:schemeClr val="tx1"/>
              </a:solidFill>
              <a:latin typeface="Verdana" charset="0"/>
            </a:endParaRPr>
          </a:p>
        </p:txBody>
      </p:sp>
      <p:grpSp>
        <p:nvGrpSpPr>
          <p:cNvPr id="4" name="Group 294"/>
          <p:cNvGrpSpPr>
            <a:grpSpLocks/>
          </p:cNvGrpSpPr>
          <p:nvPr/>
        </p:nvGrpSpPr>
        <p:grpSpPr bwMode="auto">
          <a:xfrm>
            <a:off x="1007336" y="1146782"/>
            <a:ext cx="5341434" cy="369200"/>
            <a:chOff x="355" y="728"/>
            <a:chExt cx="2927" cy="245"/>
          </a:xfrm>
        </p:grpSpPr>
        <p:sp>
          <p:nvSpPr>
            <p:cNvPr id="3331358" name="Rectangle 286"/>
            <p:cNvSpPr>
              <a:spLocks noChangeArrowheads="1"/>
            </p:cNvSpPr>
            <p:nvPr/>
          </p:nvSpPr>
          <p:spPr bwMode="auto">
            <a:xfrm>
              <a:off x="355" y="728"/>
              <a:ext cx="2927" cy="245"/>
            </a:xfrm>
            <a:prstGeom prst="rect">
              <a:avLst/>
            </a:prstGeom>
            <a:solidFill>
              <a:schemeClr val="folHlink"/>
            </a:solidFill>
            <a:ln w="12700">
              <a:solidFill>
                <a:schemeClr val="tx1"/>
              </a:solidFill>
              <a:miter lim="800000"/>
              <a:headEnd/>
              <a:tailEnd/>
            </a:ln>
            <a:effectLst>
              <a:outerShdw blurRad="63500" dist="38099" dir="2700000" algn="ctr" rotWithShape="0">
                <a:srgbClr val="969696">
                  <a:alpha val="74998"/>
                </a:srgbClr>
              </a:outerShdw>
            </a:effectLst>
          </p:spPr>
          <p:txBody>
            <a:bodyPr anchor="ctr">
              <a:prstTxWarp prst="textNoShape">
                <a:avLst/>
              </a:prstTxWarp>
              <a:spAutoFit/>
            </a:bodyPr>
            <a:lstStyle/>
            <a:p>
              <a:pPr marL="193675" indent="-103188" defTabSz="609600">
                <a:tabLst>
                  <a:tab pos="635000" algn="l"/>
                  <a:tab pos="4572000" algn="ctr"/>
                  <a:tab pos="5778500" algn="ctr"/>
                </a:tabLst>
              </a:pPr>
              <a:endParaRPr lang="it-IT" b="1"/>
            </a:p>
          </p:txBody>
        </p:sp>
        <p:sp>
          <p:nvSpPr>
            <p:cNvPr id="3331355" name="Rectangle 283"/>
            <p:cNvSpPr>
              <a:spLocks noChangeArrowheads="1"/>
            </p:cNvSpPr>
            <p:nvPr/>
          </p:nvSpPr>
          <p:spPr bwMode="auto">
            <a:xfrm>
              <a:off x="355" y="768"/>
              <a:ext cx="2798" cy="174"/>
            </a:xfrm>
            <a:prstGeom prst="rect">
              <a:avLst/>
            </a:prstGeom>
            <a:noFill/>
            <a:ln w="12700">
              <a:noFill/>
              <a:miter lim="800000"/>
              <a:headEnd/>
              <a:tailEnd/>
            </a:ln>
            <a:effectLst/>
          </p:spPr>
          <p:txBody>
            <a:bodyPr>
              <a:prstTxWarp prst="textNoShape">
                <a:avLst/>
              </a:prstTxWarp>
              <a:spAutoFit/>
            </a:bodyPr>
            <a:lstStyle/>
            <a:p>
              <a:pPr algn="l">
                <a:spcBef>
                  <a:spcPct val="0"/>
                </a:spcBef>
              </a:pPr>
              <a:r>
                <a:rPr lang="en-CA" sz="1100" b="1">
                  <a:solidFill>
                    <a:schemeClr val="bg1"/>
                  </a:solidFill>
                  <a:latin typeface="Verdana" charset="0"/>
                </a:rPr>
                <a:t>Caratteristica</a:t>
              </a:r>
            </a:p>
          </p:txBody>
        </p:sp>
      </p:grpSp>
      <p:sp>
        <p:nvSpPr>
          <p:cNvPr id="3331356" name="Rectangle 284"/>
          <p:cNvSpPr>
            <a:spLocks noChangeArrowheads="1"/>
          </p:cNvSpPr>
          <p:nvPr/>
        </p:nvSpPr>
        <p:spPr bwMode="auto">
          <a:xfrm>
            <a:off x="8721118" y="1479815"/>
            <a:ext cx="2237307" cy="292388"/>
          </a:xfrm>
          <a:prstGeom prst="rect">
            <a:avLst/>
          </a:prstGeom>
          <a:noFill/>
          <a:ln w="12700">
            <a:noFill/>
            <a:miter lim="800000"/>
            <a:headEnd/>
            <a:tailEnd/>
          </a:ln>
          <a:effectLst/>
        </p:spPr>
        <p:txBody>
          <a:bodyPr>
            <a:prstTxWarp prst="textNoShape">
              <a:avLst/>
            </a:prstTxWarp>
            <a:spAutoFit/>
          </a:bodyPr>
          <a:lstStyle/>
          <a:p>
            <a:pPr>
              <a:spcBef>
                <a:spcPct val="0"/>
              </a:spcBef>
            </a:pPr>
            <a:r>
              <a:rPr lang="en-CA" sz="1300" b="1">
                <a:solidFill>
                  <a:srgbClr val="E44949"/>
                </a:solidFill>
                <a:latin typeface="Verdana" charset="0"/>
              </a:rPr>
              <a:t>$50 /utente anno</a:t>
            </a:r>
          </a:p>
        </p:txBody>
      </p:sp>
      <p:sp>
        <p:nvSpPr>
          <p:cNvPr id="3331357" name="Rectangle 285"/>
          <p:cNvSpPr>
            <a:spLocks noChangeArrowheads="1"/>
          </p:cNvSpPr>
          <p:nvPr/>
        </p:nvSpPr>
        <p:spPr bwMode="auto">
          <a:xfrm>
            <a:off x="6916308" y="1479815"/>
            <a:ext cx="1115004" cy="292388"/>
          </a:xfrm>
          <a:prstGeom prst="rect">
            <a:avLst/>
          </a:prstGeom>
          <a:noFill/>
          <a:ln w="12700">
            <a:noFill/>
            <a:miter lim="800000"/>
            <a:headEnd/>
            <a:tailEnd/>
          </a:ln>
          <a:effectLst/>
        </p:spPr>
        <p:txBody>
          <a:bodyPr>
            <a:prstTxWarp prst="textNoShape">
              <a:avLst/>
            </a:prstTxWarp>
            <a:spAutoFit/>
          </a:bodyPr>
          <a:lstStyle/>
          <a:p>
            <a:pPr>
              <a:spcBef>
                <a:spcPct val="0"/>
              </a:spcBef>
            </a:pPr>
            <a:r>
              <a:rPr lang="en-CA" sz="1300" b="1">
                <a:solidFill>
                  <a:srgbClr val="E44949"/>
                </a:solidFill>
                <a:latin typeface="Verdana" charset="0"/>
              </a:rPr>
              <a:t>Gratis</a:t>
            </a:r>
            <a:endParaRPr lang="en-CA" sz="1300">
              <a:solidFill>
                <a:schemeClr val="tx1"/>
              </a:solidFill>
              <a:latin typeface="Verdana" charset="0"/>
            </a:endParaRPr>
          </a:p>
        </p:txBody>
      </p:sp>
      <p:sp>
        <p:nvSpPr>
          <p:cNvPr id="3331368" name="Line 296"/>
          <p:cNvSpPr>
            <a:spLocks noChangeShapeType="1"/>
          </p:cNvSpPr>
          <p:nvPr/>
        </p:nvSpPr>
        <p:spPr bwMode="auto">
          <a:xfrm>
            <a:off x="6412639" y="1475294"/>
            <a:ext cx="0" cy="4766449"/>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69" name="Line 297"/>
          <p:cNvSpPr>
            <a:spLocks noChangeShapeType="1"/>
          </p:cNvSpPr>
          <p:nvPr/>
        </p:nvSpPr>
        <p:spPr bwMode="auto">
          <a:xfrm>
            <a:off x="8697393" y="1475294"/>
            <a:ext cx="0" cy="4766449"/>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grpSp>
        <p:nvGrpSpPr>
          <p:cNvPr id="5" name="Group 335"/>
          <p:cNvGrpSpPr>
            <a:grpSpLocks/>
          </p:cNvGrpSpPr>
          <p:nvPr/>
        </p:nvGrpSpPr>
        <p:grpSpPr bwMode="auto">
          <a:xfrm>
            <a:off x="992737" y="1767641"/>
            <a:ext cx="9910941" cy="4269159"/>
            <a:chOff x="3254" y="1200"/>
            <a:chExt cx="2524" cy="2833"/>
          </a:xfrm>
        </p:grpSpPr>
        <p:sp>
          <p:nvSpPr>
            <p:cNvPr id="3331370" name="Line 298"/>
            <p:cNvSpPr>
              <a:spLocks noChangeShapeType="1"/>
            </p:cNvSpPr>
            <p:nvPr/>
          </p:nvSpPr>
          <p:spPr bwMode="auto">
            <a:xfrm>
              <a:off x="3254" y="1200"/>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72" name="Line 300"/>
            <p:cNvSpPr>
              <a:spLocks noChangeShapeType="1"/>
            </p:cNvSpPr>
            <p:nvPr/>
          </p:nvSpPr>
          <p:spPr bwMode="auto">
            <a:xfrm>
              <a:off x="3254" y="1647"/>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73" name="Line 301"/>
            <p:cNvSpPr>
              <a:spLocks noChangeShapeType="1"/>
            </p:cNvSpPr>
            <p:nvPr/>
          </p:nvSpPr>
          <p:spPr bwMode="auto">
            <a:xfrm>
              <a:off x="3254" y="1817"/>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74" name="Line 302"/>
            <p:cNvSpPr>
              <a:spLocks noChangeShapeType="1"/>
            </p:cNvSpPr>
            <p:nvPr/>
          </p:nvSpPr>
          <p:spPr bwMode="auto">
            <a:xfrm>
              <a:off x="3254" y="1988"/>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75" name="Line 303"/>
            <p:cNvSpPr>
              <a:spLocks noChangeShapeType="1"/>
            </p:cNvSpPr>
            <p:nvPr/>
          </p:nvSpPr>
          <p:spPr bwMode="auto">
            <a:xfrm>
              <a:off x="3254" y="2158"/>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76" name="Line 304"/>
            <p:cNvSpPr>
              <a:spLocks noChangeShapeType="1"/>
            </p:cNvSpPr>
            <p:nvPr/>
          </p:nvSpPr>
          <p:spPr bwMode="auto">
            <a:xfrm>
              <a:off x="3254" y="2329"/>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77" name="Line 305"/>
            <p:cNvSpPr>
              <a:spLocks noChangeShapeType="1"/>
            </p:cNvSpPr>
            <p:nvPr/>
          </p:nvSpPr>
          <p:spPr bwMode="auto">
            <a:xfrm>
              <a:off x="3254" y="2499"/>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78" name="Line 306"/>
            <p:cNvSpPr>
              <a:spLocks noChangeShapeType="1"/>
            </p:cNvSpPr>
            <p:nvPr/>
          </p:nvSpPr>
          <p:spPr bwMode="auto">
            <a:xfrm>
              <a:off x="3254" y="2670"/>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79" name="Line 307"/>
            <p:cNvSpPr>
              <a:spLocks noChangeShapeType="1"/>
            </p:cNvSpPr>
            <p:nvPr/>
          </p:nvSpPr>
          <p:spPr bwMode="auto">
            <a:xfrm>
              <a:off x="3254" y="2840"/>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80" name="Line 308"/>
            <p:cNvSpPr>
              <a:spLocks noChangeShapeType="1"/>
            </p:cNvSpPr>
            <p:nvPr/>
          </p:nvSpPr>
          <p:spPr bwMode="auto">
            <a:xfrm>
              <a:off x="3254" y="3010"/>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81" name="Line 309"/>
            <p:cNvSpPr>
              <a:spLocks noChangeShapeType="1"/>
            </p:cNvSpPr>
            <p:nvPr/>
          </p:nvSpPr>
          <p:spPr bwMode="auto">
            <a:xfrm>
              <a:off x="3254" y="3181"/>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82" name="Line 310"/>
            <p:cNvSpPr>
              <a:spLocks noChangeShapeType="1"/>
            </p:cNvSpPr>
            <p:nvPr/>
          </p:nvSpPr>
          <p:spPr bwMode="auto">
            <a:xfrm>
              <a:off x="3254" y="3351"/>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83" name="Line 311"/>
            <p:cNvSpPr>
              <a:spLocks noChangeShapeType="1"/>
            </p:cNvSpPr>
            <p:nvPr/>
          </p:nvSpPr>
          <p:spPr bwMode="auto">
            <a:xfrm>
              <a:off x="3254" y="3522"/>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84" name="Line 312"/>
            <p:cNvSpPr>
              <a:spLocks noChangeShapeType="1"/>
            </p:cNvSpPr>
            <p:nvPr/>
          </p:nvSpPr>
          <p:spPr bwMode="auto">
            <a:xfrm>
              <a:off x="3254" y="3692"/>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85" name="Line 313"/>
            <p:cNvSpPr>
              <a:spLocks noChangeShapeType="1"/>
            </p:cNvSpPr>
            <p:nvPr/>
          </p:nvSpPr>
          <p:spPr bwMode="auto">
            <a:xfrm>
              <a:off x="3254" y="3863"/>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sp>
          <p:nvSpPr>
            <p:cNvPr id="3331386" name="Line 314"/>
            <p:cNvSpPr>
              <a:spLocks noChangeShapeType="1"/>
            </p:cNvSpPr>
            <p:nvPr/>
          </p:nvSpPr>
          <p:spPr bwMode="auto">
            <a:xfrm>
              <a:off x="3254" y="4033"/>
              <a:ext cx="2524" cy="0"/>
            </a:xfrm>
            <a:prstGeom prst="line">
              <a:avLst/>
            </a:prstGeom>
            <a:noFill/>
            <a:ln w="12700">
              <a:solidFill>
                <a:schemeClr val="bg2"/>
              </a:solidFill>
              <a:prstDash val="dash"/>
              <a:round/>
              <a:headEnd/>
              <a:tailEnd/>
            </a:ln>
            <a:effectLst/>
          </p:spPr>
          <p:txBody>
            <a:bodyPr anchor="ctr">
              <a:prstTxWarp prst="textNoShape">
                <a:avLst/>
              </a:prstTxWarp>
              <a:spAutoFit/>
            </a:bodyPr>
            <a:lstStyle/>
            <a:p>
              <a:endParaRPr lang="it-IT"/>
            </a:p>
          </p:txBody>
        </p:sp>
      </p:grpSp>
      <p:sp>
        <p:nvSpPr>
          <p:cNvPr id="3331388" name="Freeform 316"/>
          <p:cNvSpPr>
            <a:spLocks/>
          </p:cNvSpPr>
          <p:nvPr/>
        </p:nvSpPr>
        <p:spPr bwMode="auto">
          <a:xfrm>
            <a:off x="9688306" y="2165472"/>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89" name="Freeform 317"/>
          <p:cNvSpPr>
            <a:spLocks/>
          </p:cNvSpPr>
          <p:nvPr/>
        </p:nvSpPr>
        <p:spPr bwMode="auto">
          <a:xfrm>
            <a:off x="9688306" y="2468367"/>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0" name="Freeform 318"/>
          <p:cNvSpPr>
            <a:spLocks/>
          </p:cNvSpPr>
          <p:nvPr/>
        </p:nvSpPr>
        <p:spPr bwMode="auto">
          <a:xfrm>
            <a:off x="9688306" y="3239920"/>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1" name="Freeform 319"/>
          <p:cNvSpPr>
            <a:spLocks/>
          </p:cNvSpPr>
          <p:nvPr/>
        </p:nvSpPr>
        <p:spPr bwMode="auto">
          <a:xfrm>
            <a:off x="9688306" y="3515690"/>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2" name="Freeform 320"/>
          <p:cNvSpPr>
            <a:spLocks/>
          </p:cNvSpPr>
          <p:nvPr/>
        </p:nvSpPr>
        <p:spPr bwMode="auto">
          <a:xfrm>
            <a:off x="9688306" y="3750772"/>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4" name="Freeform 322"/>
          <p:cNvSpPr>
            <a:spLocks/>
          </p:cNvSpPr>
          <p:nvPr/>
        </p:nvSpPr>
        <p:spPr bwMode="auto">
          <a:xfrm>
            <a:off x="9688306" y="4025035"/>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5" name="Freeform 323"/>
          <p:cNvSpPr>
            <a:spLocks/>
          </p:cNvSpPr>
          <p:nvPr/>
        </p:nvSpPr>
        <p:spPr bwMode="auto">
          <a:xfrm>
            <a:off x="9688306" y="4287243"/>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6" name="Freeform 324"/>
          <p:cNvSpPr>
            <a:spLocks/>
          </p:cNvSpPr>
          <p:nvPr/>
        </p:nvSpPr>
        <p:spPr bwMode="auto">
          <a:xfrm>
            <a:off x="9688306" y="4507256"/>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7" name="Freeform 325"/>
          <p:cNvSpPr>
            <a:spLocks/>
          </p:cNvSpPr>
          <p:nvPr/>
        </p:nvSpPr>
        <p:spPr bwMode="auto">
          <a:xfrm>
            <a:off x="9688306" y="4796588"/>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8" name="Freeform 326"/>
          <p:cNvSpPr>
            <a:spLocks/>
          </p:cNvSpPr>
          <p:nvPr/>
        </p:nvSpPr>
        <p:spPr bwMode="auto">
          <a:xfrm>
            <a:off x="9688306" y="5045233"/>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399" name="Freeform 327"/>
          <p:cNvSpPr>
            <a:spLocks/>
          </p:cNvSpPr>
          <p:nvPr/>
        </p:nvSpPr>
        <p:spPr bwMode="auto">
          <a:xfrm>
            <a:off x="9688306" y="5568141"/>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400" name="Freeform 328"/>
          <p:cNvSpPr>
            <a:spLocks/>
          </p:cNvSpPr>
          <p:nvPr/>
        </p:nvSpPr>
        <p:spPr bwMode="auto">
          <a:xfrm>
            <a:off x="9688306" y="5830349"/>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401" name="Freeform 329"/>
          <p:cNvSpPr>
            <a:spLocks/>
          </p:cNvSpPr>
          <p:nvPr/>
        </p:nvSpPr>
        <p:spPr bwMode="auto">
          <a:xfrm>
            <a:off x="9688306" y="6065431"/>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402" name="Freeform 330"/>
          <p:cNvSpPr>
            <a:spLocks/>
          </p:cNvSpPr>
          <p:nvPr/>
        </p:nvSpPr>
        <p:spPr bwMode="auto">
          <a:xfrm>
            <a:off x="7403552" y="2151909"/>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403" name="Freeform 331"/>
          <p:cNvSpPr>
            <a:spLocks/>
          </p:cNvSpPr>
          <p:nvPr/>
        </p:nvSpPr>
        <p:spPr bwMode="auto">
          <a:xfrm>
            <a:off x="7403552" y="3488565"/>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404" name="Freeform 332"/>
          <p:cNvSpPr>
            <a:spLocks/>
          </p:cNvSpPr>
          <p:nvPr/>
        </p:nvSpPr>
        <p:spPr bwMode="auto">
          <a:xfrm>
            <a:off x="7403552" y="3764334"/>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405" name="Freeform 333"/>
          <p:cNvSpPr>
            <a:spLocks/>
          </p:cNvSpPr>
          <p:nvPr/>
        </p:nvSpPr>
        <p:spPr bwMode="auto">
          <a:xfrm>
            <a:off x="7403552" y="4011472"/>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
        <p:nvSpPr>
          <p:cNvPr id="3331406" name="Freeform 334"/>
          <p:cNvSpPr>
            <a:spLocks/>
          </p:cNvSpPr>
          <p:nvPr/>
        </p:nvSpPr>
        <p:spPr bwMode="auto">
          <a:xfrm>
            <a:off x="7403552" y="5556086"/>
            <a:ext cx="271907" cy="180833"/>
          </a:xfrm>
          <a:custGeom>
            <a:avLst/>
            <a:gdLst/>
            <a:ahLst/>
            <a:cxnLst>
              <a:cxn ang="0">
                <a:pos x="1126" y="1893"/>
              </a:cxn>
              <a:cxn ang="0">
                <a:pos x="1582" y="1093"/>
              </a:cxn>
              <a:cxn ang="0">
                <a:pos x="1958" y="554"/>
              </a:cxn>
              <a:cxn ang="0">
                <a:pos x="2170" y="310"/>
              </a:cxn>
              <a:cxn ang="0">
                <a:pos x="2300" y="163"/>
              </a:cxn>
              <a:cxn ang="0">
                <a:pos x="2431" y="65"/>
              </a:cxn>
              <a:cxn ang="0">
                <a:pos x="2513" y="49"/>
              </a:cxn>
              <a:cxn ang="0">
                <a:pos x="2676" y="16"/>
              </a:cxn>
              <a:cxn ang="0">
                <a:pos x="2920" y="0"/>
              </a:cxn>
              <a:cxn ang="0">
                <a:pos x="2969" y="32"/>
              </a:cxn>
              <a:cxn ang="0">
                <a:pos x="2953" y="65"/>
              </a:cxn>
              <a:cxn ang="0">
                <a:pos x="2855" y="146"/>
              </a:cxn>
              <a:cxn ang="0">
                <a:pos x="2464" y="571"/>
              </a:cxn>
              <a:cxn ang="0">
                <a:pos x="2039" y="1142"/>
              </a:cxn>
              <a:cxn ang="0">
                <a:pos x="1631" y="1795"/>
              </a:cxn>
              <a:cxn ang="0">
                <a:pos x="1289" y="2496"/>
              </a:cxn>
              <a:cxn ang="0">
                <a:pos x="1191" y="2725"/>
              </a:cxn>
              <a:cxn ang="0">
                <a:pos x="1126" y="2839"/>
              </a:cxn>
              <a:cxn ang="0">
                <a:pos x="1044" y="2888"/>
              </a:cxn>
              <a:cxn ang="0">
                <a:pos x="848" y="2904"/>
              </a:cxn>
              <a:cxn ang="0">
                <a:pos x="701" y="2888"/>
              </a:cxn>
              <a:cxn ang="0">
                <a:pos x="636" y="2872"/>
              </a:cxn>
              <a:cxn ang="0">
                <a:pos x="554" y="2758"/>
              </a:cxn>
              <a:cxn ang="0">
                <a:pos x="326" y="2447"/>
              </a:cxn>
              <a:cxn ang="0">
                <a:pos x="65" y="2154"/>
              </a:cxn>
              <a:cxn ang="0">
                <a:pos x="0" y="2039"/>
              </a:cxn>
              <a:cxn ang="0">
                <a:pos x="32" y="1958"/>
              </a:cxn>
              <a:cxn ang="0">
                <a:pos x="228" y="1811"/>
              </a:cxn>
              <a:cxn ang="0">
                <a:pos x="440" y="1827"/>
              </a:cxn>
              <a:cxn ang="0">
                <a:pos x="571" y="1909"/>
              </a:cxn>
              <a:cxn ang="0">
                <a:pos x="734" y="2056"/>
              </a:cxn>
              <a:cxn ang="0">
                <a:pos x="913" y="2317"/>
              </a:cxn>
            </a:cxnLst>
            <a:rect l="0" t="0" r="r" b="b"/>
            <a:pathLst>
              <a:path w="2969" h="2904">
                <a:moveTo>
                  <a:pt x="913" y="2317"/>
                </a:moveTo>
                <a:lnTo>
                  <a:pt x="1126" y="1893"/>
                </a:lnTo>
                <a:lnTo>
                  <a:pt x="1338" y="1485"/>
                </a:lnTo>
                <a:lnTo>
                  <a:pt x="1582" y="1093"/>
                </a:lnTo>
                <a:lnTo>
                  <a:pt x="1843" y="718"/>
                </a:lnTo>
                <a:lnTo>
                  <a:pt x="1958" y="554"/>
                </a:lnTo>
                <a:lnTo>
                  <a:pt x="2072" y="424"/>
                </a:lnTo>
                <a:lnTo>
                  <a:pt x="2170" y="310"/>
                </a:lnTo>
                <a:lnTo>
                  <a:pt x="2235" y="228"/>
                </a:lnTo>
                <a:lnTo>
                  <a:pt x="2300" y="163"/>
                </a:lnTo>
                <a:lnTo>
                  <a:pt x="2366" y="114"/>
                </a:lnTo>
                <a:lnTo>
                  <a:pt x="2431" y="65"/>
                </a:lnTo>
                <a:lnTo>
                  <a:pt x="2464" y="65"/>
                </a:lnTo>
                <a:lnTo>
                  <a:pt x="2513" y="49"/>
                </a:lnTo>
                <a:lnTo>
                  <a:pt x="2594" y="32"/>
                </a:lnTo>
                <a:lnTo>
                  <a:pt x="2676" y="16"/>
                </a:lnTo>
                <a:lnTo>
                  <a:pt x="2823" y="0"/>
                </a:lnTo>
                <a:lnTo>
                  <a:pt x="2920" y="0"/>
                </a:lnTo>
                <a:lnTo>
                  <a:pt x="2953" y="16"/>
                </a:lnTo>
                <a:lnTo>
                  <a:pt x="2969" y="32"/>
                </a:lnTo>
                <a:lnTo>
                  <a:pt x="2969" y="49"/>
                </a:lnTo>
                <a:lnTo>
                  <a:pt x="2953" y="65"/>
                </a:lnTo>
                <a:lnTo>
                  <a:pt x="2920" y="98"/>
                </a:lnTo>
                <a:lnTo>
                  <a:pt x="2855" y="146"/>
                </a:lnTo>
                <a:lnTo>
                  <a:pt x="2659" y="342"/>
                </a:lnTo>
                <a:lnTo>
                  <a:pt x="2464" y="571"/>
                </a:lnTo>
                <a:lnTo>
                  <a:pt x="2251" y="832"/>
                </a:lnTo>
                <a:lnTo>
                  <a:pt x="2039" y="1142"/>
                </a:lnTo>
                <a:lnTo>
                  <a:pt x="1827" y="1468"/>
                </a:lnTo>
                <a:lnTo>
                  <a:pt x="1631" y="1795"/>
                </a:lnTo>
                <a:lnTo>
                  <a:pt x="1452" y="2137"/>
                </a:lnTo>
                <a:lnTo>
                  <a:pt x="1289" y="2496"/>
                </a:lnTo>
                <a:lnTo>
                  <a:pt x="1240" y="2627"/>
                </a:lnTo>
                <a:lnTo>
                  <a:pt x="1191" y="2725"/>
                </a:lnTo>
                <a:lnTo>
                  <a:pt x="1158" y="2806"/>
                </a:lnTo>
                <a:lnTo>
                  <a:pt x="1126" y="2839"/>
                </a:lnTo>
                <a:lnTo>
                  <a:pt x="1093" y="2872"/>
                </a:lnTo>
                <a:lnTo>
                  <a:pt x="1044" y="2888"/>
                </a:lnTo>
                <a:lnTo>
                  <a:pt x="962" y="2904"/>
                </a:lnTo>
                <a:lnTo>
                  <a:pt x="848" y="2904"/>
                </a:lnTo>
                <a:lnTo>
                  <a:pt x="767" y="2904"/>
                </a:lnTo>
                <a:lnTo>
                  <a:pt x="701" y="2888"/>
                </a:lnTo>
                <a:lnTo>
                  <a:pt x="669" y="2888"/>
                </a:lnTo>
                <a:lnTo>
                  <a:pt x="636" y="2872"/>
                </a:lnTo>
                <a:lnTo>
                  <a:pt x="587" y="2806"/>
                </a:lnTo>
                <a:lnTo>
                  <a:pt x="554" y="2758"/>
                </a:lnTo>
                <a:lnTo>
                  <a:pt x="505" y="2692"/>
                </a:lnTo>
                <a:lnTo>
                  <a:pt x="326" y="2447"/>
                </a:lnTo>
                <a:lnTo>
                  <a:pt x="114" y="2203"/>
                </a:lnTo>
                <a:lnTo>
                  <a:pt x="65" y="2154"/>
                </a:lnTo>
                <a:lnTo>
                  <a:pt x="32" y="2105"/>
                </a:lnTo>
                <a:lnTo>
                  <a:pt x="0" y="2039"/>
                </a:lnTo>
                <a:lnTo>
                  <a:pt x="16" y="2007"/>
                </a:lnTo>
                <a:lnTo>
                  <a:pt x="32" y="1958"/>
                </a:lnTo>
                <a:lnTo>
                  <a:pt x="114" y="1876"/>
                </a:lnTo>
                <a:lnTo>
                  <a:pt x="228" y="1811"/>
                </a:lnTo>
                <a:lnTo>
                  <a:pt x="326" y="1795"/>
                </a:lnTo>
                <a:lnTo>
                  <a:pt x="440" y="1827"/>
                </a:lnTo>
                <a:lnTo>
                  <a:pt x="505" y="1860"/>
                </a:lnTo>
                <a:lnTo>
                  <a:pt x="571" y="1909"/>
                </a:lnTo>
                <a:lnTo>
                  <a:pt x="652" y="1974"/>
                </a:lnTo>
                <a:lnTo>
                  <a:pt x="734" y="2056"/>
                </a:lnTo>
                <a:lnTo>
                  <a:pt x="815" y="2170"/>
                </a:lnTo>
                <a:lnTo>
                  <a:pt x="913" y="2317"/>
                </a:lnTo>
                <a:close/>
              </a:path>
            </a:pathLst>
          </a:custGeom>
          <a:solidFill>
            <a:srgbClr val="33CC33"/>
          </a:solidFill>
          <a:ln w="19050" cmpd="sng">
            <a:solidFill>
              <a:srgbClr val="33CC33"/>
            </a:solidFill>
            <a:round/>
            <a:headEnd/>
            <a:tailEnd/>
          </a:ln>
        </p:spPr>
        <p:txBody>
          <a:bodyP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2435" name="Rectangle 35" descr="Light upward diagonal"/>
          <p:cNvSpPr>
            <a:spLocks noChangeArrowheads="1"/>
          </p:cNvSpPr>
          <p:nvPr/>
        </p:nvSpPr>
        <p:spPr bwMode="auto">
          <a:xfrm>
            <a:off x="494544" y="1815863"/>
            <a:ext cx="10934700" cy="4442457"/>
          </a:xfrm>
          <a:prstGeom prst="rect">
            <a:avLst/>
          </a:prstGeom>
          <a:pattFill prst="ltUpDiag">
            <a:fgClr>
              <a:srgbClr val="E8E8E8"/>
            </a:fgClr>
            <a:bgClr>
              <a:schemeClr val="bg1"/>
            </a:bgClr>
          </a:pattFill>
          <a:ln w="9525">
            <a:solidFill>
              <a:schemeClr val="tx1"/>
            </a:solidFill>
            <a:miter lim="800000"/>
            <a:headEnd/>
            <a:tailEnd/>
          </a:ln>
          <a:effectLst>
            <a:outerShdw blurRad="63500" dist="38099" dir="2700000" algn="ctr" rotWithShape="0">
              <a:schemeClr val="bg2">
                <a:alpha val="74998"/>
              </a:schemeClr>
            </a:outerShdw>
          </a:effectLst>
        </p:spPr>
        <p:txBody>
          <a:bodyPr wrap="none" lIns="0" tIns="0" rIns="0" bIns="0" anchor="ctr">
            <a:prstTxWarp prst="textNoShape">
              <a:avLst/>
            </a:prstTxWarp>
          </a:bodyPr>
          <a:lstStyle/>
          <a:p>
            <a:endParaRPr lang="it-IT"/>
          </a:p>
        </p:txBody>
      </p:sp>
      <p:sp>
        <p:nvSpPr>
          <p:cNvPr id="3302425" name="Rectangle 25"/>
          <p:cNvSpPr>
            <a:spLocks noChangeArrowheads="1"/>
          </p:cNvSpPr>
          <p:nvPr/>
        </p:nvSpPr>
        <p:spPr bwMode="auto">
          <a:xfrm>
            <a:off x="560240" y="3582194"/>
            <a:ext cx="5323184" cy="369332"/>
          </a:xfrm>
          <a:prstGeom prst="rect">
            <a:avLst/>
          </a:prstGeom>
          <a:solidFill>
            <a:srgbClr val="FFFFCC"/>
          </a:solidFill>
          <a:ln w="12700">
            <a:solidFill>
              <a:schemeClr val="tx1"/>
            </a:solidFill>
            <a:miter lim="800000"/>
            <a:headEnd/>
            <a:tailEnd/>
          </a:ln>
          <a:effectLst/>
        </p:spPr>
        <p:txBody>
          <a:bodyPr anchor="ctr">
            <a:prstTxWarp prst="textNoShape">
              <a:avLst/>
            </a:prstTxWarp>
            <a:spAutoFit/>
          </a:bodyPr>
          <a:lstStyle/>
          <a:p>
            <a:endParaRPr lang="it-IT"/>
          </a:p>
        </p:txBody>
      </p:sp>
      <p:sp>
        <p:nvSpPr>
          <p:cNvPr id="3302403" name="Rectangle 3"/>
          <p:cNvSpPr>
            <a:spLocks noGrp="1" noChangeArrowheads="1"/>
          </p:cNvSpPr>
          <p:nvPr>
            <p:ph type="title"/>
          </p:nvPr>
        </p:nvSpPr>
        <p:spPr>
          <a:noFill/>
          <a:ln/>
        </p:spPr>
        <p:txBody>
          <a:bodyPr/>
          <a:lstStyle/>
          <a:p>
            <a:r>
              <a:rPr lang="it-IT" dirty="0" smtClean="0">
                <a:ea typeface="ＭＳ Ｐゴシック" charset="-128"/>
                <a:cs typeface="ＭＳ Ｐゴシック" charset="-128"/>
              </a:rPr>
              <a:t>Gli strumenti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Le “Google </a:t>
            </a:r>
            <a:r>
              <a:rPr lang="it-IT" dirty="0" err="1" smtClean="0">
                <a:ea typeface="ＭＳ Ｐゴシック" charset="-128"/>
                <a:cs typeface="ＭＳ Ｐゴシック" charset="-128"/>
              </a:rPr>
              <a:t>Apps</a:t>
            </a:r>
            <a:r>
              <a:rPr lang="it-IT" dirty="0" smtClean="0">
                <a:ea typeface="ＭＳ Ｐゴシック" charset="-128"/>
                <a:cs typeface="ＭＳ Ｐゴシック" charset="-128"/>
              </a:rPr>
              <a:t>”</a:t>
            </a:r>
            <a:endParaRPr lang="it-IT" sz="2000" dirty="0"/>
          </a:p>
        </p:txBody>
      </p:sp>
      <p:sp>
        <p:nvSpPr>
          <p:cNvPr id="3302426" name="Rectangle 26"/>
          <p:cNvSpPr>
            <a:spLocks noChangeArrowheads="1"/>
          </p:cNvSpPr>
          <p:nvPr/>
        </p:nvSpPr>
        <p:spPr bwMode="auto">
          <a:xfrm>
            <a:off x="6049489" y="4432062"/>
            <a:ext cx="5323184" cy="369332"/>
          </a:xfrm>
          <a:prstGeom prst="rect">
            <a:avLst/>
          </a:prstGeom>
          <a:solidFill>
            <a:srgbClr val="FFFFCC"/>
          </a:solidFill>
          <a:ln w="12700">
            <a:solidFill>
              <a:schemeClr val="tx1"/>
            </a:solidFill>
            <a:miter lim="800000"/>
            <a:headEnd/>
            <a:tailEnd/>
          </a:ln>
          <a:effectLst/>
        </p:spPr>
        <p:txBody>
          <a:bodyPr anchor="ctr">
            <a:prstTxWarp prst="textNoShape">
              <a:avLst/>
            </a:prstTxWarp>
            <a:spAutoFit/>
          </a:bodyPr>
          <a:lstStyle/>
          <a:p>
            <a:endParaRPr lang="it-IT"/>
          </a:p>
        </p:txBody>
      </p:sp>
      <p:sp>
        <p:nvSpPr>
          <p:cNvPr id="3302429" name="Text Box 29"/>
          <p:cNvSpPr txBox="1">
            <a:spLocks noChangeArrowheads="1"/>
          </p:cNvSpPr>
          <p:nvPr/>
        </p:nvSpPr>
        <p:spPr bwMode="auto">
          <a:xfrm>
            <a:off x="1594949" y="2025327"/>
            <a:ext cx="3253767" cy="33855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600" b="1">
                <a:latin typeface="Verdana" charset="0"/>
              </a:rPr>
              <a:t>Punti di Forza</a:t>
            </a:r>
          </a:p>
        </p:txBody>
      </p:sp>
      <p:sp>
        <p:nvSpPr>
          <p:cNvPr id="3302431" name="Line 31"/>
          <p:cNvSpPr>
            <a:spLocks noChangeShapeType="1"/>
          </p:cNvSpPr>
          <p:nvPr/>
        </p:nvSpPr>
        <p:spPr bwMode="auto">
          <a:xfrm>
            <a:off x="1083981" y="2301097"/>
            <a:ext cx="4273876" cy="0"/>
          </a:xfrm>
          <a:prstGeom prst="line">
            <a:avLst/>
          </a:prstGeom>
          <a:noFill/>
          <a:ln w="12700">
            <a:solidFill>
              <a:schemeClr val="tx1"/>
            </a:solidFill>
            <a:round/>
            <a:headEnd/>
            <a:tailEnd/>
          </a:ln>
          <a:effectLst/>
        </p:spPr>
        <p:txBody>
          <a:bodyPr anchor="ctr">
            <a:prstTxWarp prst="textNoShape">
              <a:avLst/>
            </a:prstTxWarp>
            <a:spAutoFit/>
          </a:bodyPr>
          <a:lstStyle/>
          <a:p>
            <a:endParaRPr lang="it-IT"/>
          </a:p>
        </p:txBody>
      </p:sp>
      <p:sp>
        <p:nvSpPr>
          <p:cNvPr id="3302432" name="Text Box 32"/>
          <p:cNvSpPr txBox="1">
            <a:spLocks noChangeArrowheads="1"/>
          </p:cNvSpPr>
          <p:nvPr/>
        </p:nvSpPr>
        <p:spPr bwMode="auto">
          <a:xfrm>
            <a:off x="7117045" y="2025327"/>
            <a:ext cx="3253767" cy="33855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600" b="1">
                <a:latin typeface="Verdana" charset="0"/>
              </a:rPr>
              <a:t>Punti di Debolezza</a:t>
            </a:r>
          </a:p>
        </p:txBody>
      </p:sp>
      <p:sp>
        <p:nvSpPr>
          <p:cNvPr id="3302433" name="Line 33"/>
          <p:cNvSpPr>
            <a:spLocks noChangeShapeType="1"/>
          </p:cNvSpPr>
          <p:nvPr/>
        </p:nvSpPr>
        <p:spPr bwMode="auto">
          <a:xfrm>
            <a:off x="6474686" y="2301097"/>
            <a:ext cx="4536660" cy="0"/>
          </a:xfrm>
          <a:prstGeom prst="line">
            <a:avLst/>
          </a:prstGeom>
          <a:noFill/>
          <a:ln w="12700">
            <a:solidFill>
              <a:schemeClr val="tx1"/>
            </a:solidFill>
            <a:round/>
            <a:headEnd/>
            <a:tailEnd/>
          </a:ln>
          <a:effectLst/>
        </p:spPr>
        <p:txBody>
          <a:bodyPr anchor="ctr">
            <a:prstTxWarp prst="textNoShape">
              <a:avLst/>
            </a:prstTxWarp>
            <a:spAutoFit/>
          </a:bodyPr>
          <a:lstStyle/>
          <a:p>
            <a:endParaRPr lang="it-IT"/>
          </a:p>
        </p:txBody>
      </p:sp>
      <p:pic>
        <p:nvPicPr>
          <p:cNvPr id="3302434" name="Picture 34" descr="vers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34889" y="1936418"/>
            <a:ext cx="686156" cy="464137"/>
          </a:xfrm>
          <a:prstGeom prst="rect">
            <a:avLst/>
          </a:prstGeom>
          <a:noFill/>
        </p:spPr>
      </p:pic>
      <p:pic>
        <p:nvPicPr>
          <p:cNvPr id="3302428" name="Picture 28" descr="o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0240" y="1936418"/>
            <a:ext cx="686156" cy="464137"/>
          </a:xfrm>
          <a:prstGeom prst="rect">
            <a:avLst/>
          </a:prstGeom>
          <a:noFill/>
        </p:spPr>
      </p:pic>
      <p:sp>
        <p:nvSpPr>
          <p:cNvPr id="14" name="Rectangle 26"/>
          <p:cNvSpPr>
            <a:spLocks noChangeArrowheads="1"/>
          </p:cNvSpPr>
          <p:nvPr/>
        </p:nvSpPr>
        <p:spPr bwMode="auto">
          <a:xfrm>
            <a:off x="6031706" y="2362994"/>
            <a:ext cx="5323184" cy="369332"/>
          </a:xfrm>
          <a:prstGeom prst="rect">
            <a:avLst/>
          </a:prstGeom>
          <a:solidFill>
            <a:srgbClr val="FFFFCC"/>
          </a:solidFill>
          <a:ln w="12700">
            <a:solidFill>
              <a:schemeClr val="tx1"/>
            </a:solidFill>
            <a:miter lim="800000"/>
            <a:headEnd/>
            <a:tailEnd/>
          </a:ln>
          <a:effectLst/>
        </p:spPr>
        <p:txBody>
          <a:bodyPr anchor="ctr">
            <a:prstTxWarp prst="textNoShape">
              <a:avLst/>
            </a:prstTxWarp>
            <a:spAutoFit/>
          </a:bodyPr>
          <a:lstStyle/>
          <a:p>
            <a:endParaRPr lang="it-IT"/>
          </a:p>
        </p:txBody>
      </p:sp>
      <p:sp>
        <p:nvSpPr>
          <p:cNvPr id="3302427" name="Text Box 27"/>
          <p:cNvSpPr txBox="1">
            <a:spLocks noChangeArrowheads="1"/>
          </p:cNvSpPr>
          <p:nvPr/>
        </p:nvSpPr>
        <p:spPr bwMode="auto">
          <a:xfrm>
            <a:off x="6023941" y="2406582"/>
            <a:ext cx="5189365" cy="3871829"/>
          </a:xfrm>
          <a:prstGeom prst="rect">
            <a:avLst/>
          </a:prstGeom>
          <a:noFill/>
          <a:ln w="12700">
            <a:noFill/>
            <a:miter lim="800000"/>
            <a:headEnd/>
            <a:tailEnd/>
          </a:ln>
          <a:effectLst/>
        </p:spPr>
        <p:txBody>
          <a:bodyPr wrap="square">
            <a:prstTxWarp prst="textNoShape">
              <a:avLst/>
            </a:prstTxWarp>
            <a:spAutoFit/>
          </a:bodyPr>
          <a:lstStyle/>
          <a:p>
            <a:pPr marL="174625" indent="-174625" algn="l" defTabSz="609600">
              <a:spcBef>
                <a:spcPct val="30000"/>
              </a:spcBef>
              <a:buFontTx/>
              <a:buBlip>
                <a:blip r:embed="rId5"/>
              </a:buBlip>
              <a:tabLst>
                <a:tab pos="635000" algn="l"/>
                <a:tab pos="4572000" algn="ctr"/>
                <a:tab pos="5778500" algn="ctr"/>
              </a:tabLst>
            </a:pPr>
            <a:r>
              <a:rPr lang="it-IT" sz="1600" b="1" dirty="0">
                <a:latin typeface="Verdana" charset="0"/>
              </a:rPr>
              <a:t>Confidenzialità</a:t>
            </a:r>
          </a:p>
          <a:p>
            <a:pPr marL="354013" lvl="1" algn="l" defTabSz="609600">
              <a:spcBef>
                <a:spcPct val="30000"/>
              </a:spcBef>
              <a:tabLst>
                <a:tab pos="635000" algn="l"/>
                <a:tab pos="4572000" algn="ctr"/>
                <a:tab pos="5778500" algn="ctr"/>
              </a:tabLst>
            </a:pPr>
            <a:r>
              <a:rPr lang="it-IT" dirty="0">
                <a:latin typeface="Verdana" charset="0"/>
              </a:rPr>
              <a:t>Resta da verificare la disponibilità delle aziende di conservare informazioni riservate al di fuori del proprio perimetro, nonostante Google pubblichi che i suoi Data Center sono dotati di sistemi di protezione di primo livello.</a:t>
            </a:r>
            <a:r>
              <a:rPr lang="it-IT" sz="1400" b="1" dirty="0">
                <a:latin typeface="Verdana" charset="0"/>
              </a:rPr>
              <a:t> </a:t>
            </a:r>
          </a:p>
          <a:p>
            <a:pPr marL="174625" indent="-174625" algn="l" defTabSz="609600">
              <a:spcBef>
                <a:spcPct val="30000"/>
              </a:spcBef>
              <a:buFontTx/>
              <a:buBlip>
                <a:blip r:embed="rId5"/>
              </a:buBlip>
              <a:tabLst>
                <a:tab pos="635000" algn="l"/>
                <a:tab pos="4572000" algn="ctr"/>
                <a:tab pos="5778500" algn="ctr"/>
              </a:tabLst>
            </a:pPr>
            <a:r>
              <a:rPr lang="it-IT" sz="1600" b="1" dirty="0">
                <a:latin typeface="Verdana" charset="0"/>
              </a:rPr>
              <a:t>Disponibilità</a:t>
            </a:r>
          </a:p>
          <a:p>
            <a:pPr marL="354013" lvl="1" algn="l" defTabSz="609600">
              <a:spcBef>
                <a:spcPct val="30000"/>
              </a:spcBef>
              <a:tabLst>
                <a:tab pos="635000" algn="l"/>
                <a:tab pos="4572000" algn="ctr"/>
                <a:tab pos="5778500" algn="ctr"/>
              </a:tabLst>
            </a:pPr>
            <a:r>
              <a:rPr lang="it-IT" dirty="0">
                <a:latin typeface="Verdana" charset="0"/>
              </a:rPr>
              <a:t>I servizi offerti sono </a:t>
            </a:r>
            <a:r>
              <a:rPr lang="it-IT" dirty="0" err="1">
                <a:latin typeface="Verdana" charset="0"/>
              </a:rPr>
              <a:t>web-based</a:t>
            </a:r>
            <a:r>
              <a:rPr lang="it-IT" dirty="0">
                <a:latin typeface="Verdana" charset="0"/>
              </a:rPr>
              <a:t> quindi necessitano che gli utenti siano collegati a internet per essere erogati.</a:t>
            </a:r>
            <a:r>
              <a:rPr lang="it-IT" dirty="0" err="1">
                <a:latin typeface="Verdana" charset="0"/>
              </a:rPr>
              <a:t>nto</a:t>
            </a:r>
            <a:r>
              <a:rPr lang="it-IT" dirty="0">
                <a:latin typeface="Verdana" charset="0"/>
              </a:rPr>
              <a:t> del carico dei server, che è effettuato da Google</a:t>
            </a:r>
            <a:r>
              <a:rPr lang="it-IT" dirty="0" smtClean="0">
                <a:latin typeface="Verdana" charset="0"/>
              </a:rPr>
              <a:t>.</a:t>
            </a:r>
            <a:endParaRPr lang="it-IT" dirty="0">
              <a:latin typeface="Verdana" charset="0"/>
            </a:endParaRPr>
          </a:p>
        </p:txBody>
      </p:sp>
      <p:sp>
        <p:nvSpPr>
          <p:cNvPr id="15" name="Rectangle 25"/>
          <p:cNvSpPr>
            <a:spLocks noChangeArrowheads="1"/>
          </p:cNvSpPr>
          <p:nvPr/>
        </p:nvSpPr>
        <p:spPr bwMode="auto">
          <a:xfrm>
            <a:off x="545306" y="2450862"/>
            <a:ext cx="5323184" cy="369332"/>
          </a:xfrm>
          <a:prstGeom prst="rect">
            <a:avLst/>
          </a:prstGeom>
          <a:solidFill>
            <a:srgbClr val="FFFFCC"/>
          </a:solidFill>
          <a:ln w="12700">
            <a:solidFill>
              <a:schemeClr val="tx1"/>
            </a:solidFill>
            <a:miter lim="800000"/>
            <a:headEnd/>
            <a:tailEnd/>
          </a:ln>
          <a:effectLst/>
        </p:spPr>
        <p:txBody>
          <a:bodyPr anchor="ctr">
            <a:prstTxWarp prst="textNoShape">
              <a:avLst/>
            </a:prstTxWarp>
            <a:spAutoFit/>
          </a:bodyPr>
          <a:lstStyle/>
          <a:p>
            <a:endParaRPr lang="it-IT"/>
          </a:p>
        </p:txBody>
      </p:sp>
      <p:sp>
        <p:nvSpPr>
          <p:cNvPr id="16" name="Text Box 24"/>
          <p:cNvSpPr txBox="1">
            <a:spLocks noChangeArrowheads="1"/>
          </p:cNvSpPr>
          <p:nvPr/>
        </p:nvSpPr>
        <p:spPr bwMode="auto">
          <a:xfrm>
            <a:off x="534692" y="2406583"/>
            <a:ext cx="5192214" cy="3564053"/>
          </a:xfrm>
          <a:prstGeom prst="rect">
            <a:avLst/>
          </a:prstGeom>
          <a:noFill/>
          <a:ln w="12700">
            <a:noFill/>
            <a:miter lim="800000"/>
            <a:headEnd/>
            <a:tailEnd/>
          </a:ln>
          <a:effectLst/>
        </p:spPr>
        <p:txBody>
          <a:bodyPr wrap="square">
            <a:prstTxWarp prst="textNoShape">
              <a:avLst/>
            </a:prstTxWarp>
            <a:spAutoFit/>
          </a:bodyPr>
          <a:lstStyle/>
          <a:p>
            <a:pPr marL="174625" indent="-174625" algn="l" defTabSz="609600">
              <a:spcBef>
                <a:spcPct val="30000"/>
              </a:spcBef>
              <a:buFontTx/>
              <a:buBlip>
                <a:blip r:embed="rId5"/>
              </a:buBlip>
              <a:tabLst>
                <a:tab pos="635000" algn="l"/>
                <a:tab pos="4572000" algn="ctr"/>
                <a:tab pos="5778500" algn="ctr"/>
              </a:tabLst>
            </a:pPr>
            <a:r>
              <a:rPr lang="it-IT" sz="1600" b="1" dirty="0">
                <a:latin typeface="Verdana" charset="0"/>
              </a:rPr>
              <a:t>Accessibilità</a:t>
            </a:r>
          </a:p>
          <a:p>
            <a:pPr marL="354013" lvl="1" algn="l" defTabSz="609600">
              <a:spcBef>
                <a:spcPct val="30000"/>
              </a:spcBef>
              <a:tabLst>
                <a:tab pos="635000" algn="l"/>
                <a:tab pos="4572000" algn="ctr"/>
                <a:tab pos="5778500" algn="ctr"/>
              </a:tabLst>
            </a:pPr>
            <a:r>
              <a:rPr lang="it-IT" dirty="0">
                <a:latin typeface="Verdana" charset="0"/>
              </a:rPr>
              <a:t>I servizi possono essere erogati in qualsiasi parte del mondo attraverso la connessione a internet</a:t>
            </a:r>
          </a:p>
          <a:p>
            <a:pPr marL="174625" indent="-174625" algn="l" defTabSz="609600">
              <a:spcBef>
                <a:spcPct val="30000"/>
              </a:spcBef>
              <a:buFontTx/>
              <a:buBlip>
                <a:blip r:embed="rId5"/>
              </a:buBlip>
              <a:tabLst>
                <a:tab pos="635000" algn="l"/>
                <a:tab pos="4572000" algn="ctr"/>
                <a:tab pos="5778500" algn="ctr"/>
              </a:tabLst>
            </a:pPr>
            <a:r>
              <a:rPr lang="it-IT" sz="1600" b="1" dirty="0">
                <a:latin typeface="Verdana" charset="0"/>
              </a:rPr>
              <a:t>Scalabilità</a:t>
            </a:r>
          </a:p>
          <a:p>
            <a:pPr marL="354013" lvl="1" algn="l" defTabSz="609600">
              <a:spcBef>
                <a:spcPct val="30000"/>
              </a:spcBef>
              <a:tabLst>
                <a:tab pos="635000" algn="l"/>
                <a:tab pos="4572000" algn="ctr"/>
                <a:tab pos="5778500" algn="ctr"/>
              </a:tabLst>
            </a:pPr>
            <a:r>
              <a:rPr lang="it-IT" dirty="0">
                <a:latin typeface="Verdana" charset="0"/>
              </a:rPr>
              <a:t>Offre la possibilità di aggiungere un numero elevato di account </a:t>
            </a:r>
            <a:r>
              <a:rPr lang="it-IT" dirty="0" err="1">
                <a:latin typeface="Verdana" charset="0"/>
              </a:rPr>
              <a:t>email</a:t>
            </a:r>
            <a:r>
              <a:rPr lang="it-IT" dirty="0">
                <a:latin typeface="Verdana" charset="0"/>
              </a:rPr>
              <a:t> senza lunga pianificazione in anticipo. Si può crescere comunque e ovunque sia necessario. Non è più necessario effettuare il bilanciamento del carico dei server, che è effettuato da Google.</a:t>
            </a:r>
            <a:r>
              <a:rPr lang="it-IT" dirty="0" smtClean="0">
                <a:latin typeface="Verdana" charset="0"/>
              </a:rPr>
              <a:t> </a:t>
            </a:r>
            <a:endParaRPr lang="it-IT" dirty="0">
              <a:latin typeface="Verdana"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2435" name="Rectangle 35" descr="Light upward diagonal"/>
          <p:cNvSpPr>
            <a:spLocks noChangeArrowheads="1"/>
          </p:cNvSpPr>
          <p:nvPr/>
        </p:nvSpPr>
        <p:spPr bwMode="auto">
          <a:xfrm>
            <a:off x="494544" y="1815863"/>
            <a:ext cx="10934700" cy="4442457"/>
          </a:xfrm>
          <a:prstGeom prst="rect">
            <a:avLst/>
          </a:prstGeom>
          <a:pattFill prst="ltUpDiag">
            <a:fgClr>
              <a:srgbClr val="E8E8E8"/>
            </a:fgClr>
            <a:bgClr>
              <a:schemeClr val="bg1"/>
            </a:bgClr>
          </a:pattFill>
          <a:ln w="9525">
            <a:solidFill>
              <a:schemeClr val="tx1"/>
            </a:solidFill>
            <a:miter lim="800000"/>
            <a:headEnd/>
            <a:tailEnd/>
          </a:ln>
          <a:effectLst>
            <a:outerShdw blurRad="63500" dist="38099" dir="2700000" algn="ctr" rotWithShape="0">
              <a:schemeClr val="bg2">
                <a:alpha val="74998"/>
              </a:schemeClr>
            </a:outerShdw>
          </a:effectLst>
        </p:spPr>
        <p:txBody>
          <a:bodyPr wrap="none" lIns="0" tIns="0" rIns="0" bIns="0" anchor="ctr">
            <a:prstTxWarp prst="textNoShape">
              <a:avLst/>
            </a:prstTxWarp>
          </a:bodyPr>
          <a:lstStyle/>
          <a:p>
            <a:endParaRPr lang="it-IT"/>
          </a:p>
        </p:txBody>
      </p:sp>
      <p:sp>
        <p:nvSpPr>
          <p:cNvPr id="3302425" name="Rectangle 25"/>
          <p:cNvSpPr>
            <a:spLocks noChangeArrowheads="1"/>
          </p:cNvSpPr>
          <p:nvPr/>
        </p:nvSpPr>
        <p:spPr bwMode="auto">
          <a:xfrm>
            <a:off x="560240" y="4492129"/>
            <a:ext cx="5323184" cy="461665"/>
          </a:xfrm>
          <a:prstGeom prst="rect">
            <a:avLst/>
          </a:prstGeom>
          <a:solidFill>
            <a:srgbClr val="FFFFCC"/>
          </a:solidFill>
          <a:ln w="12700">
            <a:solidFill>
              <a:schemeClr val="tx1"/>
            </a:solidFill>
            <a:miter lim="800000"/>
            <a:headEnd/>
            <a:tailEnd/>
          </a:ln>
          <a:effectLst/>
        </p:spPr>
        <p:txBody>
          <a:bodyPr anchor="ctr">
            <a:prstTxWarp prst="textNoShape">
              <a:avLst/>
            </a:prstTxWarp>
            <a:spAutoFit/>
          </a:bodyPr>
          <a:lstStyle/>
          <a:p>
            <a:endParaRPr lang="it-IT" sz="2400"/>
          </a:p>
        </p:txBody>
      </p:sp>
      <p:sp>
        <p:nvSpPr>
          <p:cNvPr id="3302403" name="Rectangle 3"/>
          <p:cNvSpPr>
            <a:spLocks noGrp="1" noChangeArrowheads="1"/>
          </p:cNvSpPr>
          <p:nvPr>
            <p:ph type="title"/>
          </p:nvPr>
        </p:nvSpPr>
        <p:spPr>
          <a:noFill/>
          <a:ln/>
        </p:spPr>
        <p:txBody>
          <a:bodyPr/>
          <a:lstStyle/>
          <a:p>
            <a:r>
              <a:rPr lang="it-IT" dirty="0" smtClean="0">
                <a:ea typeface="ＭＳ Ｐゴシック" charset="-128"/>
                <a:cs typeface="ＭＳ Ｐゴシック" charset="-128"/>
              </a:rPr>
              <a:t>Gli strumenti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Le “Google </a:t>
            </a:r>
            <a:r>
              <a:rPr lang="it-IT" dirty="0" err="1" smtClean="0">
                <a:ea typeface="ＭＳ Ｐゴシック" charset="-128"/>
                <a:cs typeface="ＭＳ Ｐゴシック" charset="-128"/>
              </a:rPr>
              <a:t>Apps</a:t>
            </a:r>
            <a:r>
              <a:rPr lang="it-IT" dirty="0" smtClean="0">
                <a:ea typeface="ＭＳ Ｐゴシック" charset="-128"/>
                <a:cs typeface="ＭＳ Ｐゴシック" charset="-128"/>
              </a:rPr>
              <a:t>”</a:t>
            </a:r>
            <a:endParaRPr lang="it-IT" sz="2000" dirty="0"/>
          </a:p>
        </p:txBody>
      </p:sp>
      <p:sp>
        <p:nvSpPr>
          <p:cNvPr id="3302426" name="Rectangle 26"/>
          <p:cNvSpPr>
            <a:spLocks noChangeArrowheads="1"/>
          </p:cNvSpPr>
          <p:nvPr/>
        </p:nvSpPr>
        <p:spPr bwMode="auto">
          <a:xfrm>
            <a:off x="6049489" y="2439194"/>
            <a:ext cx="5323184" cy="369332"/>
          </a:xfrm>
          <a:prstGeom prst="rect">
            <a:avLst/>
          </a:prstGeom>
          <a:solidFill>
            <a:srgbClr val="FFFFCC"/>
          </a:solidFill>
          <a:ln w="12700">
            <a:solidFill>
              <a:schemeClr val="tx1"/>
            </a:solidFill>
            <a:miter lim="800000"/>
            <a:headEnd/>
            <a:tailEnd/>
          </a:ln>
          <a:effectLst/>
        </p:spPr>
        <p:txBody>
          <a:bodyPr anchor="ctr">
            <a:prstTxWarp prst="textNoShape">
              <a:avLst/>
            </a:prstTxWarp>
            <a:spAutoFit/>
          </a:bodyPr>
          <a:lstStyle/>
          <a:p>
            <a:endParaRPr lang="it-IT"/>
          </a:p>
        </p:txBody>
      </p:sp>
      <p:sp>
        <p:nvSpPr>
          <p:cNvPr id="3302427" name="Text Box 27"/>
          <p:cNvSpPr txBox="1">
            <a:spLocks noChangeArrowheads="1"/>
          </p:cNvSpPr>
          <p:nvPr/>
        </p:nvSpPr>
        <p:spPr bwMode="auto">
          <a:xfrm>
            <a:off x="6023941" y="2406582"/>
            <a:ext cx="5374280" cy="2474524"/>
          </a:xfrm>
          <a:prstGeom prst="rect">
            <a:avLst/>
          </a:prstGeom>
          <a:noFill/>
          <a:ln w="12700">
            <a:noFill/>
            <a:miter lim="800000"/>
            <a:headEnd/>
            <a:tailEnd/>
          </a:ln>
          <a:effectLst/>
        </p:spPr>
        <p:txBody>
          <a:bodyPr>
            <a:prstTxWarp prst="textNoShape">
              <a:avLst/>
            </a:prstTxWarp>
            <a:spAutoFit/>
          </a:bodyPr>
          <a:lstStyle/>
          <a:p>
            <a:pPr marL="354013" lvl="1" defTabSz="609600">
              <a:spcBef>
                <a:spcPct val="30000"/>
              </a:spcBef>
              <a:tabLst>
                <a:tab pos="635000" algn="l"/>
                <a:tab pos="4572000" algn="ctr"/>
                <a:tab pos="5778500" algn="ctr"/>
              </a:tabLst>
            </a:pPr>
            <a:r>
              <a:rPr lang="it-IT" b="1" dirty="0" smtClean="0">
                <a:latin typeface="Verdana" charset="0"/>
              </a:rPr>
              <a:t>Completezza dell’Offerta</a:t>
            </a:r>
          </a:p>
          <a:p>
            <a:pPr marL="354013" lvl="1" defTabSz="609600">
              <a:spcBef>
                <a:spcPct val="30000"/>
              </a:spcBef>
              <a:tabLst>
                <a:tab pos="635000" algn="l"/>
                <a:tab pos="4572000" algn="ctr"/>
                <a:tab pos="5778500" algn="ctr"/>
              </a:tabLst>
            </a:pPr>
            <a:endParaRPr lang="it-IT" dirty="0" smtClean="0">
              <a:latin typeface="Verdana" charset="0"/>
            </a:endParaRPr>
          </a:p>
          <a:p>
            <a:pPr marL="354013" lvl="1" algn="l" defTabSz="609600">
              <a:spcBef>
                <a:spcPct val="30000"/>
              </a:spcBef>
              <a:tabLst>
                <a:tab pos="635000" algn="l"/>
                <a:tab pos="4572000" algn="ctr"/>
                <a:tab pos="5778500" algn="ctr"/>
              </a:tabLst>
            </a:pPr>
            <a:r>
              <a:rPr lang="it-IT" dirty="0" smtClean="0">
                <a:latin typeface="Verdana" charset="0"/>
              </a:rPr>
              <a:t>Attualmente </a:t>
            </a:r>
            <a:r>
              <a:rPr lang="it-IT" dirty="0">
                <a:latin typeface="Verdana" charset="0"/>
              </a:rPr>
              <a:t>Google </a:t>
            </a:r>
            <a:r>
              <a:rPr lang="it-IT" dirty="0" err="1">
                <a:latin typeface="Verdana" charset="0"/>
              </a:rPr>
              <a:t>Apps</a:t>
            </a:r>
            <a:r>
              <a:rPr lang="it-IT" dirty="0">
                <a:latin typeface="Verdana" charset="0"/>
              </a:rPr>
              <a:t> non supporta tutte le funzionalità di cui le aziende necessitano </a:t>
            </a:r>
            <a:r>
              <a:rPr lang="it-IT" dirty="0" err="1">
                <a:latin typeface="Verdana" charset="0"/>
              </a:rPr>
              <a:t>perchè</a:t>
            </a:r>
            <a:r>
              <a:rPr lang="it-IT" dirty="0">
                <a:latin typeface="Verdana" charset="0"/>
              </a:rPr>
              <a:t> manca di un servizio per creare presentazioni (PowerPoint Style</a:t>
            </a:r>
            <a:r>
              <a:rPr lang="it-IT" dirty="0" smtClean="0">
                <a:latin typeface="Verdana" charset="0"/>
              </a:rPr>
              <a:t>) ed un servizio </a:t>
            </a:r>
            <a:r>
              <a:rPr lang="it-IT" dirty="0" err="1" smtClean="0">
                <a:latin typeface="Verdana" charset="0"/>
              </a:rPr>
              <a:t>documentale</a:t>
            </a:r>
            <a:r>
              <a:rPr lang="it-IT" dirty="0" smtClean="0">
                <a:latin typeface="Verdana" charset="0"/>
              </a:rPr>
              <a:t> con </a:t>
            </a:r>
            <a:r>
              <a:rPr lang="it-IT" dirty="0" err="1" smtClean="0">
                <a:latin typeface="Verdana" charset="0"/>
              </a:rPr>
              <a:t>workflow</a:t>
            </a:r>
            <a:endParaRPr lang="it-IT" sz="1400" b="1" dirty="0">
              <a:latin typeface="Verdana" charset="0"/>
            </a:endParaRPr>
          </a:p>
        </p:txBody>
      </p:sp>
      <p:sp>
        <p:nvSpPr>
          <p:cNvPr id="3302429" name="Text Box 29"/>
          <p:cNvSpPr txBox="1">
            <a:spLocks noChangeArrowheads="1"/>
          </p:cNvSpPr>
          <p:nvPr/>
        </p:nvSpPr>
        <p:spPr bwMode="auto">
          <a:xfrm>
            <a:off x="1594949" y="2025327"/>
            <a:ext cx="3253767" cy="33855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600" b="1">
                <a:latin typeface="Verdana" charset="0"/>
              </a:rPr>
              <a:t>Punti di Forza</a:t>
            </a:r>
          </a:p>
        </p:txBody>
      </p:sp>
      <p:sp>
        <p:nvSpPr>
          <p:cNvPr id="3302431" name="Line 31"/>
          <p:cNvSpPr>
            <a:spLocks noChangeShapeType="1"/>
          </p:cNvSpPr>
          <p:nvPr/>
        </p:nvSpPr>
        <p:spPr bwMode="auto">
          <a:xfrm>
            <a:off x="1083981" y="2301097"/>
            <a:ext cx="4273876" cy="0"/>
          </a:xfrm>
          <a:prstGeom prst="line">
            <a:avLst/>
          </a:prstGeom>
          <a:noFill/>
          <a:ln w="12700">
            <a:solidFill>
              <a:schemeClr val="tx1"/>
            </a:solidFill>
            <a:round/>
            <a:headEnd/>
            <a:tailEnd/>
          </a:ln>
          <a:effectLst/>
        </p:spPr>
        <p:txBody>
          <a:bodyPr anchor="ctr">
            <a:prstTxWarp prst="textNoShape">
              <a:avLst/>
            </a:prstTxWarp>
            <a:spAutoFit/>
          </a:bodyPr>
          <a:lstStyle/>
          <a:p>
            <a:endParaRPr lang="it-IT"/>
          </a:p>
        </p:txBody>
      </p:sp>
      <p:sp>
        <p:nvSpPr>
          <p:cNvPr id="3302432" name="Text Box 32"/>
          <p:cNvSpPr txBox="1">
            <a:spLocks noChangeArrowheads="1"/>
          </p:cNvSpPr>
          <p:nvPr/>
        </p:nvSpPr>
        <p:spPr bwMode="auto">
          <a:xfrm>
            <a:off x="7117045" y="2025327"/>
            <a:ext cx="3253767" cy="33855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600" b="1">
                <a:latin typeface="Verdana" charset="0"/>
              </a:rPr>
              <a:t>Punti di Debolezza</a:t>
            </a:r>
          </a:p>
        </p:txBody>
      </p:sp>
      <p:sp>
        <p:nvSpPr>
          <p:cNvPr id="3302433" name="Line 33"/>
          <p:cNvSpPr>
            <a:spLocks noChangeShapeType="1"/>
          </p:cNvSpPr>
          <p:nvPr/>
        </p:nvSpPr>
        <p:spPr bwMode="auto">
          <a:xfrm>
            <a:off x="6474686" y="2301097"/>
            <a:ext cx="4536660" cy="0"/>
          </a:xfrm>
          <a:prstGeom prst="line">
            <a:avLst/>
          </a:prstGeom>
          <a:noFill/>
          <a:ln w="12700">
            <a:solidFill>
              <a:schemeClr val="tx1"/>
            </a:solidFill>
            <a:round/>
            <a:headEnd/>
            <a:tailEnd/>
          </a:ln>
          <a:effectLst/>
        </p:spPr>
        <p:txBody>
          <a:bodyPr anchor="ctr">
            <a:prstTxWarp prst="textNoShape">
              <a:avLst/>
            </a:prstTxWarp>
            <a:spAutoFit/>
          </a:bodyPr>
          <a:lstStyle/>
          <a:p>
            <a:endParaRPr lang="it-IT"/>
          </a:p>
        </p:txBody>
      </p:sp>
      <p:pic>
        <p:nvPicPr>
          <p:cNvPr id="3302434" name="Picture 34" descr="vers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34889" y="1936418"/>
            <a:ext cx="686156" cy="464137"/>
          </a:xfrm>
          <a:prstGeom prst="rect">
            <a:avLst/>
          </a:prstGeom>
          <a:noFill/>
        </p:spPr>
      </p:pic>
      <p:pic>
        <p:nvPicPr>
          <p:cNvPr id="3302428" name="Picture 28" descr="ok"/>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0240" y="1936418"/>
            <a:ext cx="686156" cy="464137"/>
          </a:xfrm>
          <a:prstGeom prst="rect">
            <a:avLst/>
          </a:prstGeom>
          <a:noFill/>
        </p:spPr>
      </p:pic>
      <p:sp>
        <p:nvSpPr>
          <p:cNvPr id="14" name="Rectangle 25"/>
          <p:cNvSpPr>
            <a:spLocks noChangeArrowheads="1"/>
          </p:cNvSpPr>
          <p:nvPr/>
        </p:nvSpPr>
        <p:spPr bwMode="auto">
          <a:xfrm>
            <a:off x="556122" y="2362994"/>
            <a:ext cx="5323184" cy="369332"/>
          </a:xfrm>
          <a:prstGeom prst="rect">
            <a:avLst/>
          </a:prstGeom>
          <a:solidFill>
            <a:srgbClr val="FFFFCC"/>
          </a:solidFill>
          <a:ln w="12700">
            <a:solidFill>
              <a:schemeClr val="tx1"/>
            </a:solidFill>
            <a:miter lim="800000"/>
            <a:headEnd/>
            <a:tailEnd/>
          </a:ln>
          <a:effectLst/>
        </p:spPr>
        <p:txBody>
          <a:bodyPr anchor="ctr">
            <a:prstTxWarp prst="textNoShape">
              <a:avLst/>
            </a:prstTxWarp>
            <a:spAutoFit/>
          </a:bodyPr>
          <a:lstStyle/>
          <a:p>
            <a:endParaRPr lang="it-IT"/>
          </a:p>
        </p:txBody>
      </p:sp>
      <p:sp>
        <p:nvSpPr>
          <p:cNvPr id="3302424" name="Text Box 24"/>
          <p:cNvSpPr txBox="1">
            <a:spLocks noChangeArrowheads="1"/>
          </p:cNvSpPr>
          <p:nvPr/>
        </p:nvSpPr>
        <p:spPr bwMode="auto">
          <a:xfrm>
            <a:off x="534692" y="2362994"/>
            <a:ext cx="5268414" cy="3831818"/>
          </a:xfrm>
          <a:prstGeom prst="rect">
            <a:avLst/>
          </a:prstGeom>
          <a:noFill/>
          <a:ln w="12700">
            <a:noFill/>
            <a:miter lim="800000"/>
            <a:headEnd/>
            <a:tailEnd/>
          </a:ln>
          <a:effectLst/>
        </p:spPr>
        <p:txBody>
          <a:bodyPr wrap="square">
            <a:prstTxWarp prst="textNoShape">
              <a:avLst/>
            </a:prstTxWarp>
            <a:spAutoFit/>
          </a:bodyPr>
          <a:lstStyle/>
          <a:p>
            <a:pPr marL="174625" indent="-174625" algn="l" defTabSz="609600">
              <a:spcBef>
                <a:spcPct val="30000"/>
              </a:spcBef>
              <a:buFontTx/>
              <a:buBlip>
                <a:blip r:embed="rId5"/>
              </a:buBlip>
              <a:tabLst>
                <a:tab pos="635000" algn="l"/>
                <a:tab pos="4572000" algn="ctr"/>
                <a:tab pos="5778500" algn="ctr"/>
              </a:tabLst>
            </a:pPr>
            <a:r>
              <a:rPr lang="it-IT" b="1" dirty="0" smtClean="0">
                <a:latin typeface="Verdana" charset="0"/>
              </a:rPr>
              <a:t>Estendibilità</a:t>
            </a:r>
          </a:p>
          <a:p>
            <a:pPr marL="354013" lvl="1" algn="l" defTabSz="609600">
              <a:spcBef>
                <a:spcPct val="30000"/>
              </a:spcBef>
              <a:tabLst>
                <a:tab pos="635000" algn="l"/>
                <a:tab pos="4572000" algn="ctr"/>
                <a:tab pos="5778500" algn="ctr"/>
              </a:tabLst>
            </a:pPr>
            <a:endParaRPr lang="it-IT" dirty="0" smtClean="0">
              <a:latin typeface="Verdana" charset="0"/>
            </a:endParaRPr>
          </a:p>
          <a:p>
            <a:pPr marL="354013" lvl="1" algn="l" defTabSz="609600">
              <a:spcBef>
                <a:spcPct val="30000"/>
              </a:spcBef>
              <a:tabLst>
                <a:tab pos="635000" algn="l"/>
                <a:tab pos="4572000" algn="ctr"/>
                <a:tab pos="5778500" algn="ctr"/>
              </a:tabLst>
            </a:pPr>
            <a:r>
              <a:rPr lang="it-IT" dirty="0" smtClean="0">
                <a:latin typeface="Verdana" charset="0"/>
              </a:rPr>
              <a:t>Google </a:t>
            </a:r>
            <a:r>
              <a:rPr lang="it-IT" dirty="0" err="1">
                <a:latin typeface="Verdana" charset="0"/>
              </a:rPr>
              <a:t>Apps</a:t>
            </a:r>
            <a:r>
              <a:rPr lang="it-IT" dirty="0">
                <a:latin typeface="Verdana" charset="0"/>
              </a:rPr>
              <a:t> supporta API (</a:t>
            </a:r>
            <a:r>
              <a:rPr lang="it-IT" dirty="0" err="1">
                <a:latin typeface="Verdana" charset="0"/>
              </a:rPr>
              <a:t>Application</a:t>
            </a:r>
            <a:r>
              <a:rPr lang="it-IT" dirty="0">
                <a:latin typeface="Verdana" charset="0"/>
              </a:rPr>
              <a:t> </a:t>
            </a:r>
            <a:r>
              <a:rPr lang="it-IT" dirty="0" err="1">
                <a:latin typeface="Verdana" charset="0"/>
              </a:rPr>
              <a:t>Programming</a:t>
            </a:r>
            <a:r>
              <a:rPr lang="it-IT" dirty="0">
                <a:latin typeface="Verdana" charset="0"/>
              </a:rPr>
              <a:t> Interface) che permettono di integrare i sistemi esistenti o le soluzioni di terzi</a:t>
            </a:r>
            <a:r>
              <a:rPr lang="it-IT" dirty="0" smtClean="0">
                <a:latin typeface="Verdana" charset="0"/>
              </a:rPr>
              <a:t>.</a:t>
            </a:r>
          </a:p>
          <a:p>
            <a:pPr marL="354013" lvl="1" algn="l" defTabSz="609600">
              <a:spcBef>
                <a:spcPct val="30000"/>
              </a:spcBef>
              <a:tabLst>
                <a:tab pos="635000" algn="l"/>
                <a:tab pos="4572000" algn="ctr"/>
                <a:tab pos="5778500" algn="ctr"/>
              </a:tabLst>
            </a:pPr>
            <a:r>
              <a:rPr lang="it-IT" dirty="0" smtClean="0">
                <a:latin typeface="Verdana" charset="0"/>
              </a:rPr>
              <a:t> </a:t>
            </a:r>
            <a:endParaRPr lang="it-IT" dirty="0">
              <a:latin typeface="Verdana" charset="0"/>
            </a:endParaRPr>
          </a:p>
          <a:p>
            <a:pPr marL="174625" indent="-174625" algn="l" defTabSz="609600">
              <a:spcBef>
                <a:spcPct val="30000"/>
              </a:spcBef>
              <a:buFontTx/>
              <a:buBlip>
                <a:blip r:embed="rId5"/>
              </a:buBlip>
              <a:tabLst>
                <a:tab pos="635000" algn="l"/>
                <a:tab pos="4572000" algn="ctr"/>
                <a:tab pos="5778500" algn="ctr"/>
              </a:tabLst>
            </a:pPr>
            <a:r>
              <a:rPr lang="it-IT" b="1" dirty="0" smtClean="0">
                <a:latin typeface="Verdana" charset="0"/>
              </a:rPr>
              <a:t>Convenienza</a:t>
            </a:r>
            <a:endParaRPr lang="it-IT" sz="1600" b="1" dirty="0" smtClean="0">
              <a:latin typeface="Verdana" charset="0"/>
            </a:endParaRPr>
          </a:p>
          <a:p>
            <a:pPr marL="354013" lvl="1" algn="l" defTabSz="609600">
              <a:spcBef>
                <a:spcPct val="30000"/>
              </a:spcBef>
              <a:tabLst>
                <a:tab pos="635000" algn="l"/>
                <a:tab pos="4572000" algn="ctr"/>
                <a:tab pos="5778500" algn="ctr"/>
              </a:tabLst>
            </a:pPr>
            <a:r>
              <a:rPr lang="it-IT" dirty="0">
                <a:latin typeface="Verdana" charset="0"/>
              </a:rPr>
              <a:t>Google </a:t>
            </a:r>
            <a:r>
              <a:rPr lang="it-IT" dirty="0" err="1">
                <a:latin typeface="Verdana" charset="0"/>
              </a:rPr>
              <a:t>Apps</a:t>
            </a:r>
            <a:r>
              <a:rPr lang="it-IT" dirty="0">
                <a:latin typeface="Verdana" charset="0"/>
              </a:rPr>
              <a:t> Premier è concesso in licenza annuale ai singoli utenti. Il costo totale è decisamente conveniente (50$/anno)</a:t>
            </a:r>
            <a:r>
              <a:rPr lang="it-IT" sz="1400" dirty="0">
                <a:latin typeface="Verdana" charset="0"/>
              </a:rPr>
              <a:t>.</a:t>
            </a:r>
            <a:endParaRPr lang="it-IT" sz="1400" b="1" dirty="0">
              <a:latin typeface="Verdana"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4510" name="Rectangle 62" descr="Light upward diagonal"/>
          <p:cNvSpPr>
            <a:spLocks noChangeArrowheads="1"/>
          </p:cNvSpPr>
          <p:nvPr/>
        </p:nvSpPr>
        <p:spPr bwMode="auto">
          <a:xfrm>
            <a:off x="363153" y="1404468"/>
            <a:ext cx="11301501" cy="4813164"/>
          </a:xfrm>
          <a:prstGeom prst="rect">
            <a:avLst/>
          </a:prstGeom>
          <a:pattFill prst="ltUpDiag">
            <a:fgClr>
              <a:srgbClr val="E8E8E8"/>
            </a:fgClr>
            <a:bgClr>
              <a:schemeClr val="bg1"/>
            </a:bgClr>
          </a:pattFill>
          <a:ln w="9525">
            <a:solidFill>
              <a:schemeClr val="tx1"/>
            </a:solidFill>
            <a:miter lim="800000"/>
            <a:headEnd/>
            <a:tailEnd/>
          </a:ln>
          <a:effectLst>
            <a:outerShdw blurRad="63500" dist="38099" dir="2700000" algn="ctr" rotWithShape="0">
              <a:schemeClr val="bg2">
                <a:alpha val="74998"/>
              </a:schemeClr>
            </a:outerShdw>
          </a:effectLst>
        </p:spPr>
        <p:txBody>
          <a:bodyPr wrap="none" lIns="0" tIns="0" rIns="0" bIns="0" anchor="ctr">
            <a:prstTxWarp prst="textNoShape">
              <a:avLst/>
            </a:prstTxWarp>
          </a:bodyPr>
          <a:lstStyle/>
          <a:p>
            <a:endParaRPr lang="it-IT"/>
          </a:p>
        </p:txBody>
      </p:sp>
      <p:sp>
        <p:nvSpPr>
          <p:cNvPr id="3304451" name="Rectangle 3"/>
          <p:cNvSpPr>
            <a:spLocks noGrp="1" noChangeArrowheads="1"/>
          </p:cNvSpPr>
          <p:nvPr>
            <p:ph type="title"/>
          </p:nvPr>
        </p:nvSpPr>
        <p:spPr>
          <a:noFill/>
          <a:ln/>
        </p:spPr>
        <p:txBody>
          <a:bodyPr/>
          <a:lstStyle/>
          <a:p>
            <a:r>
              <a:rPr lang="it-IT" dirty="0" smtClean="0">
                <a:ea typeface="ＭＳ Ｐゴシック" charset="-128"/>
                <a:cs typeface="ＭＳ Ｐゴシック" charset="-128"/>
              </a:rPr>
              <a:t>Gli strumenti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Le “Google </a:t>
            </a:r>
            <a:r>
              <a:rPr lang="it-IT" dirty="0" err="1" smtClean="0">
                <a:ea typeface="ＭＳ Ｐゴシック" charset="-128"/>
                <a:cs typeface="ＭＳ Ｐゴシック" charset="-128"/>
              </a:rPr>
              <a:t>Apps</a:t>
            </a:r>
            <a:r>
              <a:rPr lang="it-IT" dirty="0" smtClean="0">
                <a:ea typeface="ＭＳ Ｐゴシック" charset="-128"/>
                <a:cs typeface="ＭＳ Ｐゴシック" charset="-128"/>
              </a:rPr>
              <a:t>”</a:t>
            </a:r>
            <a:endParaRPr lang="it-IT" sz="2000" dirty="0"/>
          </a:p>
        </p:txBody>
      </p:sp>
      <p:sp>
        <p:nvSpPr>
          <p:cNvPr id="3304463" name="Text Box 15"/>
          <p:cNvSpPr txBox="1">
            <a:spLocks noChangeArrowheads="1"/>
          </p:cNvSpPr>
          <p:nvPr/>
        </p:nvSpPr>
        <p:spPr bwMode="auto">
          <a:xfrm>
            <a:off x="5076825" y="1552148"/>
            <a:ext cx="6405340" cy="2462213"/>
          </a:xfrm>
          <a:prstGeom prst="rect">
            <a:avLst/>
          </a:prstGeom>
          <a:noFill/>
          <a:ln w="12700">
            <a:noFill/>
            <a:miter lim="800000"/>
            <a:headEnd/>
            <a:tailEnd/>
          </a:ln>
          <a:effectLst/>
        </p:spPr>
        <p:txBody>
          <a:bodyPr>
            <a:prstTxWarp prst="textNoShape">
              <a:avLst/>
            </a:prstTxWarp>
            <a:spAutoFit/>
          </a:bodyPr>
          <a:lstStyle/>
          <a:p>
            <a:pPr algn="l" defTabSz="609600">
              <a:tabLst>
                <a:tab pos="635000" algn="l"/>
                <a:tab pos="4572000" algn="ctr"/>
                <a:tab pos="5778500" algn="ctr"/>
              </a:tabLst>
            </a:pPr>
            <a:r>
              <a:rPr lang="it-IT" sz="1400" dirty="0">
                <a:latin typeface="Verdana" charset="0"/>
              </a:rPr>
              <a:t>“...Abbiamo avviato una </a:t>
            </a:r>
            <a:r>
              <a:rPr lang="it-IT" sz="1400" b="1" dirty="0">
                <a:latin typeface="Verdana" charset="0"/>
              </a:rPr>
              <a:t>sperimentazione di Google </a:t>
            </a:r>
            <a:r>
              <a:rPr lang="it-IT" sz="1400" b="1" dirty="0" err="1">
                <a:latin typeface="Verdana" charset="0"/>
              </a:rPr>
              <a:t>Apps</a:t>
            </a:r>
            <a:r>
              <a:rPr lang="it-IT" sz="1400" dirty="0">
                <a:latin typeface="Verdana" charset="0"/>
              </a:rPr>
              <a:t> che ci </a:t>
            </a:r>
            <a:r>
              <a:rPr lang="it-IT" sz="1400" dirty="0" err="1">
                <a:latin typeface="Verdana" charset="0"/>
              </a:rPr>
              <a:t>consentarà</a:t>
            </a:r>
            <a:r>
              <a:rPr lang="it-IT" sz="1400" dirty="0">
                <a:latin typeface="Verdana" charset="0"/>
              </a:rPr>
              <a:t> di valutarne l'</a:t>
            </a:r>
            <a:r>
              <a:rPr lang="it-IT" sz="1400" b="1" dirty="0">
                <a:latin typeface="Verdana" charset="0"/>
              </a:rPr>
              <a:t>efficacia</a:t>
            </a:r>
            <a:r>
              <a:rPr lang="it-IT" sz="1400" dirty="0">
                <a:latin typeface="Verdana" charset="0"/>
              </a:rPr>
              <a:t> in confronto alle altre </a:t>
            </a:r>
            <a:r>
              <a:rPr lang="it-IT" sz="1400" b="1" dirty="0">
                <a:latin typeface="Verdana" charset="0"/>
              </a:rPr>
              <a:t>soluzioni di messaggistica</a:t>
            </a:r>
            <a:r>
              <a:rPr lang="it-IT" sz="1400" dirty="0">
                <a:latin typeface="Verdana" charset="0"/>
              </a:rPr>
              <a:t> utilizzate dalla Regione Veneto, per la realizzazione di un </a:t>
            </a:r>
            <a:r>
              <a:rPr lang="it-IT" sz="1400" b="1" dirty="0">
                <a:latin typeface="Verdana" charset="0"/>
              </a:rPr>
              <a:t>servizio</a:t>
            </a:r>
            <a:r>
              <a:rPr lang="it-IT" sz="1400" dirty="0">
                <a:latin typeface="Verdana" charset="0"/>
              </a:rPr>
              <a:t> di </a:t>
            </a:r>
            <a:r>
              <a:rPr lang="it-IT" sz="1400" b="1" dirty="0">
                <a:latin typeface="Verdana" charset="0"/>
              </a:rPr>
              <a:t>messaggistica altamente personalizzato</a:t>
            </a:r>
            <a:r>
              <a:rPr lang="it-IT" sz="1400" dirty="0">
                <a:latin typeface="Verdana" charset="0"/>
              </a:rPr>
              <a:t> a beneficio degli enti, dei comuni e delle aziende pubbliche che serviamo con i progetti di </a:t>
            </a:r>
            <a:r>
              <a:rPr lang="it-IT" sz="1400" dirty="0" err="1">
                <a:latin typeface="Verdana" charset="0"/>
              </a:rPr>
              <a:t>eGov</a:t>
            </a:r>
            <a:r>
              <a:rPr lang="it-IT" sz="1400" dirty="0">
                <a:latin typeface="Verdana" charset="0"/>
              </a:rPr>
              <a:t>... ...Per una realtà grande e complessa quale la nostra, della proposta Google risultano particolarmente apprezzabili caratteristiche quali l'</a:t>
            </a:r>
            <a:r>
              <a:rPr lang="it-IT" sz="1400" b="1" dirty="0">
                <a:latin typeface="Verdana" charset="0"/>
              </a:rPr>
              <a:t>enorme capacità</a:t>
            </a:r>
            <a:r>
              <a:rPr lang="it-IT" sz="1400" dirty="0">
                <a:latin typeface="Verdana" charset="0"/>
              </a:rPr>
              <a:t> resa </a:t>
            </a:r>
            <a:r>
              <a:rPr lang="it-IT" sz="1400" b="1" dirty="0">
                <a:latin typeface="Verdana" charset="0"/>
              </a:rPr>
              <a:t>disponibile</a:t>
            </a:r>
            <a:r>
              <a:rPr lang="it-IT" sz="1400" dirty="0">
                <a:latin typeface="Verdana" charset="0"/>
              </a:rPr>
              <a:t> dal servizio </a:t>
            </a:r>
            <a:r>
              <a:rPr lang="it-IT" sz="1400" dirty="0" err="1">
                <a:latin typeface="Verdana" charset="0"/>
              </a:rPr>
              <a:t>Gmail</a:t>
            </a:r>
            <a:r>
              <a:rPr lang="it-IT" sz="1400" dirty="0">
                <a:latin typeface="Verdana" charset="0"/>
              </a:rPr>
              <a:t> </a:t>
            </a:r>
            <a:r>
              <a:rPr lang="it-IT" sz="1400" b="1" dirty="0">
                <a:latin typeface="Verdana" charset="0"/>
              </a:rPr>
              <a:t>senza</a:t>
            </a:r>
            <a:r>
              <a:rPr lang="it-IT" sz="1400" dirty="0">
                <a:latin typeface="Verdana" charset="0"/>
              </a:rPr>
              <a:t> necessità di </a:t>
            </a:r>
            <a:r>
              <a:rPr lang="it-IT" sz="1400" b="1" dirty="0">
                <a:latin typeface="Verdana" charset="0"/>
              </a:rPr>
              <a:t>costosi investimenti</a:t>
            </a:r>
            <a:r>
              <a:rPr lang="it-IT" sz="1400" dirty="0">
                <a:latin typeface="Verdana" charset="0"/>
              </a:rPr>
              <a:t> in </a:t>
            </a:r>
            <a:r>
              <a:rPr lang="it-IT" sz="1400" dirty="0" err="1">
                <a:latin typeface="Verdana" charset="0"/>
              </a:rPr>
              <a:t>storage</a:t>
            </a:r>
            <a:r>
              <a:rPr lang="it-IT" sz="1400" dirty="0">
                <a:latin typeface="Verdana" charset="0"/>
              </a:rPr>
              <a:t>, </a:t>
            </a:r>
            <a:r>
              <a:rPr lang="it-IT" sz="1400" dirty="0" err="1">
                <a:latin typeface="Verdana" charset="0"/>
              </a:rPr>
              <a:t>application</a:t>
            </a:r>
            <a:r>
              <a:rPr lang="it-IT" sz="1400" dirty="0">
                <a:latin typeface="Verdana" charset="0"/>
              </a:rPr>
              <a:t> server, estensione del </a:t>
            </a:r>
            <a:r>
              <a:rPr lang="it-IT" sz="1400" dirty="0" err="1">
                <a:latin typeface="Verdana" charset="0"/>
              </a:rPr>
              <a:t>front-office</a:t>
            </a:r>
            <a:r>
              <a:rPr lang="it-IT" sz="1400" dirty="0">
                <a:latin typeface="Verdana" charset="0"/>
              </a:rPr>
              <a:t> e manutenzione del back-office...“  </a:t>
            </a:r>
            <a:endParaRPr lang="it-IT" sz="1400" b="1" dirty="0">
              <a:latin typeface="Verdana" charset="0"/>
            </a:endParaRPr>
          </a:p>
        </p:txBody>
      </p:sp>
      <p:grpSp>
        <p:nvGrpSpPr>
          <p:cNvPr id="2" name="Group 57"/>
          <p:cNvGrpSpPr>
            <a:grpSpLocks/>
          </p:cNvGrpSpPr>
          <p:nvPr/>
        </p:nvGrpSpPr>
        <p:grpSpPr bwMode="auto">
          <a:xfrm>
            <a:off x="5067702" y="4572055"/>
            <a:ext cx="6525782" cy="1142260"/>
            <a:chOff x="2777" y="3394"/>
            <a:chExt cx="3576" cy="758"/>
          </a:xfrm>
        </p:grpSpPr>
        <p:sp>
          <p:nvSpPr>
            <p:cNvPr id="3304503" name="Rectangle 55"/>
            <p:cNvSpPr>
              <a:spLocks noChangeArrowheads="1"/>
            </p:cNvSpPr>
            <p:nvPr/>
          </p:nvSpPr>
          <p:spPr bwMode="auto">
            <a:xfrm>
              <a:off x="2809" y="3394"/>
              <a:ext cx="3544" cy="758"/>
            </a:xfrm>
            <a:prstGeom prst="rect">
              <a:avLst/>
            </a:prstGeom>
            <a:solidFill>
              <a:srgbClr val="FFFFCC"/>
            </a:solidFill>
            <a:ln w="12700">
              <a:solidFill>
                <a:schemeClr val="tx1"/>
              </a:solidFill>
              <a:miter lim="800000"/>
              <a:headEnd/>
              <a:tailEnd/>
            </a:ln>
            <a:effectLst>
              <a:outerShdw blurRad="63500" dist="38099" dir="2700000" algn="ctr" rotWithShape="0">
                <a:srgbClr val="969696">
                  <a:alpha val="74998"/>
                </a:srgbClr>
              </a:outerShdw>
            </a:effectLst>
          </p:spPr>
          <p:txBody>
            <a:bodyPr wrap="square" anchor="ctr">
              <a:prstTxWarp prst="textNoShape">
                <a:avLst/>
              </a:prstTxWarp>
              <a:spAutoFit/>
            </a:bodyPr>
            <a:lstStyle/>
            <a:p>
              <a:endParaRPr lang="it-IT"/>
            </a:p>
          </p:txBody>
        </p:sp>
        <p:sp>
          <p:nvSpPr>
            <p:cNvPr id="3304465" name="Text Box 17"/>
            <p:cNvSpPr txBox="1">
              <a:spLocks noChangeArrowheads="1"/>
            </p:cNvSpPr>
            <p:nvPr/>
          </p:nvSpPr>
          <p:spPr bwMode="auto">
            <a:xfrm>
              <a:off x="2777" y="3430"/>
              <a:ext cx="3521" cy="490"/>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dirty="0">
                  <a:latin typeface="Verdana" charset="0"/>
                </a:rPr>
                <a:t>“...Con Google </a:t>
              </a:r>
              <a:r>
                <a:rPr lang="it-IT" sz="1400" dirty="0" err="1">
                  <a:latin typeface="Verdana" charset="0"/>
                </a:rPr>
                <a:t>Apps</a:t>
              </a:r>
              <a:r>
                <a:rPr lang="it-IT" sz="1400" dirty="0">
                  <a:latin typeface="Verdana" charset="0"/>
                </a:rPr>
                <a:t> i nostri giornalisti possono veramente </a:t>
              </a:r>
              <a:r>
                <a:rPr lang="it-IT" sz="1400" b="1" dirty="0">
                  <a:latin typeface="Verdana" charset="0"/>
                </a:rPr>
                <a:t>lavorare da qualsiasi parte del mondo</a:t>
              </a:r>
              <a:r>
                <a:rPr lang="it-IT" sz="1400" dirty="0">
                  <a:latin typeface="Verdana" charset="0"/>
                </a:rPr>
                <a:t>, hanno </a:t>
              </a:r>
              <a:r>
                <a:rPr lang="it-IT" sz="1400" b="1" dirty="0">
                  <a:latin typeface="Verdana" charset="0"/>
                </a:rPr>
                <a:t>bisogno solo di una connessione ad internet</a:t>
              </a:r>
              <a:r>
                <a:rPr lang="it-IT" sz="1400" dirty="0">
                  <a:latin typeface="Verdana" charset="0"/>
                </a:rPr>
                <a:t> e di buone idee...“ </a:t>
              </a:r>
              <a:endParaRPr lang="it-IT" sz="1400" b="1" dirty="0">
                <a:latin typeface="Verdana" charset="0"/>
              </a:endParaRPr>
            </a:p>
          </p:txBody>
        </p:sp>
      </p:grpSp>
      <p:grpSp>
        <p:nvGrpSpPr>
          <p:cNvPr id="3" name="Group 46"/>
          <p:cNvGrpSpPr>
            <a:grpSpLocks/>
          </p:cNvGrpSpPr>
          <p:nvPr/>
        </p:nvGrpSpPr>
        <p:grpSpPr bwMode="auto">
          <a:xfrm>
            <a:off x="450747" y="1671194"/>
            <a:ext cx="2286578" cy="369200"/>
            <a:chOff x="247" y="1633"/>
            <a:chExt cx="1253" cy="245"/>
          </a:xfrm>
        </p:grpSpPr>
        <p:sp>
          <p:nvSpPr>
            <p:cNvPr id="3304488" name="AutoShape 40"/>
            <p:cNvSpPr>
              <a:spLocks noChangeArrowheads="1"/>
            </p:cNvSpPr>
            <p:nvPr/>
          </p:nvSpPr>
          <p:spPr bwMode="auto">
            <a:xfrm>
              <a:off x="247" y="1633"/>
              <a:ext cx="1253" cy="245"/>
            </a:xfrm>
            <a:prstGeom prst="homePlate">
              <a:avLst>
                <a:gd name="adj" fmla="val 22326"/>
              </a:avLst>
            </a:prstGeom>
            <a:solidFill>
              <a:schemeClr val="folHlink"/>
            </a:solidFill>
            <a:ln w="12700">
              <a:solidFill>
                <a:schemeClr val="tx1"/>
              </a:solidFill>
              <a:miter lim="800000"/>
              <a:headEnd/>
              <a:tailEnd/>
            </a:ln>
            <a:effectLst>
              <a:outerShdw blurRad="63500" dist="38099" dir="2700000" algn="ctr" rotWithShape="0">
                <a:srgbClr val="969696">
                  <a:alpha val="74998"/>
                </a:srgbClr>
              </a:outerShdw>
            </a:effectLst>
          </p:spPr>
          <p:txBody>
            <a:bodyPr anchor="ctr">
              <a:prstTxWarp prst="textNoShape">
                <a:avLst/>
              </a:prstTxWarp>
              <a:spAutoFit/>
            </a:bodyPr>
            <a:lstStyle/>
            <a:p>
              <a:endParaRPr lang="it-IT"/>
            </a:p>
          </p:txBody>
        </p:sp>
        <p:sp>
          <p:nvSpPr>
            <p:cNvPr id="3304487" name="Text Box 39"/>
            <p:cNvSpPr txBox="1">
              <a:spLocks noChangeArrowheads="1"/>
            </p:cNvSpPr>
            <p:nvPr/>
          </p:nvSpPr>
          <p:spPr bwMode="auto">
            <a:xfrm>
              <a:off x="247" y="1659"/>
              <a:ext cx="1124" cy="20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b="1">
                  <a:solidFill>
                    <a:schemeClr val="bg1"/>
                  </a:solidFill>
                  <a:latin typeface="Verdana" charset="0"/>
                </a:rPr>
                <a:t>Regione Veneto</a:t>
              </a:r>
            </a:p>
          </p:txBody>
        </p:sp>
      </p:grpSp>
      <p:grpSp>
        <p:nvGrpSpPr>
          <p:cNvPr id="4" name="Group 45"/>
          <p:cNvGrpSpPr>
            <a:grpSpLocks/>
          </p:cNvGrpSpPr>
          <p:nvPr/>
        </p:nvGrpSpPr>
        <p:grpSpPr bwMode="auto">
          <a:xfrm>
            <a:off x="2831306" y="1981740"/>
            <a:ext cx="2133288" cy="837858"/>
            <a:chOff x="1518" y="1325"/>
            <a:chExt cx="1169" cy="556"/>
          </a:xfrm>
        </p:grpSpPr>
        <p:sp>
          <p:nvSpPr>
            <p:cNvPr id="3304490" name="Rectangle 42"/>
            <p:cNvSpPr>
              <a:spLocks noChangeArrowheads="1"/>
            </p:cNvSpPr>
            <p:nvPr/>
          </p:nvSpPr>
          <p:spPr bwMode="auto">
            <a:xfrm>
              <a:off x="1518" y="1325"/>
              <a:ext cx="1169" cy="556"/>
            </a:xfrm>
            <a:prstGeom prst="rect">
              <a:avLst/>
            </a:prstGeom>
            <a:solidFill>
              <a:srgbClr val="FFFFCC"/>
            </a:solidFill>
            <a:ln w="12700">
              <a:solidFill>
                <a:schemeClr val="tx1"/>
              </a:solidFill>
              <a:miter lim="800000"/>
              <a:headEnd/>
              <a:tailEnd/>
            </a:ln>
            <a:effectLst>
              <a:outerShdw blurRad="63500" dist="38099" dir="2700000" algn="ctr" rotWithShape="0">
                <a:srgbClr val="969696">
                  <a:alpha val="74998"/>
                </a:srgbClr>
              </a:outerShdw>
            </a:effectLst>
          </p:spPr>
          <p:txBody>
            <a:bodyPr wrap="square" anchor="ctr">
              <a:prstTxWarp prst="textNoShape">
                <a:avLst/>
              </a:prstTxWarp>
              <a:spAutoFit/>
            </a:bodyPr>
            <a:lstStyle/>
            <a:p>
              <a:endParaRPr lang="it-IT"/>
            </a:p>
          </p:txBody>
        </p:sp>
        <p:sp>
          <p:nvSpPr>
            <p:cNvPr id="3304489" name="Text Box 41"/>
            <p:cNvSpPr txBox="1">
              <a:spLocks noChangeArrowheads="1"/>
            </p:cNvSpPr>
            <p:nvPr/>
          </p:nvSpPr>
          <p:spPr bwMode="auto">
            <a:xfrm>
              <a:off x="1560" y="1325"/>
              <a:ext cx="1124" cy="490"/>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b="1" dirty="0" smtClean="0">
                  <a:solidFill>
                    <a:schemeClr val="tx1"/>
                  </a:solidFill>
                  <a:latin typeface="Verdana" charset="0"/>
                </a:rPr>
                <a:t>Gianluigi </a:t>
              </a:r>
              <a:r>
                <a:rPr lang="it-IT" sz="1400" b="1" dirty="0" err="1" smtClean="0">
                  <a:solidFill>
                    <a:schemeClr val="tx1"/>
                  </a:solidFill>
                  <a:latin typeface="Verdana" charset="0"/>
                </a:rPr>
                <a:t>Cogo</a:t>
              </a:r>
              <a:r>
                <a:rPr lang="it-IT" sz="1400" b="1" dirty="0" smtClean="0">
                  <a:solidFill>
                    <a:schemeClr val="tx1"/>
                  </a:solidFill>
                  <a:latin typeface="Verdana" charset="0"/>
                </a:rPr>
                <a:t>, Direzione Sistema Informatico</a:t>
              </a:r>
              <a:endParaRPr lang="it-IT" sz="1400" b="1" dirty="0">
                <a:solidFill>
                  <a:schemeClr val="tx1"/>
                </a:solidFill>
                <a:latin typeface="Verdana" charset="0"/>
              </a:endParaRPr>
            </a:p>
          </p:txBody>
        </p:sp>
      </p:grpSp>
      <p:grpSp>
        <p:nvGrpSpPr>
          <p:cNvPr id="5" name="Group 47"/>
          <p:cNvGrpSpPr>
            <a:grpSpLocks/>
          </p:cNvGrpSpPr>
          <p:nvPr/>
        </p:nvGrpSpPr>
        <p:grpSpPr bwMode="auto">
          <a:xfrm>
            <a:off x="450747" y="4745350"/>
            <a:ext cx="2286578" cy="369200"/>
            <a:chOff x="247" y="1633"/>
            <a:chExt cx="1253" cy="245"/>
          </a:xfrm>
        </p:grpSpPr>
        <p:sp>
          <p:nvSpPr>
            <p:cNvPr id="3304496" name="AutoShape 48"/>
            <p:cNvSpPr>
              <a:spLocks noChangeArrowheads="1"/>
            </p:cNvSpPr>
            <p:nvPr/>
          </p:nvSpPr>
          <p:spPr bwMode="auto">
            <a:xfrm>
              <a:off x="247" y="1633"/>
              <a:ext cx="1253" cy="245"/>
            </a:xfrm>
            <a:prstGeom prst="homePlate">
              <a:avLst>
                <a:gd name="adj" fmla="val 22326"/>
              </a:avLst>
            </a:prstGeom>
            <a:solidFill>
              <a:schemeClr val="folHlink"/>
            </a:solidFill>
            <a:ln w="12700">
              <a:solidFill>
                <a:schemeClr val="tx1"/>
              </a:solidFill>
              <a:miter lim="800000"/>
              <a:headEnd/>
              <a:tailEnd/>
            </a:ln>
            <a:effectLst>
              <a:outerShdw blurRad="63500" dist="38099" dir="2700000" algn="ctr" rotWithShape="0">
                <a:srgbClr val="969696">
                  <a:alpha val="74998"/>
                </a:srgbClr>
              </a:outerShdw>
            </a:effectLst>
          </p:spPr>
          <p:txBody>
            <a:bodyPr anchor="ctr">
              <a:prstTxWarp prst="textNoShape">
                <a:avLst/>
              </a:prstTxWarp>
              <a:spAutoFit/>
            </a:bodyPr>
            <a:lstStyle/>
            <a:p>
              <a:endParaRPr lang="it-IT"/>
            </a:p>
          </p:txBody>
        </p:sp>
        <p:sp>
          <p:nvSpPr>
            <p:cNvPr id="3304497" name="Text Box 49"/>
            <p:cNvSpPr txBox="1">
              <a:spLocks noChangeArrowheads="1"/>
            </p:cNvSpPr>
            <p:nvPr/>
          </p:nvSpPr>
          <p:spPr bwMode="auto">
            <a:xfrm>
              <a:off x="247" y="1659"/>
              <a:ext cx="1124" cy="20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b="1">
                  <a:solidFill>
                    <a:schemeClr val="bg1"/>
                  </a:solidFill>
                  <a:latin typeface="Verdana" charset="0"/>
                </a:rPr>
                <a:t>Mondadori</a:t>
              </a:r>
            </a:p>
          </p:txBody>
        </p:sp>
      </p:grpSp>
      <p:grpSp>
        <p:nvGrpSpPr>
          <p:cNvPr id="6" name="Group 50"/>
          <p:cNvGrpSpPr>
            <a:grpSpLocks/>
          </p:cNvGrpSpPr>
          <p:nvPr/>
        </p:nvGrpSpPr>
        <p:grpSpPr bwMode="auto">
          <a:xfrm>
            <a:off x="2819445" y="4572794"/>
            <a:ext cx="2220882" cy="762119"/>
            <a:chOff x="1518" y="1579"/>
            <a:chExt cx="1217" cy="869"/>
          </a:xfrm>
        </p:grpSpPr>
        <p:sp>
          <p:nvSpPr>
            <p:cNvPr id="3304499" name="Rectangle 51"/>
            <p:cNvSpPr>
              <a:spLocks noChangeArrowheads="1"/>
            </p:cNvSpPr>
            <p:nvPr/>
          </p:nvSpPr>
          <p:spPr bwMode="auto">
            <a:xfrm>
              <a:off x="1518" y="1664"/>
              <a:ext cx="1217" cy="784"/>
            </a:xfrm>
            <a:prstGeom prst="rect">
              <a:avLst/>
            </a:prstGeom>
            <a:solidFill>
              <a:srgbClr val="FFFFCC"/>
            </a:solidFill>
            <a:ln w="12700">
              <a:solidFill>
                <a:schemeClr val="tx1"/>
              </a:solidFill>
              <a:miter lim="800000"/>
              <a:headEnd/>
              <a:tailEnd/>
            </a:ln>
            <a:effectLst>
              <a:outerShdw blurRad="63500" dist="38099" dir="2700000" algn="ctr" rotWithShape="0">
                <a:srgbClr val="969696">
                  <a:alpha val="74998"/>
                </a:srgbClr>
              </a:outerShdw>
            </a:effectLst>
          </p:spPr>
          <p:txBody>
            <a:bodyPr wrap="square" anchor="ctr">
              <a:prstTxWarp prst="textNoShape">
                <a:avLst/>
              </a:prstTxWarp>
              <a:spAutoFit/>
            </a:bodyPr>
            <a:lstStyle/>
            <a:p>
              <a:endParaRPr lang="it-IT"/>
            </a:p>
          </p:txBody>
        </p:sp>
        <p:sp>
          <p:nvSpPr>
            <p:cNvPr id="3304500" name="Text Box 52"/>
            <p:cNvSpPr txBox="1">
              <a:spLocks noChangeArrowheads="1"/>
            </p:cNvSpPr>
            <p:nvPr/>
          </p:nvSpPr>
          <p:spPr bwMode="auto">
            <a:xfrm>
              <a:off x="1524" y="1579"/>
              <a:ext cx="1154" cy="597"/>
            </a:xfrm>
            <a:prstGeom prst="rect">
              <a:avLst/>
            </a:prstGeom>
            <a:noFill/>
            <a:ln w="12700">
              <a:noFill/>
              <a:miter lim="800000"/>
              <a:headEnd/>
              <a:tailEnd/>
            </a:ln>
            <a:effectLst/>
          </p:spPr>
          <p:txBody>
            <a:bodyPr wrap="square">
              <a:prstTxWarp prst="textNoShape">
                <a:avLst/>
              </a:prstTxWarp>
              <a:spAutoFit/>
            </a:bodyPr>
            <a:lstStyle/>
            <a:p>
              <a:pPr defTabSz="609600">
                <a:tabLst>
                  <a:tab pos="635000" algn="l"/>
                  <a:tab pos="4572000" algn="ctr"/>
                  <a:tab pos="5778500" algn="ctr"/>
                </a:tabLst>
              </a:pPr>
              <a:r>
                <a:rPr lang="it-IT" sz="1400" b="1" dirty="0">
                  <a:solidFill>
                    <a:schemeClr val="tx1"/>
                  </a:solidFill>
                  <a:latin typeface="Verdana" charset="0"/>
                </a:rPr>
                <a:t>Marco </a:t>
              </a:r>
              <a:r>
                <a:rPr lang="it-IT" sz="1400" b="1" dirty="0" err="1">
                  <a:solidFill>
                    <a:schemeClr val="tx1"/>
                  </a:solidFill>
                  <a:latin typeface="Verdana" charset="0"/>
                </a:rPr>
                <a:t>Mazzei</a:t>
              </a:r>
              <a:r>
                <a:rPr lang="it-IT" sz="1400" b="1" dirty="0">
                  <a:solidFill>
                    <a:schemeClr val="tx1"/>
                  </a:solidFill>
                  <a:latin typeface="Verdana" charset="0"/>
                </a:rPr>
                <a:t>, </a:t>
              </a:r>
              <a:r>
                <a:rPr lang="it-IT" sz="1400" b="1" dirty="0" err="1">
                  <a:solidFill>
                    <a:schemeClr val="tx1"/>
                  </a:solidFill>
                  <a:latin typeface="Verdana" charset="0"/>
                </a:rPr>
                <a:t>Editor</a:t>
              </a:r>
              <a:r>
                <a:rPr lang="it-IT" sz="1400" b="1" dirty="0">
                  <a:solidFill>
                    <a:schemeClr val="tx1"/>
                  </a:solidFill>
                  <a:latin typeface="Verdana" charset="0"/>
                </a:rPr>
                <a:t> in </a:t>
              </a:r>
              <a:r>
                <a:rPr lang="it-IT" sz="1400" b="1" dirty="0" err="1">
                  <a:solidFill>
                    <a:schemeClr val="tx1"/>
                  </a:solidFill>
                  <a:latin typeface="Verdana" charset="0"/>
                </a:rPr>
                <a:t>Chief</a:t>
              </a:r>
              <a:endParaRPr lang="it-IT" sz="1400" b="1" dirty="0">
                <a:solidFill>
                  <a:schemeClr val="tx1"/>
                </a:solidFill>
                <a:latin typeface="Verdana" charset="0"/>
              </a:endParaRPr>
            </a:p>
          </p:txBody>
        </p:sp>
      </p:grpSp>
      <p:pic>
        <p:nvPicPr>
          <p:cNvPr id="3304506" name="Picture 58" descr="mondadori"/>
          <p:cNvPicPr>
            <a:picLocks noChangeAspect="1" noChangeArrowheads="1"/>
          </p:cNvPicPr>
          <p:nvPr/>
        </p:nvPicPr>
        <p:blipFill>
          <a:blip r:embed="rId3"/>
          <a:srcRect/>
          <a:stretch>
            <a:fillRect/>
          </a:stretch>
        </p:blipFill>
        <p:spPr bwMode="auto">
          <a:xfrm>
            <a:off x="448922" y="5296893"/>
            <a:ext cx="2098616" cy="308922"/>
          </a:xfrm>
          <a:prstGeom prst="rect">
            <a:avLst/>
          </a:prstGeom>
          <a:noFill/>
        </p:spPr>
      </p:pic>
      <p:pic>
        <p:nvPicPr>
          <p:cNvPr id="3304507" name="Picture 59" descr="regione veneto"/>
          <p:cNvPicPr>
            <a:picLocks noChangeAspect="1" noChangeArrowheads="1"/>
          </p:cNvPicPr>
          <p:nvPr/>
        </p:nvPicPr>
        <p:blipFill>
          <a:blip r:embed="rId4"/>
          <a:srcRect r="89069" b="3751"/>
          <a:stretch>
            <a:fillRect/>
          </a:stretch>
        </p:blipFill>
        <p:spPr bwMode="auto">
          <a:xfrm>
            <a:off x="1297493" y="2213694"/>
            <a:ext cx="368626" cy="348103"/>
          </a:xfrm>
          <a:prstGeom prst="rect">
            <a:avLst/>
          </a:prstGeom>
          <a:noFill/>
        </p:spPr>
      </p:pic>
      <p:pic>
        <p:nvPicPr>
          <p:cNvPr id="3304508" name="Picture 60" descr="regione veneto"/>
          <p:cNvPicPr>
            <a:picLocks noChangeAspect="1" noChangeArrowheads="1"/>
          </p:cNvPicPr>
          <p:nvPr/>
        </p:nvPicPr>
        <p:blipFill>
          <a:blip r:embed="rId4"/>
          <a:srcRect l="10390" t="-3751"/>
          <a:stretch>
            <a:fillRect/>
          </a:stretch>
        </p:blipFill>
        <p:spPr bwMode="auto">
          <a:xfrm>
            <a:off x="445272" y="2557276"/>
            <a:ext cx="2288403" cy="28330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piramide dei bisogni al tempo 2.0</a:t>
            </a:r>
            <a:endParaRPr lang="it-IT"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9499" b="14286"/>
          <a:stretch/>
        </p:blipFill>
        <p:spPr bwMode="auto">
          <a:xfrm>
            <a:off x="1779042" y="1341612"/>
            <a:ext cx="5040560" cy="49808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ettangolo 3"/>
          <p:cNvSpPr/>
          <p:nvPr/>
        </p:nvSpPr>
        <p:spPr>
          <a:xfrm>
            <a:off x="6963618" y="3485634"/>
            <a:ext cx="4827027" cy="646331"/>
          </a:xfrm>
          <a:prstGeom prst="rect">
            <a:avLst/>
          </a:prstGeom>
        </p:spPr>
        <p:txBody>
          <a:bodyPr wrap="none">
            <a:spAutoFit/>
          </a:bodyPr>
          <a:lstStyle/>
          <a:p>
            <a:r>
              <a:rPr lang="it-IT" dirty="0"/>
              <a:t>La </a:t>
            </a:r>
            <a:r>
              <a:rPr lang="it-IT" b="1" dirty="0"/>
              <a:t>piramide dei bisogni</a:t>
            </a:r>
            <a:r>
              <a:rPr lang="it-IT" dirty="0"/>
              <a:t> di Abraham </a:t>
            </a:r>
            <a:r>
              <a:rPr lang="it-IT" dirty="0" err="1" smtClean="0"/>
              <a:t>Maslow</a:t>
            </a:r>
            <a:endParaRPr lang="it-IT" dirty="0" smtClean="0"/>
          </a:p>
          <a:p>
            <a:r>
              <a:rPr lang="it-IT" dirty="0"/>
              <a:t>a</a:t>
            </a:r>
            <a:r>
              <a:rPr lang="it-IT" dirty="0" smtClean="0"/>
              <a:t>i tempi di Internet</a:t>
            </a:r>
            <a:endParaRPr lang="it-IT"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1280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2882" name="Rectangle 2" descr="Light upward diagonal"/>
          <p:cNvSpPr>
            <a:spLocks noChangeArrowheads="1"/>
          </p:cNvSpPr>
          <p:nvPr/>
        </p:nvSpPr>
        <p:spPr bwMode="auto">
          <a:xfrm>
            <a:off x="363153" y="1404468"/>
            <a:ext cx="11301501" cy="4920926"/>
          </a:xfrm>
          <a:prstGeom prst="rect">
            <a:avLst/>
          </a:prstGeom>
          <a:pattFill prst="ltUpDiag">
            <a:fgClr>
              <a:srgbClr val="E8E8E8"/>
            </a:fgClr>
            <a:bgClr>
              <a:schemeClr val="bg1"/>
            </a:bgClr>
          </a:pattFill>
          <a:ln w="9525">
            <a:solidFill>
              <a:schemeClr val="tx1"/>
            </a:solidFill>
            <a:miter lim="800000"/>
            <a:headEnd/>
            <a:tailEnd/>
          </a:ln>
          <a:effectLst>
            <a:outerShdw blurRad="63500" dist="38099" dir="2700000" algn="ctr" rotWithShape="0">
              <a:schemeClr val="bg2">
                <a:alpha val="74998"/>
              </a:schemeClr>
            </a:outerShdw>
          </a:effectLst>
        </p:spPr>
        <p:txBody>
          <a:bodyPr wrap="none" lIns="0" tIns="0" rIns="0" bIns="0" anchor="ctr">
            <a:prstTxWarp prst="textNoShape">
              <a:avLst/>
            </a:prstTxWarp>
          </a:bodyPr>
          <a:lstStyle/>
          <a:p>
            <a:endParaRPr lang="it-IT"/>
          </a:p>
        </p:txBody>
      </p:sp>
      <p:sp>
        <p:nvSpPr>
          <p:cNvPr id="3322883" name="Rectangle 3"/>
          <p:cNvSpPr>
            <a:spLocks noGrp="1" noChangeArrowheads="1"/>
          </p:cNvSpPr>
          <p:nvPr>
            <p:ph type="title"/>
          </p:nvPr>
        </p:nvSpPr>
        <p:spPr>
          <a:noFill/>
          <a:ln/>
        </p:spPr>
        <p:txBody>
          <a:bodyPr/>
          <a:lstStyle/>
          <a:p>
            <a:r>
              <a:rPr lang="it-IT" dirty="0" smtClean="0">
                <a:ea typeface="ＭＳ Ｐゴシック" charset="-128"/>
                <a:cs typeface="ＭＳ Ｐゴシック" charset="-128"/>
              </a:rPr>
              <a:t>Gli strumenti </a:t>
            </a:r>
            <a:r>
              <a:rPr lang="it-IT" dirty="0" err="1" smtClean="0">
                <a:ea typeface="ＭＳ Ｐゴシック" charset="-128"/>
                <a:cs typeface="ＭＳ Ｐゴシック" charset="-128"/>
              </a:rPr>
              <a:t>–</a:t>
            </a:r>
            <a:r>
              <a:rPr lang="it-IT" dirty="0" smtClean="0">
                <a:ea typeface="ＭＳ Ｐゴシック" charset="-128"/>
                <a:cs typeface="ＭＳ Ｐゴシック" charset="-128"/>
              </a:rPr>
              <a:t> Le “Google </a:t>
            </a:r>
            <a:r>
              <a:rPr lang="it-IT" dirty="0" err="1" smtClean="0">
                <a:ea typeface="ＭＳ Ｐゴシック" charset="-128"/>
                <a:cs typeface="ＭＳ Ｐゴシック" charset="-128"/>
              </a:rPr>
              <a:t>Apps</a:t>
            </a:r>
            <a:r>
              <a:rPr lang="it-IT" dirty="0" smtClean="0">
                <a:ea typeface="ＭＳ Ｐゴシック" charset="-128"/>
                <a:cs typeface="ＭＳ Ｐゴシック" charset="-128"/>
              </a:rPr>
              <a:t>”</a:t>
            </a:r>
            <a:endParaRPr lang="it-IT" sz="2000" dirty="0"/>
          </a:p>
        </p:txBody>
      </p:sp>
      <p:sp>
        <p:nvSpPr>
          <p:cNvPr id="3322884" name="Text Box 4"/>
          <p:cNvSpPr txBox="1">
            <a:spLocks noChangeArrowheads="1"/>
          </p:cNvSpPr>
          <p:nvPr/>
        </p:nvSpPr>
        <p:spPr bwMode="auto">
          <a:xfrm>
            <a:off x="459871" y="1118149"/>
            <a:ext cx="11173760" cy="364974"/>
          </a:xfrm>
          <a:prstGeom prst="rect">
            <a:avLst/>
          </a:prstGeom>
          <a:noFill/>
          <a:ln w="12700">
            <a:noFill/>
            <a:miter lim="800000"/>
            <a:headEnd type="none" w="sm" len="sm"/>
            <a:tailEnd type="none" w="sm" len="sm"/>
          </a:ln>
          <a:effectLst/>
        </p:spPr>
        <p:txBody>
          <a:bodyPr lIns="43562" tIns="43562" rIns="43562" bIns="43562">
            <a:prstTxWarp prst="textNoShape">
              <a:avLst/>
            </a:prstTxWarp>
            <a:spAutoFit/>
          </a:bodyPr>
          <a:lstStyle/>
          <a:p>
            <a:pPr algn="l" defTabSz="871538">
              <a:spcBef>
                <a:spcPct val="20000"/>
              </a:spcBef>
            </a:pPr>
            <a:r>
              <a:rPr lang="it-IT" b="1" i="1" dirty="0" smtClean="0">
                <a:latin typeface="Verdana" charset="0"/>
              </a:rPr>
              <a:t>.</a:t>
            </a:r>
            <a:endParaRPr lang="it-IT" b="1" i="1" dirty="0">
              <a:latin typeface="Verdana" charset="0"/>
            </a:endParaRPr>
          </a:p>
        </p:txBody>
      </p:sp>
      <p:grpSp>
        <p:nvGrpSpPr>
          <p:cNvPr id="2" name="Group 57"/>
          <p:cNvGrpSpPr>
            <a:grpSpLocks/>
          </p:cNvGrpSpPr>
          <p:nvPr/>
        </p:nvGrpSpPr>
        <p:grpSpPr bwMode="auto">
          <a:xfrm>
            <a:off x="450747" y="1448169"/>
            <a:ext cx="11031418" cy="1600369"/>
            <a:chOff x="247" y="961"/>
            <a:chExt cx="6045" cy="1062"/>
          </a:xfrm>
        </p:grpSpPr>
        <p:grpSp>
          <p:nvGrpSpPr>
            <p:cNvPr id="3" name="Group 35"/>
            <p:cNvGrpSpPr>
              <a:grpSpLocks/>
            </p:cNvGrpSpPr>
            <p:nvPr/>
          </p:nvGrpSpPr>
          <p:grpSpPr bwMode="auto">
            <a:xfrm>
              <a:off x="2782" y="961"/>
              <a:ext cx="3510" cy="1062"/>
              <a:chOff x="2782" y="1501"/>
              <a:chExt cx="3510" cy="1062"/>
            </a:xfrm>
          </p:grpSpPr>
          <p:sp>
            <p:nvSpPr>
              <p:cNvPr id="3322886" name="Rectangle 6"/>
              <p:cNvSpPr>
                <a:spLocks noChangeArrowheads="1"/>
              </p:cNvSpPr>
              <p:nvPr/>
            </p:nvSpPr>
            <p:spPr bwMode="auto">
              <a:xfrm>
                <a:off x="2809" y="1501"/>
                <a:ext cx="3456" cy="1062"/>
              </a:xfrm>
              <a:prstGeom prst="rect">
                <a:avLst/>
              </a:prstGeom>
              <a:solidFill>
                <a:srgbClr val="FFFFCC"/>
              </a:solidFill>
              <a:ln w="12700">
                <a:solidFill>
                  <a:schemeClr val="tx1"/>
                </a:solidFill>
                <a:miter lim="800000"/>
                <a:headEnd/>
                <a:tailEnd/>
              </a:ln>
              <a:effectLst>
                <a:outerShdw blurRad="63500" dist="38099" dir="2700000" algn="ctr" rotWithShape="0">
                  <a:srgbClr val="969696">
                    <a:alpha val="74998"/>
                  </a:srgbClr>
                </a:outerShdw>
              </a:effectLst>
            </p:spPr>
            <p:txBody>
              <a:bodyPr wrap="square" anchor="ctr">
                <a:prstTxWarp prst="textNoShape">
                  <a:avLst/>
                </a:prstTxWarp>
                <a:spAutoFit/>
              </a:bodyPr>
              <a:lstStyle/>
              <a:p>
                <a:endParaRPr lang="it-IT"/>
              </a:p>
            </p:txBody>
          </p:sp>
          <p:sp>
            <p:nvSpPr>
              <p:cNvPr id="3322887" name="Text Box 7"/>
              <p:cNvSpPr txBox="1">
                <a:spLocks noChangeArrowheads="1"/>
              </p:cNvSpPr>
              <p:nvPr/>
            </p:nvSpPr>
            <p:spPr bwMode="auto">
              <a:xfrm>
                <a:off x="2782" y="1552"/>
                <a:ext cx="3510" cy="980"/>
              </a:xfrm>
              <a:prstGeom prst="rect">
                <a:avLst/>
              </a:prstGeom>
              <a:noFill/>
              <a:ln w="12700">
                <a:noFill/>
                <a:miter lim="800000"/>
                <a:headEnd/>
                <a:tailEnd/>
              </a:ln>
              <a:effectLst/>
            </p:spPr>
            <p:txBody>
              <a:bodyPr wrap="square">
                <a:prstTxWarp prst="textNoShape">
                  <a:avLst/>
                </a:prstTxWarp>
                <a:spAutoFit/>
              </a:bodyPr>
              <a:lstStyle/>
              <a:p>
                <a:pPr algn="l" defTabSz="609600">
                  <a:tabLst>
                    <a:tab pos="635000" algn="l"/>
                    <a:tab pos="4572000" algn="ctr"/>
                    <a:tab pos="5778500" algn="ctr"/>
                  </a:tabLst>
                </a:pPr>
                <a:r>
                  <a:rPr lang="it-IT" dirty="0" smtClean="0">
                    <a:latin typeface="Verdana" charset="0"/>
                  </a:rPr>
                  <a:t>“</a:t>
                </a:r>
                <a:r>
                  <a:rPr lang="it-IT" dirty="0" err="1" smtClean="0">
                    <a:latin typeface="Verdana" charset="0"/>
                  </a:rPr>
                  <a:t>…</a:t>
                </a:r>
                <a:r>
                  <a:rPr lang="it-IT" dirty="0" smtClean="0">
                    <a:latin typeface="Verdana" charset="0"/>
                  </a:rPr>
                  <a:t>.</a:t>
                </a:r>
                <a:r>
                  <a:rPr lang="it-IT" dirty="0">
                    <a:latin typeface="Verdana" charset="0"/>
                  </a:rPr>
                  <a:t>.Questo servizio integra una serie di strumenti di </a:t>
                </a:r>
                <a:r>
                  <a:rPr lang="it-IT" dirty="0" smtClean="0">
                    <a:latin typeface="Verdana" charset="0"/>
                  </a:rPr>
                  <a:t>comunicazione...</a:t>
                </a:r>
                <a:r>
                  <a:rPr lang="it-IT" dirty="0">
                    <a:latin typeface="Verdana" charset="0"/>
                  </a:rPr>
                  <a:t>.Ciò che appezziamo di più è poter </a:t>
                </a:r>
                <a:r>
                  <a:rPr lang="it-IT" dirty="0" smtClean="0">
                    <a:latin typeface="Verdana" charset="0"/>
                  </a:rPr>
                  <a:t>scegliere  l'interfaccia </a:t>
                </a:r>
                <a:r>
                  <a:rPr lang="it-IT" dirty="0">
                    <a:latin typeface="Verdana" charset="0"/>
                  </a:rPr>
                  <a:t>di posta elettronica con cui preferisce lavorare... ...L'interfaccia </a:t>
                </a:r>
                <a:r>
                  <a:rPr lang="it-IT" dirty="0" err="1">
                    <a:latin typeface="Verdana" charset="0"/>
                  </a:rPr>
                  <a:t>webmail</a:t>
                </a:r>
                <a:r>
                  <a:rPr lang="it-IT" dirty="0">
                    <a:latin typeface="Verdana" charset="0"/>
                  </a:rPr>
                  <a:t> consente di trovare più facilmente vecchi messaggi...”</a:t>
                </a:r>
              </a:p>
            </p:txBody>
          </p:sp>
        </p:grpSp>
        <p:sp>
          <p:nvSpPr>
            <p:cNvPr id="3322905" name="Text Box 25"/>
            <p:cNvSpPr txBox="1">
              <a:spLocks noChangeArrowheads="1"/>
            </p:cNvSpPr>
            <p:nvPr/>
          </p:nvSpPr>
          <p:spPr bwMode="auto">
            <a:xfrm>
              <a:off x="1581" y="1036"/>
              <a:ext cx="1124" cy="490"/>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en-US" sz="1400" b="1">
                  <a:solidFill>
                    <a:schemeClr val="tx1"/>
                  </a:solidFill>
                  <a:latin typeface="Verdana" charset="0"/>
                </a:rPr>
                <a:t>Paul Sculthorpe, Senior Web Developer</a:t>
              </a:r>
              <a:endParaRPr lang="it-IT" sz="1400" b="1">
                <a:solidFill>
                  <a:schemeClr val="tx1"/>
                </a:solidFill>
                <a:latin typeface="Verdana" charset="0"/>
              </a:endParaRPr>
            </a:p>
          </p:txBody>
        </p:sp>
        <p:grpSp>
          <p:nvGrpSpPr>
            <p:cNvPr id="4" name="Group 36"/>
            <p:cNvGrpSpPr>
              <a:grpSpLocks/>
            </p:cNvGrpSpPr>
            <p:nvPr/>
          </p:nvGrpSpPr>
          <p:grpSpPr bwMode="auto">
            <a:xfrm>
              <a:off x="247" y="1033"/>
              <a:ext cx="1253" cy="347"/>
              <a:chOff x="247" y="1587"/>
              <a:chExt cx="1253" cy="347"/>
            </a:xfrm>
          </p:grpSpPr>
          <p:sp>
            <p:nvSpPr>
              <p:cNvPr id="3322901" name="AutoShape 21"/>
              <p:cNvSpPr>
                <a:spLocks noChangeArrowheads="1"/>
              </p:cNvSpPr>
              <p:nvPr/>
            </p:nvSpPr>
            <p:spPr bwMode="auto">
              <a:xfrm>
                <a:off x="247" y="1627"/>
                <a:ext cx="1253" cy="245"/>
              </a:xfrm>
              <a:prstGeom prst="homePlate">
                <a:avLst>
                  <a:gd name="adj" fmla="val 22326"/>
                </a:avLst>
              </a:prstGeom>
              <a:solidFill>
                <a:schemeClr val="folHlink"/>
              </a:solidFill>
              <a:ln w="12700">
                <a:solidFill>
                  <a:schemeClr val="tx1"/>
                </a:solidFill>
                <a:miter lim="800000"/>
                <a:headEnd/>
                <a:tailEnd/>
              </a:ln>
              <a:effectLst>
                <a:outerShdw blurRad="63500" dist="38099" dir="2700000" algn="ctr" rotWithShape="0">
                  <a:srgbClr val="969696">
                    <a:alpha val="74998"/>
                  </a:srgbClr>
                </a:outerShdw>
              </a:effectLst>
            </p:spPr>
            <p:txBody>
              <a:bodyPr anchor="ctr">
                <a:prstTxWarp prst="textNoShape">
                  <a:avLst/>
                </a:prstTxWarp>
                <a:spAutoFit/>
              </a:bodyPr>
              <a:lstStyle/>
              <a:p>
                <a:endParaRPr lang="it-IT"/>
              </a:p>
            </p:txBody>
          </p:sp>
          <p:sp>
            <p:nvSpPr>
              <p:cNvPr id="3322902" name="Text Box 22"/>
              <p:cNvSpPr txBox="1">
                <a:spLocks noChangeArrowheads="1"/>
              </p:cNvSpPr>
              <p:nvPr/>
            </p:nvSpPr>
            <p:spPr bwMode="auto">
              <a:xfrm>
                <a:off x="247" y="1587"/>
                <a:ext cx="1124" cy="347"/>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b="1">
                    <a:solidFill>
                      <a:schemeClr val="bg1"/>
                    </a:solidFill>
                    <a:latin typeface="Verdana" charset="0"/>
                  </a:rPr>
                  <a:t>Rock Kitchen Harris</a:t>
                </a:r>
              </a:p>
            </p:txBody>
          </p:sp>
        </p:grpSp>
        <p:pic>
          <p:nvPicPr>
            <p:cNvPr id="3322917" name="Picture 37" descr="rkh"/>
            <p:cNvPicPr>
              <a:picLocks noChangeAspect="1" noChangeArrowheads="1"/>
            </p:cNvPicPr>
            <p:nvPr/>
          </p:nvPicPr>
          <p:blipFill>
            <a:blip r:embed="rId3"/>
            <a:srcRect/>
            <a:stretch>
              <a:fillRect/>
            </a:stretch>
          </p:blipFill>
          <p:spPr bwMode="auto">
            <a:xfrm>
              <a:off x="247" y="1432"/>
              <a:ext cx="1202" cy="99"/>
            </a:xfrm>
            <a:prstGeom prst="rect">
              <a:avLst/>
            </a:prstGeom>
            <a:noFill/>
          </p:spPr>
        </p:pic>
        <p:sp>
          <p:nvSpPr>
            <p:cNvPr id="3322918" name="Rectangle 38"/>
            <p:cNvSpPr>
              <a:spLocks noChangeArrowheads="1"/>
            </p:cNvSpPr>
            <p:nvPr/>
          </p:nvSpPr>
          <p:spPr bwMode="auto">
            <a:xfrm>
              <a:off x="247" y="1517"/>
              <a:ext cx="1323" cy="470"/>
            </a:xfrm>
            <a:prstGeom prst="rect">
              <a:avLst/>
            </a:prstGeom>
            <a:noFill/>
            <a:ln w="12700">
              <a:noFill/>
              <a:miter lim="800000"/>
              <a:headEnd/>
              <a:tailEnd/>
            </a:ln>
            <a:effectLst/>
          </p:spPr>
          <p:txBody>
            <a:bodyPr>
              <a:prstTxWarp prst="textNoShape">
                <a:avLst/>
              </a:prstTxWarp>
              <a:spAutoFit/>
            </a:bodyPr>
            <a:lstStyle/>
            <a:p>
              <a:pPr algn="l" defTabSz="609600">
                <a:tabLst>
                  <a:tab pos="635000" algn="l"/>
                  <a:tab pos="4572000" algn="ctr"/>
                  <a:tab pos="5778500" algn="ctr"/>
                </a:tabLst>
              </a:pPr>
              <a:r>
                <a:rPr lang="it-IT" sz="1000">
                  <a:latin typeface="Verdana" charset="0"/>
                </a:rPr>
                <a:t>Piccola società con 20 utenti  che offre servizi di pubblicità, PR, design e creazione web con sede nel Regno Unito</a:t>
              </a:r>
            </a:p>
          </p:txBody>
        </p:sp>
      </p:grpSp>
      <p:grpSp>
        <p:nvGrpSpPr>
          <p:cNvPr id="5" name="Group 56"/>
          <p:cNvGrpSpPr>
            <a:grpSpLocks/>
          </p:cNvGrpSpPr>
          <p:nvPr/>
        </p:nvGrpSpPr>
        <p:grpSpPr bwMode="auto">
          <a:xfrm>
            <a:off x="450747" y="3200740"/>
            <a:ext cx="10994920" cy="1815862"/>
            <a:chOff x="247" y="2116"/>
            <a:chExt cx="6025" cy="1205"/>
          </a:xfrm>
        </p:grpSpPr>
        <p:sp>
          <p:nvSpPr>
            <p:cNvPr id="3322921" name="Rectangle 41"/>
            <p:cNvSpPr>
              <a:spLocks noChangeArrowheads="1"/>
            </p:cNvSpPr>
            <p:nvPr/>
          </p:nvSpPr>
          <p:spPr bwMode="auto">
            <a:xfrm>
              <a:off x="2809" y="2167"/>
              <a:ext cx="3456" cy="1112"/>
            </a:xfrm>
            <a:prstGeom prst="rect">
              <a:avLst/>
            </a:prstGeom>
            <a:solidFill>
              <a:srgbClr val="FFFFCC"/>
            </a:solidFill>
            <a:ln w="12700">
              <a:solidFill>
                <a:schemeClr val="tx1"/>
              </a:solidFill>
              <a:miter lim="800000"/>
              <a:headEnd/>
              <a:tailEnd/>
            </a:ln>
            <a:effectLst>
              <a:outerShdw blurRad="63500" dist="38099" dir="2700000" algn="ctr" rotWithShape="0">
                <a:srgbClr val="969696">
                  <a:alpha val="74998"/>
                </a:srgbClr>
              </a:outerShdw>
            </a:effectLst>
          </p:spPr>
          <p:txBody>
            <a:bodyPr wrap="square" anchor="ctr">
              <a:prstTxWarp prst="textNoShape">
                <a:avLst/>
              </a:prstTxWarp>
              <a:spAutoFit/>
            </a:bodyPr>
            <a:lstStyle/>
            <a:p>
              <a:endParaRPr lang="it-IT"/>
            </a:p>
          </p:txBody>
        </p:sp>
        <p:sp>
          <p:nvSpPr>
            <p:cNvPr id="3322922" name="Text Box 42"/>
            <p:cNvSpPr txBox="1">
              <a:spLocks noChangeArrowheads="1"/>
            </p:cNvSpPr>
            <p:nvPr/>
          </p:nvSpPr>
          <p:spPr bwMode="auto">
            <a:xfrm>
              <a:off x="2762" y="2116"/>
              <a:ext cx="3510" cy="1205"/>
            </a:xfrm>
            <a:prstGeom prst="rect">
              <a:avLst/>
            </a:prstGeom>
            <a:noFill/>
            <a:ln w="12700">
              <a:noFill/>
              <a:miter lim="800000"/>
              <a:headEnd/>
              <a:tailEnd/>
            </a:ln>
            <a:effectLst/>
          </p:spPr>
          <p:txBody>
            <a:bodyPr wrap="square">
              <a:prstTxWarp prst="textNoShape">
                <a:avLst/>
              </a:prstTxWarp>
              <a:spAutoFit/>
            </a:bodyPr>
            <a:lstStyle/>
            <a:p>
              <a:pPr defTabSz="609600">
                <a:tabLst>
                  <a:tab pos="635000" algn="l"/>
                  <a:tab pos="4572000" algn="ctr"/>
                  <a:tab pos="5778500" algn="ctr"/>
                </a:tabLst>
              </a:pPr>
              <a:r>
                <a:rPr lang="it-IT" sz="1600" dirty="0">
                  <a:latin typeface="Verdana" charset="0"/>
                </a:rPr>
                <a:t>“... Prima utilizzavamo un nostro server: circa </a:t>
              </a:r>
              <a:r>
                <a:rPr lang="it-IT" sz="1600" b="1" dirty="0">
                  <a:latin typeface="Verdana" charset="0"/>
                </a:rPr>
                <a:t>$ 2.000 di hardware</a:t>
              </a:r>
              <a:r>
                <a:rPr lang="it-IT" sz="1600" dirty="0">
                  <a:latin typeface="Verdana" charset="0"/>
                </a:rPr>
                <a:t>, </a:t>
              </a:r>
              <a:r>
                <a:rPr lang="it-IT" sz="1600" b="1" dirty="0">
                  <a:latin typeface="Verdana" charset="0"/>
                </a:rPr>
                <a:t>$ 200 al mese per spazio </a:t>
              </a:r>
              <a:r>
                <a:rPr lang="it-IT" sz="1600" b="1" dirty="0" err="1">
                  <a:latin typeface="Verdana" charset="0"/>
                </a:rPr>
                <a:t>rack</a:t>
              </a:r>
              <a:r>
                <a:rPr lang="it-IT" sz="1600" b="1" dirty="0">
                  <a:latin typeface="Verdana" charset="0"/>
                </a:rPr>
                <a:t> e larghezza di banda</a:t>
              </a:r>
              <a:r>
                <a:rPr lang="it-IT" sz="1600" dirty="0">
                  <a:latin typeface="Verdana" charset="0"/>
                </a:rPr>
                <a:t> e il </a:t>
              </a:r>
              <a:r>
                <a:rPr lang="it-IT" sz="1600" b="1" dirty="0">
                  <a:latin typeface="Verdana" charset="0"/>
                </a:rPr>
                <a:t>tempo per la manutenzione</a:t>
              </a:r>
              <a:r>
                <a:rPr lang="it-IT" sz="1600" dirty="0">
                  <a:latin typeface="Verdana" charset="0"/>
                </a:rPr>
                <a:t>, che era praticamente illimitato e completamente </a:t>
              </a:r>
              <a:r>
                <a:rPr lang="it-IT" sz="1600" dirty="0" smtClean="0">
                  <a:latin typeface="Verdana" charset="0"/>
                </a:rPr>
                <a:t>non retribuito.</a:t>
              </a:r>
              <a:r>
                <a:rPr lang="it-IT" sz="1600" dirty="0">
                  <a:latin typeface="Verdana" charset="0"/>
                </a:rPr>
                <a:t>.. ...il principale vantaggio è non avere l'assillo di tutta quella manutenzione </a:t>
              </a:r>
              <a:r>
                <a:rPr lang="it-IT" sz="1600" dirty="0" smtClean="0">
                  <a:latin typeface="Verdana" charset="0"/>
                </a:rPr>
                <a:t>regolare.</a:t>
              </a:r>
              <a:r>
                <a:rPr lang="it-IT" sz="1600" dirty="0">
                  <a:latin typeface="Verdana" charset="0"/>
                </a:rPr>
                <a:t>.. patch, spam, back-up... ...</a:t>
              </a:r>
              <a:r>
                <a:rPr lang="it-IT" sz="1600" b="1" dirty="0">
                  <a:latin typeface="Verdana" charset="0"/>
                </a:rPr>
                <a:t>Ho consigliato Google </a:t>
              </a:r>
              <a:r>
                <a:rPr lang="it-IT" sz="1600" b="1" dirty="0" err="1">
                  <a:latin typeface="Verdana" charset="0"/>
                </a:rPr>
                <a:t>Apps</a:t>
              </a:r>
              <a:r>
                <a:rPr lang="it-IT" sz="1600" dirty="0">
                  <a:latin typeface="Verdana" charset="0"/>
                </a:rPr>
                <a:t> a tutte </a:t>
              </a:r>
              <a:r>
                <a:rPr lang="it-IT" sz="1600" dirty="0" smtClean="0">
                  <a:latin typeface="Verdana" charset="0"/>
                </a:rPr>
                <a:t>le </a:t>
              </a:r>
              <a:r>
                <a:rPr lang="it-IT" sz="1600" dirty="0">
                  <a:latin typeface="Verdana" charset="0"/>
                </a:rPr>
                <a:t>non </a:t>
              </a:r>
              <a:r>
                <a:rPr lang="it-IT" sz="1600" dirty="0" smtClean="0">
                  <a:latin typeface="Verdana" charset="0"/>
                </a:rPr>
                <a:t>profit.“ </a:t>
              </a:r>
              <a:endParaRPr lang="it-IT" sz="1600" dirty="0">
                <a:latin typeface="Verdana" charset="0"/>
              </a:endParaRPr>
            </a:p>
          </p:txBody>
        </p:sp>
        <p:sp>
          <p:nvSpPr>
            <p:cNvPr id="3322925" name="Text Box 45"/>
            <p:cNvSpPr txBox="1">
              <a:spLocks noChangeArrowheads="1"/>
            </p:cNvSpPr>
            <p:nvPr/>
          </p:nvSpPr>
          <p:spPr bwMode="auto">
            <a:xfrm>
              <a:off x="1581" y="2135"/>
              <a:ext cx="1124" cy="490"/>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en-US" sz="1400" b="1">
                  <a:solidFill>
                    <a:schemeClr val="tx1"/>
                  </a:solidFill>
                  <a:latin typeface="Verdana" charset="0"/>
                </a:rPr>
                <a:t>Jules Allen, Fondatore di Allen Labs</a:t>
              </a:r>
              <a:endParaRPr lang="it-IT" sz="1400" b="1">
                <a:solidFill>
                  <a:schemeClr val="tx1"/>
                </a:solidFill>
                <a:latin typeface="Verdana" charset="0"/>
              </a:endParaRPr>
            </a:p>
          </p:txBody>
        </p:sp>
        <p:sp>
          <p:nvSpPr>
            <p:cNvPr id="3322928" name="AutoShape 48"/>
            <p:cNvSpPr>
              <a:spLocks noChangeArrowheads="1"/>
            </p:cNvSpPr>
            <p:nvPr/>
          </p:nvSpPr>
          <p:spPr bwMode="auto">
            <a:xfrm>
              <a:off x="247" y="2172"/>
              <a:ext cx="1253" cy="245"/>
            </a:xfrm>
            <a:prstGeom prst="homePlate">
              <a:avLst>
                <a:gd name="adj" fmla="val 22326"/>
              </a:avLst>
            </a:prstGeom>
            <a:solidFill>
              <a:schemeClr val="folHlink"/>
            </a:solidFill>
            <a:ln w="12700">
              <a:solidFill>
                <a:schemeClr val="tx1"/>
              </a:solidFill>
              <a:miter lim="800000"/>
              <a:headEnd/>
              <a:tailEnd/>
            </a:ln>
            <a:effectLst>
              <a:outerShdw blurRad="63500" dist="38099" dir="2700000" algn="ctr" rotWithShape="0">
                <a:srgbClr val="969696">
                  <a:alpha val="74998"/>
                </a:srgbClr>
              </a:outerShdw>
            </a:effectLst>
          </p:spPr>
          <p:txBody>
            <a:bodyPr anchor="ctr">
              <a:prstTxWarp prst="textNoShape">
                <a:avLst/>
              </a:prstTxWarp>
              <a:spAutoFit/>
            </a:bodyPr>
            <a:lstStyle/>
            <a:p>
              <a:endParaRPr lang="it-IT"/>
            </a:p>
          </p:txBody>
        </p:sp>
        <p:sp>
          <p:nvSpPr>
            <p:cNvPr id="3322929" name="Text Box 49"/>
            <p:cNvSpPr txBox="1">
              <a:spLocks noChangeArrowheads="1"/>
            </p:cNvSpPr>
            <p:nvPr/>
          </p:nvSpPr>
          <p:spPr bwMode="auto">
            <a:xfrm>
              <a:off x="247" y="2198"/>
              <a:ext cx="1124" cy="20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b="1">
                  <a:solidFill>
                    <a:schemeClr val="bg1"/>
                  </a:solidFill>
                  <a:latin typeface="Verdana" charset="0"/>
                </a:rPr>
                <a:t>Allen Labs</a:t>
              </a:r>
            </a:p>
          </p:txBody>
        </p:sp>
        <p:sp>
          <p:nvSpPr>
            <p:cNvPr id="3322931" name="Rectangle 51"/>
            <p:cNvSpPr>
              <a:spLocks noChangeArrowheads="1"/>
            </p:cNvSpPr>
            <p:nvPr/>
          </p:nvSpPr>
          <p:spPr bwMode="auto">
            <a:xfrm>
              <a:off x="247" y="2544"/>
              <a:ext cx="1323" cy="368"/>
            </a:xfrm>
            <a:prstGeom prst="rect">
              <a:avLst/>
            </a:prstGeom>
            <a:noFill/>
            <a:ln w="12700">
              <a:noFill/>
              <a:miter lim="800000"/>
              <a:headEnd/>
              <a:tailEnd/>
            </a:ln>
            <a:effectLst/>
          </p:spPr>
          <p:txBody>
            <a:bodyPr>
              <a:prstTxWarp prst="textNoShape">
                <a:avLst/>
              </a:prstTxWarp>
              <a:spAutoFit/>
            </a:bodyPr>
            <a:lstStyle/>
            <a:p>
              <a:pPr algn="l" defTabSz="609600">
                <a:tabLst>
                  <a:tab pos="635000" algn="l"/>
                  <a:tab pos="4572000" algn="ctr"/>
                  <a:tab pos="5778500" algn="ctr"/>
                </a:tabLst>
              </a:pPr>
              <a:r>
                <a:rPr lang="it-IT" sz="1000">
                  <a:latin typeface="Verdana" charset="0"/>
                </a:rPr>
                <a:t>Piccola azienda di 5 utenti che fornisce servizi di consulenza servizi a organizzazioni non profit</a:t>
              </a:r>
            </a:p>
          </p:txBody>
        </p:sp>
      </p:grpSp>
      <p:grpSp>
        <p:nvGrpSpPr>
          <p:cNvPr id="6" name="Group 55"/>
          <p:cNvGrpSpPr>
            <a:grpSpLocks/>
          </p:cNvGrpSpPr>
          <p:nvPr/>
        </p:nvGrpSpPr>
        <p:grpSpPr bwMode="auto">
          <a:xfrm>
            <a:off x="469106" y="4801392"/>
            <a:ext cx="11042367" cy="1448169"/>
            <a:chOff x="247" y="3248"/>
            <a:chExt cx="6051" cy="961"/>
          </a:xfrm>
        </p:grpSpPr>
        <p:sp>
          <p:nvSpPr>
            <p:cNvPr id="3322889" name="Rectangle 9"/>
            <p:cNvSpPr>
              <a:spLocks noChangeArrowheads="1"/>
            </p:cNvSpPr>
            <p:nvPr/>
          </p:nvSpPr>
          <p:spPr bwMode="auto">
            <a:xfrm>
              <a:off x="2809" y="3418"/>
              <a:ext cx="3456" cy="791"/>
            </a:xfrm>
            <a:prstGeom prst="rect">
              <a:avLst/>
            </a:prstGeom>
            <a:solidFill>
              <a:srgbClr val="FFFFCC"/>
            </a:solidFill>
            <a:ln w="12700">
              <a:solidFill>
                <a:schemeClr val="tx1"/>
              </a:solidFill>
              <a:miter lim="800000"/>
              <a:headEnd/>
              <a:tailEnd/>
            </a:ln>
            <a:effectLst>
              <a:outerShdw blurRad="63500" dist="38099" dir="2700000" algn="ctr" rotWithShape="0">
                <a:srgbClr val="969696">
                  <a:alpha val="74998"/>
                </a:srgbClr>
              </a:outerShdw>
            </a:effectLst>
          </p:spPr>
          <p:txBody>
            <a:bodyPr wrap="square" anchor="ctr">
              <a:prstTxWarp prst="textNoShape">
                <a:avLst/>
              </a:prstTxWarp>
              <a:spAutoFit/>
            </a:bodyPr>
            <a:lstStyle/>
            <a:p>
              <a:endParaRPr lang="it-IT"/>
            </a:p>
          </p:txBody>
        </p:sp>
        <p:sp>
          <p:nvSpPr>
            <p:cNvPr id="3322890" name="Text Box 10"/>
            <p:cNvSpPr txBox="1">
              <a:spLocks noChangeArrowheads="1"/>
            </p:cNvSpPr>
            <p:nvPr/>
          </p:nvSpPr>
          <p:spPr bwMode="auto">
            <a:xfrm>
              <a:off x="2777" y="3400"/>
              <a:ext cx="3521" cy="715"/>
            </a:xfrm>
            <a:prstGeom prst="rect">
              <a:avLst/>
            </a:prstGeom>
            <a:noFill/>
            <a:ln w="12700">
              <a:noFill/>
              <a:miter lim="800000"/>
              <a:headEnd/>
              <a:tailEnd/>
            </a:ln>
            <a:effectLst/>
          </p:spPr>
          <p:txBody>
            <a:bodyPr>
              <a:prstTxWarp prst="textNoShape">
                <a:avLst/>
              </a:prstTxWarp>
              <a:spAutoFit/>
            </a:bodyPr>
            <a:lstStyle/>
            <a:p>
              <a:pPr algn="l" defTabSz="609600">
                <a:tabLst>
                  <a:tab pos="635000" algn="l"/>
                  <a:tab pos="4572000" algn="ctr"/>
                  <a:tab pos="5778500" algn="ctr"/>
                </a:tabLst>
              </a:pPr>
              <a:r>
                <a:rPr lang="it-IT" sz="1600" dirty="0">
                  <a:latin typeface="Verdana" charset="0"/>
                </a:rPr>
                <a:t>“...Abbiamo deciso di cambiare e la transizione è avvenuta senza problemi... ...Il servizio di Google offre </a:t>
              </a:r>
              <a:r>
                <a:rPr lang="it-IT" sz="1600" b="1" dirty="0">
                  <a:latin typeface="Verdana" charset="0"/>
                </a:rPr>
                <a:t>un maggior numero di funzioni</a:t>
              </a:r>
              <a:r>
                <a:rPr lang="it-IT" sz="1600" dirty="0">
                  <a:latin typeface="Verdana" charset="0"/>
                </a:rPr>
                <a:t> e </a:t>
              </a:r>
              <a:r>
                <a:rPr lang="it-IT" sz="1600" b="1" dirty="0">
                  <a:latin typeface="Verdana" charset="0"/>
                </a:rPr>
                <a:t>più spazio</a:t>
              </a:r>
              <a:r>
                <a:rPr lang="it-IT" sz="1600" dirty="0">
                  <a:latin typeface="Verdana" charset="0"/>
                </a:rPr>
                <a:t> rispetto ad altre alternative,</a:t>
              </a:r>
              <a:r>
                <a:rPr lang="it-IT" sz="1600" dirty="0" smtClean="0">
                  <a:latin typeface="Verdana" charset="0"/>
                </a:rPr>
                <a:t> e ci  fa concentrare sul </a:t>
              </a:r>
              <a:r>
                <a:rPr lang="it-IT" sz="1600" dirty="0" err="1" smtClean="0">
                  <a:latin typeface="Verdana" charset="0"/>
                </a:rPr>
                <a:t>core</a:t>
              </a:r>
              <a:endParaRPr lang="it-IT" sz="1600" dirty="0">
                <a:latin typeface="Verdana" charset="0"/>
              </a:endParaRPr>
            </a:p>
          </p:txBody>
        </p:sp>
        <p:sp>
          <p:nvSpPr>
            <p:cNvPr id="3322907" name="AutoShape 27"/>
            <p:cNvSpPr>
              <a:spLocks noChangeArrowheads="1"/>
            </p:cNvSpPr>
            <p:nvPr/>
          </p:nvSpPr>
          <p:spPr bwMode="auto">
            <a:xfrm>
              <a:off x="247" y="3302"/>
              <a:ext cx="1253" cy="245"/>
            </a:xfrm>
            <a:prstGeom prst="homePlate">
              <a:avLst>
                <a:gd name="adj" fmla="val 22326"/>
              </a:avLst>
            </a:prstGeom>
            <a:solidFill>
              <a:schemeClr val="folHlink"/>
            </a:solidFill>
            <a:ln w="12700">
              <a:solidFill>
                <a:schemeClr val="tx1"/>
              </a:solidFill>
              <a:miter lim="800000"/>
              <a:headEnd/>
              <a:tailEnd/>
            </a:ln>
            <a:effectLst>
              <a:outerShdw blurRad="63500" dist="38099" dir="2700000" algn="ctr" rotWithShape="0">
                <a:srgbClr val="969696">
                  <a:alpha val="74998"/>
                </a:srgbClr>
              </a:outerShdw>
            </a:effectLst>
          </p:spPr>
          <p:txBody>
            <a:bodyPr anchor="ctr">
              <a:prstTxWarp prst="textNoShape">
                <a:avLst/>
              </a:prstTxWarp>
              <a:spAutoFit/>
            </a:bodyPr>
            <a:lstStyle/>
            <a:p>
              <a:endParaRPr lang="it-IT"/>
            </a:p>
          </p:txBody>
        </p:sp>
        <p:sp>
          <p:nvSpPr>
            <p:cNvPr id="3322908" name="Text Box 28"/>
            <p:cNvSpPr txBox="1">
              <a:spLocks noChangeArrowheads="1"/>
            </p:cNvSpPr>
            <p:nvPr/>
          </p:nvSpPr>
          <p:spPr bwMode="auto">
            <a:xfrm>
              <a:off x="247" y="3328"/>
              <a:ext cx="1124" cy="20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b="1">
                  <a:solidFill>
                    <a:schemeClr val="bg1"/>
                  </a:solidFill>
                  <a:latin typeface="Verdana" charset="0"/>
                </a:rPr>
                <a:t>RedOctane</a:t>
              </a:r>
            </a:p>
          </p:txBody>
        </p:sp>
        <p:sp>
          <p:nvSpPr>
            <p:cNvPr id="3322911" name="Text Box 31"/>
            <p:cNvSpPr txBox="1">
              <a:spLocks noChangeArrowheads="1"/>
            </p:cNvSpPr>
            <p:nvPr/>
          </p:nvSpPr>
          <p:spPr bwMode="auto">
            <a:xfrm>
              <a:off x="1581" y="3248"/>
              <a:ext cx="1124" cy="204"/>
            </a:xfrm>
            <a:prstGeom prst="rect">
              <a:avLst/>
            </a:prstGeom>
            <a:noFill/>
            <a:ln w="12700">
              <a:noFill/>
              <a:miter lim="800000"/>
              <a:headEnd/>
              <a:tailEnd/>
            </a:ln>
            <a:effectLst/>
          </p:spPr>
          <p:txBody>
            <a:bodyPr>
              <a:prstTxWarp prst="textNoShape">
                <a:avLst/>
              </a:prstTxWarp>
              <a:spAutoFit/>
            </a:bodyPr>
            <a:lstStyle/>
            <a:p>
              <a:pPr defTabSz="609600">
                <a:tabLst>
                  <a:tab pos="635000" algn="l"/>
                  <a:tab pos="4572000" algn="ctr"/>
                  <a:tab pos="5778500" algn="ctr"/>
                </a:tabLst>
              </a:pPr>
              <a:r>
                <a:rPr lang="it-IT" sz="1400" b="1">
                  <a:solidFill>
                    <a:schemeClr val="tx1"/>
                  </a:solidFill>
                  <a:latin typeface="Verdana" charset="0"/>
                </a:rPr>
                <a:t>Mike Doan</a:t>
              </a:r>
            </a:p>
          </p:txBody>
        </p:sp>
        <p:pic>
          <p:nvPicPr>
            <p:cNvPr id="3322933" name="Picture 53" descr="redoctane"/>
            <p:cNvPicPr>
              <a:picLocks noChangeAspect="1" noChangeArrowheads="1"/>
            </p:cNvPicPr>
            <p:nvPr/>
          </p:nvPicPr>
          <p:blipFill>
            <a:blip r:embed="rId4"/>
            <a:srcRect/>
            <a:stretch>
              <a:fillRect/>
            </a:stretch>
          </p:blipFill>
          <p:spPr bwMode="auto">
            <a:xfrm>
              <a:off x="247" y="3672"/>
              <a:ext cx="576" cy="257"/>
            </a:xfrm>
            <a:prstGeom prst="rect">
              <a:avLst/>
            </a:prstGeom>
            <a:noFill/>
          </p:spPr>
        </p:pic>
        <p:sp>
          <p:nvSpPr>
            <p:cNvPr id="3322934" name="Rectangle 54"/>
            <p:cNvSpPr>
              <a:spLocks noChangeArrowheads="1"/>
            </p:cNvSpPr>
            <p:nvPr/>
          </p:nvSpPr>
          <p:spPr bwMode="auto">
            <a:xfrm>
              <a:off x="247" y="3903"/>
              <a:ext cx="1323" cy="266"/>
            </a:xfrm>
            <a:prstGeom prst="rect">
              <a:avLst/>
            </a:prstGeom>
            <a:noFill/>
            <a:ln w="12700">
              <a:noFill/>
              <a:miter lim="800000"/>
              <a:headEnd/>
              <a:tailEnd/>
            </a:ln>
            <a:effectLst/>
          </p:spPr>
          <p:txBody>
            <a:bodyPr>
              <a:prstTxWarp prst="textNoShape">
                <a:avLst/>
              </a:prstTxWarp>
              <a:spAutoFit/>
            </a:bodyPr>
            <a:lstStyle/>
            <a:p>
              <a:pPr algn="l" defTabSz="609600">
                <a:tabLst>
                  <a:tab pos="635000" algn="l"/>
                  <a:tab pos="4572000" algn="ctr"/>
                  <a:tab pos="5778500" algn="ctr"/>
                </a:tabLst>
              </a:pPr>
              <a:r>
                <a:rPr lang="it-IT" sz="1000">
                  <a:latin typeface="Verdana" charset="0"/>
                </a:rPr>
                <a:t>Produttore di Videogame ed accessori con 50 utenti</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98475" y="382588"/>
            <a:ext cx="10702925" cy="979487"/>
          </a:xfrm>
        </p:spPr>
        <p:txBody>
          <a:bodyPr/>
          <a:lstStyle/>
          <a:p>
            <a:pPr eaLnBrk="1" hangingPunct="1"/>
            <a:r>
              <a:rPr lang="it-IT" dirty="0" smtClean="0">
                <a:ea typeface="ＭＳ Ｐゴシック" charset="-128"/>
                <a:cs typeface="ＭＳ Ｐゴシック" charset="-128"/>
              </a:rPr>
              <a:t>Il web 2.0 e le reti informali</a:t>
            </a:r>
          </a:p>
        </p:txBody>
      </p:sp>
      <p:pic>
        <p:nvPicPr>
          <p:cNvPr id="45059" name="Picture 3"/>
          <p:cNvPicPr>
            <a:picLocks noChangeAspect="1" noChangeArrowheads="1"/>
          </p:cNvPicPr>
          <p:nvPr/>
        </p:nvPicPr>
        <p:blipFill>
          <a:blip r:embed="rId3"/>
          <a:srcRect l="21825" t="15366" r="21548" b="17555"/>
          <a:stretch>
            <a:fillRect/>
          </a:stretch>
        </p:blipFill>
        <p:spPr bwMode="auto">
          <a:xfrm>
            <a:off x="1222375" y="1854200"/>
            <a:ext cx="9737725" cy="405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Web </a:t>
            </a:r>
            <a:r>
              <a:rPr lang="it-IT" dirty="0" smtClean="0"/>
              <a:t>marketing</a:t>
            </a:r>
            <a:endParaRPr lang="it-IT" dirty="0"/>
          </a:p>
        </p:txBody>
      </p:sp>
      <p:sp>
        <p:nvSpPr>
          <p:cNvPr id="3" name="Rettangolo 2"/>
          <p:cNvSpPr/>
          <p:nvPr/>
        </p:nvSpPr>
        <p:spPr>
          <a:xfrm>
            <a:off x="842938" y="1485578"/>
            <a:ext cx="10009112" cy="2677656"/>
          </a:xfrm>
          <a:prstGeom prst="rect">
            <a:avLst/>
          </a:prstGeom>
        </p:spPr>
        <p:txBody>
          <a:bodyPr wrap="square">
            <a:spAutoFit/>
          </a:bodyPr>
          <a:lstStyle/>
          <a:p>
            <a:pPr algn="just"/>
            <a:r>
              <a:rPr lang="it-IT" sz="2400" dirty="0">
                <a:latin typeface="+mj-lt"/>
              </a:rPr>
              <a:t>Il web marketing </a:t>
            </a:r>
            <a:r>
              <a:rPr lang="it-IT" sz="2400" dirty="0" smtClean="0">
                <a:latin typeface="+mj-lt"/>
              </a:rPr>
              <a:t>è </a:t>
            </a:r>
            <a:r>
              <a:rPr lang="it-IT" sz="2400" dirty="0">
                <a:latin typeface="+mj-lt"/>
              </a:rPr>
              <a:t>la branca delle attività di marketing dell’azienda che sfrutta il canale online per studiare il mercato e sviluppare i rapporti commerciali (promozione/pubblicità, distribuzione, vendita, assistenza alla clientela, etc.) tramite il Web. Solitamente le attività di web marketing si </a:t>
            </a:r>
            <a:r>
              <a:rPr lang="it-IT" sz="2400" dirty="0" smtClean="0">
                <a:latin typeface="+mj-lt"/>
              </a:rPr>
              <a:t>concretizzano principalmente con </a:t>
            </a:r>
            <a:r>
              <a:rPr lang="it-IT" sz="2400" dirty="0">
                <a:latin typeface="+mj-lt"/>
              </a:rPr>
              <a:t>la </a:t>
            </a:r>
            <a:r>
              <a:rPr lang="it-IT" sz="2400" dirty="0" smtClean="0">
                <a:latin typeface="+mj-lt"/>
              </a:rPr>
              <a:t>realizzazione di </a:t>
            </a:r>
            <a:r>
              <a:rPr lang="it-IT" sz="2400" dirty="0">
                <a:latin typeface="+mj-lt"/>
              </a:rPr>
              <a:t>un </a:t>
            </a:r>
            <a:r>
              <a:rPr lang="it-IT" sz="2400" dirty="0" smtClean="0">
                <a:latin typeface="+mj-lt"/>
              </a:rPr>
              <a:t>progetto e successivamente nella </a:t>
            </a:r>
            <a:r>
              <a:rPr lang="it-IT" sz="2400" dirty="0">
                <a:latin typeface="+mj-lt"/>
              </a:rPr>
              <a:t>realizzazione di un sito </a:t>
            </a:r>
            <a:r>
              <a:rPr lang="it-IT" sz="2400" dirty="0" smtClean="0">
                <a:latin typeface="+mj-lt"/>
              </a:rPr>
              <a:t>Internet </a:t>
            </a:r>
            <a:r>
              <a:rPr lang="it-IT" sz="2400" dirty="0">
                <a:latin typeface="+mj-lt"/>
              </a:rPr>
              <a:t>e la </a:t>
            </a:r>
            <a:r>
              <a:rPr lang="it-IT" sz="2400" dirty="0" smtClean="0">
                <a:latin typeface="+mj-lt"/>
              </a:rPr>
              <a:t>relativa promozione utilizzando il canale </a:t>
            </a:r>
            <a:r>
              <a:rPr lang="it-IT" sz="2400" dirty="0">
                <a:latin typeface="+mj-lt"/>
              </a:rPr>
              <a:t>web </a:t>
            </a:r>
            <a:r>
              <a:rPr lang="it-IT" sz="2400" dirty="0" smtClean="0">
                <a:latin typeface="+mj-lt"/>
              </a:rPr>
              <a:t>per attirare i visitatori </a:t>
            </a:r>
            <a:r>
              <a:rPr lang="it-IT" sz="2400" dirty="0">
                <a:latin typeface="+mj-lt"/>
              </a:rPr>
              <a:t>interessati ai </a:t>
            </a:r>
            <a:r>
              <a:rPr lang="it-IT" sz="2400" dirty="0" smtClean="0">
                <a:latin typeface="+mj-lt"/>
              </a:rPr>
              <a:t>prodotti o ai servizi a catalogo.</a:t>
            </a:r>
            <a:endParaRPr lang="it-IT" sz="2400"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9043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11290" y="3429794"/>
            <a:ext cx="3516039" cy="287804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smtClean="0"/>
              <a:t>Strategie al tempo 2.0</a:t>
            </a:r>
            <a:endParaRPr lang="it-IT" dirty="0"/>
          </a:p>
        </p:txBody>
      </p:sp>
      <p:sp>
        <p:nvSpPr>
          <p:cNvPr id="3" name="Segnaposto contenuto 2"/>
          <p:cNvSpPr>
            <a:spLocks noGrp="1"/>
          </p:cNvSpPr>
          <p:nvPr>
            <p:ph idx="1"/>
          </p:nvPr>
        </p:nvSpPr>
        <p:spPr/>
        <p:txBody>
          <a:bodyPr/>
          <a:lstStyle/>
          <a:p>
            <a:pPr marL="457200" indent="-457200">
              <a:buFont typeface="+mj-lt"/>
              <a:buAutoNum type="arabicPeriod"/>
            </a:pPr>
            <a:r>
              <a:rPr lang="it-IT" sz="2200" b="1" dirty="0" smtClean="0"/>
              <a:t>La </a:t>
            </a:r>
            <a:r>
              <a:rPr lang="it-IT" sz="2200" b="1" dirty="0"/>
              <a:t>strategia alla base di un progetto di web marketing </a:t>
            </a:r>
            <a:r>
              <a:rPr lang="it-IT" sz="2200" b="1" dirty="0" smtClean="0"/>
              <a:t>è </a:t>
            </a:r>
            <a:r>
              <a:rPr lang="it-IT" sz="2200" b="1" dirty="0"/>
              <a:t>portare il proprio sito web ai primi posti nelle pagine dei risultati di un motore di </a:t>
            </a:r>
            <a:r>
              <a:rPr lang="it-IT" sz="2200" b="1" dirty="0" smtClean="0"/>
              <a:t>ricerca</a:t>
            </a:r>
          </a:p>
          <a:p>
            <a:pPr marL="457200" indent="-457200">
              <a:buFont typeface="+mj-lt"/>
              <a:buAutoNum type="arabicPeriod"/>
            </a:pPr>
            <a:endParaRPr lang="it-IT" sz="2200" b="1" dirty="0"/>
          </a:p>
          <a:p>
            <a:pPr marL="457200" indent="-457200">
              <a:buFont typeface="+mj-lt"/>
              <a:buAutoNum type="arabicPeriod"/>
            </a:pPr>
            <a:r>
              <a:rPr lang="it-IT" sz="2200" dirty="0" smtClean="0"/>
              <a:t>Le altre principali strategie sono: </a:t>
            </a:r>
          </a:p>
          <a:p>
            <a:pPr lvl="1"/>
            <a:r>
              <a:rPr lang="it-IT" sz="2000" b="1" dirty="0"/>
              <a:t>M</a:t>
            </a:r>
            <a:r>
              <a:rPr lang="it-IT" sz="2000" b="1" dirty="0" smtClean="0"/>
              <a:t>arketing </a:t>
            </a:r>
            <a:r>
              <a:rPr lang="it-IT" sz="2000" b="1" dirty="0"/>
              <a:t>promozionale online </a:t>
            </a:r>
            <a:r>
              <a:rPr lang="it-IT" sz="2000" b="1" dirty="0" smtClean="0"/>
              <a:t>ossia azioni </a:t>
            </a:r>
            <a:r>
              <a:rPr lang="it-IT" sz="2000" b="1" dirty="0"/>
              <a:t>di </a:t>
            </a:r>
            <a:r>
              <a:rPr lang="it-IT" sz="2000" b="1" dirty="0" smtClean="0"/>
              <a:t>marketing </a:t>
            </a:r>
            <a:r>
              <a:rPr lang="it-IT" sz="2000" b="1" dirty="0"/>
              <a:t>web </a:t>
            </a:r>
            <a:r>
              <a:rPr lang="it-IT" sz="2000" b="1" dirty="0" smtClean="0"/>
              <a:t>per incrementare </a:t>
            </a:r>
            <a:r>
              <a:rPr lang="it-IT" sz="2000" b="1" dirty="0"/>
              <a:t>la conoscenza di </a:t>
            </a:r>
            <a:r>
              <a:rPr lang="it-IT" sz="2000" b="1" dirty="0" smtClean="0"/>
              <a:t>marca, attirare l’utente e </a:t>
            </a:r>
            <a:r>
              <a:rPr lang="it-IT" sz="2000" b="1" dirty="0"/>
              <a:t>segnalare offerte ai navigatori o pubblicizzare il proprio sito web</a:t>
            </a:r>
            <a:r>
              <a:rPr lang="it-IT" sz="2000" dirty="0" smtClean="0"/>
              <a:t>. </a:t>
            </a:r>
            <a:endParaRPr lang="it-IT" sz="2000" dirty="0"/>
          </a:p>
          <a:p>
            <a:pPr lvl="1"/>
            <a:r>
              <a:rPr lang="it-IT" sz="2000" dirty="0"/>
              <a:t>Web marketing virale </a:t>
            </a:r>
            <a:r>
              <a:rPr lang="it-IT" sz="2000" dirty="0" smtClean="0"/>
              <a:t>che consiste </a:t>
            </a:r>
            <a:r>
              <a:rPr lang="it-IT" sz="2000" dirty="0"/>
              <a:t>nel riprodurre i benefici del </a:t>
            </a:r>
            <a:r>
              <a:rPr lang="it-IT" sz="2000" b="1" dirty="0"/>
              <a:t>passaparola tramite I</a:t>
            </a:r>
            <a:r>
              <a:rPr lang="it-IT" sz="2000" b="1" dirty="0" smtClean="0"/>
              <a:t>nternet</a:t>
            </a:r>
            <a:r>
              <a:rPr lang="it-IT" sz="2000" dirty="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7871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artisticFilmGrain/>
                    </a14:imgEffect>
                    <a14:imgEffect>
                      <a14:brightnessContrast brigh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91210" y="3620690"/>
            <a:ext cx="4104455" cy="268431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olo 1"/>
          <p:cNvSpPr>
            <a:spLocks noGrp="1"/>
          </p:cNvSpPr>
          <p:nvPr>
            <p:ph type="title"/>
          </p:nvPr>
        </p:nvSpPr>
        <p:spPr/>
        <p:txBody>
          <a:bodyPr/>
          <a:lstStyle/>
          <a:p>
            <a:r>
              <a:rPr lang="it-IT" dirty="0" err="1" smtClean="0"/>
              <a:t>Search</a:t>
            </a:r>
            <a:r>
              <a:rPr lang="it-IT" dirty="0" smtClean="0"/>
              <a:t> Engine </a:t>
            </a:r>
            <a:r>
              <a:rPr lang="it-IT" dirty="0" err="1" smtClean="0"/>
              <a:t>Optimization</a:t>
            </a:r>
            <a:r>
              <a:rPr lang="it-IT" dirty="0" smtClean="0"/>
              <a:t> (SEO)</a:t>
            </a:r>
            <a:endParaRPr lang="it-IT" dirty="0"/>
          </a:p>
        </p:txBody>
      </p:sp>
      <p:sp>
        <p:nvSpPr>
          <p:cNvPr id="3" name="Segnaposto contenuto 2"/>
          <p:cNvSpPr>
            <a:spLocks noGrp="1"/>
          </p:cNvSpPr>
          <p:nvPr>
            <p:ph idx="1"/>
          </p:nvPr>
        </p:nvSpPr>
        <p:spPr/>
        <p:txBody>
          <a:bodyPr/>
          <a:lstStyle/>
          <a:p>
            <a:pPr marL="0" indent="0">
              <a:buNone/>
            </a:pPr>
            <a:r>
              <a:rPr lang="it-IT" sz="2200" dirty="0"/>
              <a:t>Il </a:t>
            </a:r>
            <a:r>
              <a:rPr lang="it-IT" sz="2200" dirty="0" err="1"/>
              <a:t>Search</a:t>
            </a:r>
            <a:r>
              <a:rPr lang="it-IT" sz="2200" dirty="0"/>
              <a:t> Engine </a:t>
            </a:r>
            <a:r>
              <a:rPr lang="it-IT" sz="2200" dirty="0" err="1"/>
              <a:t>Optimization</a:t>
            </a:r>
            <a:r>
              <a:rPr lang="it-IT" sz="2200" dirty="0"/>
              <a:t> (</a:t>
            </a:r>
            <a:r>
              <a:rPr lang="it-IT" sz="2200" dirty="0" smtClean="0"/>
              <a:t>SEO) è il complesso di attività volte soprattutto alla «visibilità» dei siti:    </a:t>
            </a:r>
          </a:p>
          <a:p>
            <a:r>
              <a:rPr lang="it-IT" sz="2200" dirty="0" smtClean="0"/>
              <a:t>Ottimizzazione</a:t>
            </a:r>
            <a:endParaRPr lang="it-IT" sz="2200" dirty="0"/>
          </a:p>
          <a:p>
            <a:r>
              <a:rPr lang="it-IT" sz="2200" dirty="0" smtClean="0"/>
              <a:t>Posizionamento e </a:t>
            </a:r>
            <a:r>
              <a:rPr lang="it-IT" sz="2200" dirty="0"/>
              <a:t>m</a:t>
            </a:r>
            <a:r>
              <a:rPr lang="it-IT" sz="2200" dirty="0" smtClean="0"/>
              <a:t>arketing sui </a:t>
            </a:r>
            <a:r>
              <a:rPr lang="it-IT" sz="2200" dirty="0"/>
              <a:t>motori di ricerca (SEM)</a:t>
            </a:r>
          </a:p>
          <a:p>
            <a:r>
              <a:rPr lang="it-IT" sz="2200" dirty="0" err="1" smtClean="0"/>
              <a:t>Pay</a:t>
            </a:r>
            <a:r>
              <a:rPr lang="it-IT" sz="2200" dirty="0" smtClean="0"/>
              <a:t> </a:t>
            </a:r>
            <a:r>
              <a:rPr lang="it-IT" sz="2200" dirty="0"/>
              <a:t>per </a:t>
            </a:r>
            <a:r>
              <a:rPr lang="it-IT" sz="2200" dirty="0" smtClean="0"/>
              <a:t>click</a:t>
            </a:r>
          </a:p>
          <a:p>
            <a:r>
              <a:rPr lang="it-IT" sz="2200" dirty="0" smtClean="0"/>
              <a:t>Campagna </a:t>
            </a:r>
            <a:r>
              <a:rPr lang="it-IT" sz="2200" dirty="0"/>
              <a:t>Banner</a:t>
            </a:r>
          </a:p>
          <a:p>
            <a:r>
              <a:rPr lang="it-IT" sz="2200" dirty="0" smtClean="0"/>
              <a:t>Programma </a:t>
            </a:r>
            <a:r>
              <a:rPr lang="it-IT" sz="2200" dirty="0"/>
              <a:t>di affiliazione</a:t>
            </a:r>
          </a:p>
          <a:p>
            <a:endParaRPr lang="it-IT" sz="2200" dirty="0"/>
          </a:p>
          <a:p>
            <a:endParaRPr lang="it-IT" sz="2400" dirty="0"/>
          </a:p>
        </p:txBody>
      </p:sp>
      <p:pic>
        <p:nvPicPr>
          <p:cNvPr id="205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23658" y="2049438"/>
            <a:ext cx="4090881" cy="417646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2475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meccanismi virali</a:t>
            </a:r>
            <a:endParaRPr lang="it-IT" dirty="0"/>
          </a:p>
        </p:txBody>
      </p:sp>
      <p:sp>
        <p:nvSpPr>
          <p:cNvPr id="3" name="Segnaposto contenuto 2"/>
          <p:cNvSpPr>
            <a:spLocks noGrp="1"/>
          </p:cNvSpPr>
          <p:nvPr>
            <p:ph idx="1"/>
          </p:nvPr>
        </p:nvSpPr>
        <p:spPr/>
        <p:txBody>
          <a:bodyPr/>
          <a:lstStyle/>
          <a:p>
            <a:pPr marL="0" indent="0">
              <a:buNone/>
            </a:pPr>
            <a:r>
              <a:rPr lang="it-IT" sz="2200" dirty="0" smtClean="0"/>
              <a:t>Il </a:t>
            </a:r>
            <a:r>
              <a:rPr lang="it-IT" sz="2200" dirty="0" err="1" smtClean="0"/>
              <a:t>viral</a:t>
            </a:r>
            <a:r>
              <a:rPr lang="it-IT" sz="2200" dirty="0" smtClean="0"/>
              <a:t> </a:t>
            </a:r>
            <a:r>
              <a:rPr lang="it-IT" sz="2200" dirty="0"/>
              <a:t>marketing e </a:t>
            </a:r>
            <a:r>
              <a:rPr lang="it-IT" sz="2200" dirty="0" smtClean="0"/>
              <a:t>la pubblicità virale </a:t>
            </a:r>
            <a:r>
              <a:rPr lang="it-IT" sz="2200" dirty="0"/>
              <a:t>sono termini usati per </a:t>
            </a:r>
            <a:r>
              <a:rPr lang="it-IT" sz="2200" dirty="0" smtClean="0"/>
              <a:t>indicare le attività </a:t>
            </a:r>
            <a:r>
              <a:rPr lang="it-IT" sz="2200" dirty="0"/>
              <a:t>di marketing </a:t>
            </a:r>
            <a:r>
              <a:rPr lang="it-IT" sz="2200" dirty="0" smtClean="0"/>
              <a:t>che sfruttano </a:t>
            </a:r>
            <a:r>
              <a:rPr lang="it-IT" sz="2200" dirty="0"/>
              <a:t>le reti </a:t>
            </a:r>
            <a:r>
              <a:rPr lang="it-IT" sz="2200" dirty="0" smtClean="0"/>
              <a:t>sociali </a:t>
            </a:r>
            <a:r>
              <a:rPr lang="it-IT" sz="2200" dirty="0"/>
              <a:t>esistenti </a:t>
            </a:r>
            <a:r>
              <a:rPr lang="it-IT" sz="2200" dirty="0" smtClean="0"/>
              <a:t>per produrre </a:t>
            </a:r>
            <a:r>
              <a:rPr lang="it-IT" sz="2200" dirty="0"/>
              <a:t>effetti esponenziali della brand </a:t>
            </a:r>
            <a:r>
              <a:rPr lang="it-IT" sz="2200" dirty="0" err="1"/>
              <a:t>awareness</a:t>
            </a:r>
            <a:r>
              <a:rPr lang="it-IT" sz="2200" dirty="0"/>
              <a:t>, per mezzo di </a:t>
            </a:r>
            <a:r>
              <a:rPr lang="it-IT" sz="2200" dirty="0" smtClean="0"/>
              <a:t>un processo </a:t>
            </a:r>
            <a:r>
              <a:rPr lang="it-IT" sz="2200" dirty="0"/>
              <a:t>di diffusione </a:t>
            </a:r>
            <a:r>
              <a:rPr lang="it-IT" sz="2200" dirty="0" smtClean="0"/>
              <a:t>analogo a quello dei virus.</a:t>
            </a:r>
            <a:endParaRPr lang="it-IT" sz="2200" dirty="0"/>
          </a:p>
          <a:p>
            <a:pPr marL="0" indent="0">
              <a:buNone/>
            </a:pPr>
            <a:r>
              <a:rPr lang="it-IT" sz="2200" dirty="0" smtClean="0"/>
              <a:t>La strategia di questa modalità è di incentivare gli </a:t>
            </a:r>
            <a:r>
              <a:rPr lang="it-IT" sz="2200" dirty="0"/>
              <a:t>utenti </a:t>
            </a:r>
            <a:r>
              <a:rPr lang="it-IT" sz="2200" dirty="0" smtClean="0"/>
              <a:t>a </a:t>
            </a:r>
            <a:r>
              <a:rPr lang="it-IT" sz="2200" dirty="0"/>
              <a:t>per condividere un messaggio di </a:t>
            </a:r>
            <a:r>
              <a:rPr lang="it-IT" sz="2200" dirty="0" smtClean="0"/>
              <a:t>marketing con </a:t>
            </a:r>
            <a:r>
              <a:rPr lang="it-IT" sz="2200" dirty="0"/>
              <a:t>i loro amici in modo </a:t>
            </a:r>
            <a:r>
              <a:rPr lang="it-IT" sz="2200" dirty="0" smtClean="0"/>
              <a:t>volontario mutuando i meccanismi del passaparola.</a:t>
            </a:r>
          </a:p>
          <a:p>
            <a:pPr marL="0" indent="0">
              <a:buNone/>
            </a:pPr>
            <a:endParaRPr lang="it-IT" sz="2000" dirty="0" smtClean="0"/>
          </a:p>
          <a:p>
            <a:r>
              <a:rPr lang="it-IT" sz="2000" dirty="0" err="1" smtClean="0"/>
              <a:t>hotmail</a:t>
            </a:r>
            <a:r>
              <a:rPr lang="it-IT" sz="2000" dirty="0"/>
              <a:t>: il </a:t>
            </a:r>
            <a:r>
              <a:rPr lang="it-IT" sz="2000" dirty="0" smtClean="0"/>
              <a:t>pioniere</a:t>
            </a:r>
          </a:p>
          <a:p>
            <a:r>
              <a:rPr lang="it-IT" sz="2000" dirty="0" smtClean="0"/>
              <a:t>analogia con i virus</a:t>
            </a:r>
          </a:p>
          <a:p>
            <a:r>
              <a:rPr lang="it-IT" sz="2000" dirty="0" smtClean="0"/>
              <a:t>non </a:t>
            </a:r>
            <a:r>
              <a:rPr lang="it-IT" sz="2000" dirty="0"/>
              <a:t>tutte le campagne virali </a:t>
            </a:r>
            <a:r>
              <a:rPr lang="it-IT" sz="2000" dirty="0" smtClean="0"/>
              <a:t>funzionano</a:t>
            </a:r>
          </a:p>
          <a:p>
            <a:r>
              <a:rPr lang="it-IT" sz="2000" dirty="0"/>
              <a:t>l’elemento </a:t>
            </a:r>
            <a:r>
              <a:rPr lang="it-IT" sz="2000" dirty="0" smtClean="0"/>
              <a:t>chiave </a:t>
            </a:r>
            <a:r>
              <a:rPr lang="it-IT" sz="2000" dirty="0"/>
              <a:t>è </a:t>
            </a:r>
            <a:r>
              <a:rPr lang="it-IT" sz="2000" dirty="0" smtClean="0"/>
              <a:t>la </a:t>
            </a:r>
            <a:r>
              <a:rPr lang="it-IT" sz="2000" dirty="0"/>
              <a:t>psicologia dei clienti di riferimento </a:t>
            </a:r>
          </a:p>
          <a:p>
            <a:r>
              <a:rPr lang="it-IT" sz="2000" dirty="0" smtClean="0"/>
              <a:t>la creatività </a:t>
            </a:r>
            <a:r>
              <a:rPr lang="it-IT" sz="2000" dirty="0"/>
              <a:t>sblocca la diffusione </a:t>
            </a:r>
            <a:r>
              <a:rPr lang="it-IT" sz="2000" dirty="0" smtClean="0"/>
              <a:t>virale</a:t>
            </a:r>
          </a:p>
          <a:p>
            <a:r>
              <a:rPr lang="it-IT" sz="2000" dirty="0" smtClean="0"/>
              <a:t>credibilità </a:t>
            </a:r>
            <a:r>
              <a:rPr lang="it-IT" sz="2000" dirty="0"/>
              <a:t>+ qualità complessiva</a:t>
            </a:r>
            <a:br>
              <a:rPr lang="it-IT" sz="2000" dirty="0"/>
            </a:br>
            <a:endParaRPr lang="it-IT"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031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14479</TotalTime>
  <Words>6437</Words>
  <Application>Microsoft Macintosh PowerPoint</Application>
  <PresentationFormat>Personalizzato</PresentationFormat>
  <Paragraphs>346</Paragraphs>
  <Slides>40</Slides>
  <Notes>33</Notes>
  <HiddenSlides>0</HiddenSlides>
  <MMClips>0</MMClips>
  <ScaleCrop>false</ScaleCrop>
  <HeadingPairs>
    <vt:vector size="4" baseType="variant">
      <vt:variant>
        <vt:lpstr>Modello struttura</vt:lpstr>
      </vt:variant>
      <vt:variant>
        <vt:i4>1</vt:i4>
      </vt:variant>
      <vt:variant>
        <vt:lpstr>Titoli diapositive</vt:lpstr>
      </vt:variant>
      <vt:variant>
        <vt:i4>40</vt:i4>
      </vt:variant>
    </vt:vector>
  </HeadingPairs>
  <TitlesOfParts>
    <vt:vector size="41" baseType="lpstr">
      <vt:lpstr>Struttura predefinita</vt:lpstr>
      <vt:lpstr>Diapositiva 1</vt:lpstr>
      <vt:lpstr>Sommario</vt:lpstr>
      <vt:lpstr>Un modello dei bisogni dell’uomo</vt:lpstr>
      <vt:lpstr>La piramide dei bisogni al tempo 2.0</vt:lpstr>
      <vt:lpstr>Il web 2.0 e le reti informali</vt:lpstr>
      <vt:lpstr>Web marketing</vt:lpstr>
      <vt:lpstr>Strategie al tempo 2.0</vt:lpstr>
      <vt:lpstr>Search Engine Optimization (SEO)</vt:lpstr>
      <vt:lpstr>I meccanismi virali</vt:lpstr>
      <vt:lpstr>I canali di una campagna virale</vt:lpstr>
      <vt:lpstr>Il caso: Non accettare caramelle dagli sconosciuti</vt:lpstr>
      <vt:lpstr>Il concetto di Marketing attraverso i Social Media</vt:lpstr>
      <vt:lpstr>Analisi del Mercato dei Social Media</vt:lpstr>
      <vt:lpstr>Il mercato dei vari social media – i più usati</vt:lpstr>
      <vt:lpstr>Il mercato dei vari social media – i benefit</vt:lpstr>
      <vt:lpstr>Un caso italiano: www.vizidigola.com </vt:lpstr>
      <vt:lpstr>La via 2.0 al wellness in Trentino: www.vitanova.to</vt:lpstr>
      <vt:lpstr>Decalogo per il mio marketing – 1 la mia offerta si trova su Google?</vt:lpstr>
      <vt:lpstr>Decalogo per il mio marketing – 2 Come è la vostra storia?</vt:lpstr>
      <vt:lpstr>Decalogo per il mio marketing – 3 Avete una micro-strategia-iterativa? </vt:lpstr>
      <vt:lpstr>Decalogo per il mio marketing – 4 È stata progettata l’esperienza dell’utente? </vt:lpstr>
      <vt:lpstr>Decalogo per il mio marketing – 5 Quale nicchia di mercato nella coda lunga? </vt:lpstr>
      <vt:lpstr>Decalogo per il mio marketing – 6 Qual è il media mix ideale? </vt:lpstr>
      <vt:lpstr>Decalogo per il mio marketing – 7 siamo in sintonia con le tendenze della società? </vt:lpstr>
      <vt:lpstr>Decalogo per il mio marketing – 8 sappiamo ascoltare cosa  dicono le persone? </vt:lpstr>
      <vt:lpstr>Decalogo per il mio marketing – 9 Stiamo aiutando le persone a crescere? </vt:lpstr>
      <vt:lpstr>Decalogo per il mio marketing – 10 rendere il progetto “social” nella Rete </vt:lpstr>
      <vt:lpstr>Come realizzare un blog?</vt:lpstr>
      <vt:lpstr>E gli strumenti per realizzare un negozio sul web?</vt:lpstr>
      <vt:lpstr>Diapositiva 30</vt:lpstr>
      <vt:lpstr>Diapositiva 31</vt:lpstr>
      <vt:lpstr>Il supporto ICT alle PMI – Il Marketing</vt:lpstr>
      <vt:lpstr>Gli strumenti – Le “Google Apps”</vt:lpstr>
      <vt:lpstr>Gli strumenti – Le “Google Apps”</vt:lpstr>
      <vt:lpstr>Gli strumenti – Le “Google Apps”</vt:lpstr>
      <vt:lpstr>Gli strumenti – Le “Google Apps”</vt:lpstr>
      <vt:lpstr>Gli strumenti – Le “Google Apps”</vt:lpstr>
      <vt:lpstr>Gli strumenti – Le “Google Apps”</vt:lpstr>
      <vt:lpstr>Gli strumenti – Le “Google Apps”</vt:lpstr>
      <vt:lpstr>Gli strumenti – Le “Google Apps”</vt:lpstr>
    </vt:vector>
  </TitlesOfParts>
  <Company>INFN Ist. Nazionale di Fisica Nucleare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Uniontrasporti</dc:creator>
  <cp:lastModifiedBy>Fabrizio Davide</cp:lastModifiedBy>
  <cp:revision>585</cp:revision>
  <cp:lastPrinted>2011-10-19T13:00:36Z</cp:lastPrinted>
  <dcterms:created xsi:type="dcterms:W3CDTF">2012-04-11T14:45:42Z</dcterms:created>
  <dcterms:modified xsi:type="dcterms:W3CDTF">2012-04-11T14:46:52Z</dcterms:modified>
</cp:coreProperties>
</file>