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diagrams/layout1.xml" ContentType="application/vnd.openxmlformats-officedocument.drawingml.diagramLayout+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charts/chart7.xml" ContentType="application/vnd.openxmlformats-officedocument.drawingml.chart+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charts/chart2.xml" ContentType="application/vnd.openxmlformats-officedocument.drawingml.chart+xml"/>
  <Override PartName="/ppt/theme/themeOverride7.xml" ContentType="application/vnd.openxmlformats-officedocument.themeOverr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slides/slide43.xml" ContentType="application/vnd.openxmlformats-officedocument.presentationml.slide+xml"/>
  <Override PartName="/ppt/slideLayouts/slideLayout6.xml" ContentType="application/vnd.openxmlformats-officedocument.presentationml.slideLayout+xml"/>
  <Default Extension="emf" ContentType="image/x-emf"/>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vml" ContentType="application/vnd.openxmlformats-officedocument.vmlDrawing"/>
  <Default Extension="png" ContentType="image/png"/>
  <Override PartName="/ppt/theme/themeOverride2.xml" ContentType="application/vnd.openxmlformats-officedocument.themeOverride+xml"/>
  <Override PartName="/ppt/theme/themeOverride4.xml" ContentType="application/vnd.openxmlformats-officedocument.themeOverride+xml"/>
  <Override PartName="/ppt/slides/slide27.xml" ContentType="application/vnd.openxmlformats-officedocument.presentationml.slide+xml"/>
  <Override PartName="/ppt/charts/chart5.xml" ContentType="application/vnd.openxmlformats-officedocument.drawingml.chart+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charts/chart6.xml" ContentType="application/vnd.openxmlformats-officedocument.drawingml.chart+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media/audio1.bin" ContentType="audio/unknown"/>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theme/themeOverride6.xml" ContentType="application/vnd.openxmlformats-officedocument.themeOverride+xml"/>
  <Override PartName="/ppt/theme/themeOverride3.xml" ContentType="application/vnd.openxmlformats-officedocument.themeOverr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theme/themeOverride5.xml" ContentType="application/vnd.openxmlformats-officedocument.themeOverr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theme/themeOverride1.xml" ContentType="application/vnd.openxmlformats-officedocument.themeOverr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9" r:id="rId1"/>
  </p:sldMasterIdLst>
  <p:notesMasterIdLst>
    <p:notesMasterId r:id="rId53"/>
  </p:notesMasterIdLst>
  <p:handoutMasterIdLst>
    <p:handoutMasterId r:id="rId54"/>
  </p:handoutMasterIdLst>
  <p:sldIdLst>
    <p:sldId id="676" r:id="rId2"/>
    <p:sldId id="582" r:id="rId3"/>
    <p:sldId id="583" r:id="rId4"/>
    <p:sldId id="586" r:id="rId5"/>
    <p:sldId id="589" r:id="rId6"/>
    <p:sldId id="590" r:id="rId7"/>
    <p:sldId id="591" r:id="rId8"/>
    <p:sldId id="592" r:id="rId9"/>
    <p:sldId id="588" r:id="rId10"/>
    <p:sldId id="593" r:id="rId11"/>
    <p:sldId id="667" r:id="rId12"/>
    <p:sldId id="653" r:id="rId13"/>
    <p:sldId id="668" r:id="rId14"/>
    <p:sldId id="670" r:id="rId15"/>
    <p:sldId id="661" r:id="rId16"/>
    <p:sldId id="662" r:id="rId17"/>
    <p:sldId id="598" r:id="rId18"/>
    <p:sldId id="615" r:id="rId19"/>
    <p:sldId id="602" r:id="rId20"/>
    <p:sldId id="613" r:id="rId21"/>
    <p:sldId id="604" r:id="rId22"/>
    <p:sldId id="612" r:id="rId23"/>
    <p:sldId id="634" r:id="rId24"/>
    <p:sldId id="605" r:id="rId25"/>
    <p:sldId id="606" r:id="rId26"/>
    <p:sldId id="607" r:id="rId27"/>
    <p:sldId id="608" r:id="rId28"/>
    <p:sldId id="636" r:id="rId29"/>
    <p:sldId id="638" r:id="rId30"/>
    <p:sldId id="674" r:id="rId31"/>
    <p:sldId id="671" r:id="rId32"/>
    <p:sldId id="672" r:id="rId33"/>
    <p:sldId id="623" r:id="rId34"/>
    <p:sldId id="625" r:id="rId35"/>
    <p:sldId id="627" r:id="rId36"/>
    <p:sldId id="629" r:id="rId37"/>
    <p:sldId id="648" r:id="rId38"/>
    <p:sldId id="649" r:id="rId39"/>
    <p:sldId id="640" r:id="rId40"/>
    <p:sldId id="664" r:id="rId41"/>
    <p:sldId id="665" r:id="rId42"/>
    <p:sldId id="666" r:id="rId43"/>
    <p:sldId id="654" r:id="rId44"/>
    <p:sldId id="655" r:id="rId45"/>
    <p:sldId id="656" r:id="rId46"/>
    <p:sldId id="657" r:id="rId47"/>
    <p:sldId id="658" r:id="rId48"/>
    <p:sldId id="659" r:id="rId49"/>
    <p:sldId id="632" r:id="rId50"/>
    <p:sldId id="633" r:id="rId51"/>
    <p:sldId id="652" r:id="rId52"/>
  </p:sldIdLst>
  <p:sldSz cx="11911013" cy="6859588"/>
  <p:notesSz cx="6797675" cy="9926638"/>
  <p:defaultTextStyle>
    <a:defPPr>
      <a:defRPr lang="it-IT"/>
    </a:defPPr>
    <a:lvl1pPr algn="l" rtl="0" fontAlgn="base">
      <a:spcBef>
        <a:spcPct val="0"/>
      </a:spcBef>
      <a:spcAft>
        <a:spcPct val="0"/>
      </a:spcAft>
      <a:defRPr kern="1200">
        <a:solidFill>
          <a:schemeClr val="tx1"/>
        </a:solidFill>
        <a:latin typeface="Arial" charset="0"/>
        <a:ea typeface="MS PGothic" charset="0"/>
        <a:cs typeface="MS PGothic" charset="0"/>
      </a:defRPr>
    </a:lvl1pPr>
    <a:lvl2pPr marL="534988" indent="-77788" algn="l" rtl="0" fontAlgn="base">
      <a:spcBef>
        <a:spcPct val="0"/>
      </a:spcBef>
      <a:spcAft>
        <a:spcPct val="0"/>
      </a:spcAft>
      <a:defRPr kern="1200">
        <a:solidFill>
          <a:schemeClr val="tx1"/>
        </a:solidFill>
        <a:latin typeface="Arial" charset="0"/>
        <a:ea typeface="MS PGothic" charset="0"/>
        <a:cs typeface="MS PGothic" charset="0"/>
      </a:defRPr>
    </a:lvl2pPr>
    <a:lvl3pPr marL="1071563" indent="-157163" algn="l" rtl="0" fontAlgn="base">
      <a:spcBef>
        <a:spcPct val="0"/>
      </a:spcBef>
      <a:spcAft>
        <a:spcPct val="0"/>
      </a:spcAft>
      <a:defRPr kern="1200">
        <a:solidFill>
          <a:schemeClr val="tx1"/>
        </a:solidFill>
        <a:latin typeface="Arial" charset="0"/>
        <a:ea typeface="MS PGothic" charset="0"/>
        <a:cs typeface="MS PGothic" charset="0"/>
      </a:defRPr>
    </a:lvl3pPr>
    <a:lvl4pPr marL="1608138" indent="-236538" algn="l" rtl="0" fontAlgn="base">
      <a:spcBef>
        <a:spcPct val="0"/>
      </a:spcBef>
      <a:spcAft>
        <a:spcPct val="0"/>
      </a:spcAft>
      <a:defRPr kern="1200">
        <a:solidFill>
          <a:schemeClr val="tx1"/>
        </a:solidFill>
        <a:latin typeface="Arial" charset="0"/>
        <a:ea typeface="MS PGothic" charset="0"/>
        <a:cs typeface="MS PGothic" charset="0"/>
      </a:defRPr>
    </a:lvl4pPr>
    <a:lvl5pPr marL="2144713" indent="-315913" algn="l" rtl="0" fontAlgn="base">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8000"/>
    <a:srgbClr val="A50021"/>
    <a:srgbClr val="140704"/>
    <a:srgbClr val="521D12"/>
    <a:srgbClr val="642316"/>
    <a:srgbClr val="009900"/>
    <a:srgbClr val="33CC33"/>
    <a:srgbClr val="EAEAEA"/>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MasterView">
  <p:normalViewPr>
    <p:restoredLeft sz="15620"/>
    <p:restoredTop sz="86656" autoAdjust="0"/>
  </p:normalViewPr>
  <p:slideViewPr>
    <p:cSldViewPr>
      <p:cViewPr>
        <p:scale>
          <a:sx n="75" d="100"/>
          <a:sy n="75" d="100"/>
        </p:scale>
        <p:origin x="-552" y="-656"/>
      </p:cViewPr>
      <p:guideLst>
        <p:guide orient="horz" pos="2161"/>
        <p:guide pos="37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2" d="100"/>
          <a:sy n="62" d="100"/>
        </p:scale>
        <p:origin x="-3960" y="-12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theme" Target="theme/theme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viewProps" Target="viewProps.xml"/><Relationship Id="rId59" Type="http://schemas.openxmlformats.org/officeDocument/2006/relationships/tableStyles" Target="tableStyles.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printerSettings" Target="printerSettings/printerSettings1.bin"/><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presProps" Target="presProps.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handoutMaster" Target="handoutMasters/handoutMaster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ppiva\Local%20Settings\Temporary%20Internet%20Files\Content.Outlook\NZ5FIO72\Cloud%20Computing%20Survey_2011_Master_Copy_V7%20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ppiva\Local%20Settings\Temporary%20Internet%20Files\Content.Outlook\NZ5FIO72\Cloud%20Computing%20Survey_2011_Master_Copy_V7%201.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ppiva\Local%20Settings\Temporary%20Internet%20Files\Content.Outlook\NZ5FIO72\Cloud%20Computing%20Survey_2011_Master_Copy_V7%201.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ppiva\Local%20Settings\Temporary%20Internet%20Files\Content.Outlook\NZ5FIO72\Cloud%20Computing%20Survey_2011_Master_Copy_V7%201.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fabrizio:Downloads:Amazon_EC2_Cost_Comparison_Calculator_042810(1).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fabrizio:Downloads:Amazon_EC2_Cost_Comparison_Calculator_042810(1).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fabrizio:Downloads:Amazon_EC2_Cost_Comparison_Calculator_042810(1).xls"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0.0313986767279091"/>
                  <c:y val="-0.158701445392081"/>
                </c:manualLayout>
              </c:layout>
              <c:tx>
                <c:rich>
                  <a:bodyPr/>
                  <a:lstStyle/>
                  <a:p>
                    <a:pPr>
                      <a:defRPr>
                        <a:solidFill>
                          <a:schemeClr val="tx1"/>
                        </a:solidFill>
                      </a:defRPr>
                    </a:pPr>
                    <a:r>
                      <a:rPr lang="it-IT" dirty="0" smtClean="0"/>
                      <a:t>Stanno valutando </a:t>
                    </a:r>
                    <a:br>
                      <a:rPr lang="it-IT" dirty="0" smtClean="0"/>
                    </a:br>
                    <a:r>
                      <a:rPr lang="it-IT" dirty="0" smtClean="0"/>
                      <a:t>il  </a:t>
                    </a:r>
                    <a:r>
                      <a:rPr lang="it-IT" dirty="0" err="1"/>
                      <a:t>cloud</a:t>
                    </a:r>
                    <a:r>
                      <a:rPr lang="it-IT" dirty="0"/>
                      <a:t> </a:t>
                    </a:r>
                    <a:r>
                      <a:rPr lang="it-IT" dirty="0" err="1"/>
                      <a:t>computing</a:t>
                    </a:r>
                    <a:r>
                      <a:rPr lang="it-IT" dirty="0"/>
                      <a:t>
58%</a:t>
                    </a:r>
                  </a:p>
                </c:rich>
              </c:tx>
              <c:spPr/>
              <c:showCatName val="1"/>
              <c:showPercent val="1"/>
            </c:dLbl>
            <c:dLbl>
              <c:idx val="1"/>
              <c:layout>
                <c:manualLayout>
                  <c:x val="-0.0201871159069342"/>
                  <c:y val="-0.0677237743646984"/>
                </c:manualLayout>
              </c:layout>
              <c:tx>
                <c:rich>
                  <a:bodyPr/>
                  <a:lstStyle/>
                  <a:p>
                    <a:r>
                      <a:rPr lang="it-IT" smtClean="0"/>
                      <a:t>Hanno</a:t>
                    </a:r>
                    <a:r>
                      <a:rPr lang="it-IT" baseline="0" smtClean="0"/>
                      <a:t> deciso di adottare il </a:t>
                    </a:r>
                    <a:r>
                      <a:rPr lang="it-IT" smtClean="0"/>
                      <a:t>cloud </a:t>
                    </a:r>
                    <a:r>
                      <a:rPr lang="it-IT" err="1"/>
                      <a:t>computing</a:t>
                    </a:r>
                    <a:r>
                      <a:rPr lang="it-IT" smtClean="0"/>
                      <a:t> entro un anno
</a:t>
                    </a:r>
                    <a:r>
                      <a:rPr lang="it-IT" dirty="0"/>
                      <a:t>25%</a:t>
                    </a:r>
                  </a:p>
                </c:rich>
              </c:tx>
              <c:showCatName val="1"/>
              <c:showPercent val="1"/>
            </c:dLbl>
            <c:dLbl>
              <c:idx val="2"/>
              <c:tx>
                <c:rich>
                  <a:bodyPr/>
                  <a:lstStyle/>
                  <a:p>
                    <a:r>
                      <a:rPr lang="it-IT" smtClean="0"/>
                      <a:t>Stanno  adottando </a:t>
                    </a:r>
                    <a:br>
                      <a:rPr lang="it-IT" smtClean="0"/>
                    </a:br>
                    <a:r>
                      <a:rPr lang="it-IT" smtClean="0"/>
                      <a:t>il cloud </a:t>
                    </a:r>
                    <a:r>
                      <a:rPr lang="it-IT" dirty="0" err="1"/>
                      <a:t>computing</a:t>
                    </a:r>
                    <a:r>
                      <a:rPr lang="it-IT" dirty="0"/>
                      <a:t> 
17%</a:t>
                    </a:r>
                  </a:p>
                </c:rich>
              </c:tx>
              <c:showCatName val="1"/>
              <c:showPercent val="1"/>
            </c:dLbl>
            <c:showCatName val="1"/>
            <c:showPercent val="1"/>
          </c:dLbls>
          <c:cat>
            <c:strRef>
              <c:f>'ITA CIO Survey'!$B$29:$B$31</c:f>
              <c:strCache>
                <c:ptCount val="3"/>
                <c:pt idx="0">
                  <c:v>Currently evaluating cloud computing</c:v>
                </c:pt>
                <c:pt idx="1">
                  <c:v>Planning to implement cloud computing in the next 12 months</c:v>
                </c:pt>
                <c:pt idx="2">
                  <c:v>Currently implementing cloud computing </c:v>
                </c:pt>
              </c:strCache>
            </c:strRef>
          </c:cat>
          <c:val>
            <c:numRef>
              <c:f>'ITA CIO Survey'!$X$29:$X$31</c:f>
              <c:numCache>
                <c:formatCode>0.00%</c:formatCode>
                <c:ptCount val="3"/>
                <c:pt idx="0">
                  <c:v>0.583333333333334</c:v>
                </c:pt>
                <c:pt idx="1">
                  <c:v>0.25</c:v>
                </c:pt>
                <c:pt idx="2">
                  <c:v>0.166666666666667</c:v>
                </c:pt>
              </c:numCache>
            </c:numRef>
          </c:val>
        </c:ser>
        <c:dLbls>
          <c:showCatName val="1"/>
          <c:showPercent val="1"/>
        </c:dLbls>
        <c:firstSliceAng val="0"/>
      </c:pieChart>
    </c:plotArea>
    <c:plotVisOnly val="1"/>
    <c:dispBlanksAs val="zero"/>
  </c:chart>
  <c:txPr>
    <a:bodyPr/>
    <a:lstStyle/>
    <a:p>
      <a:pPr>
        <a:defRPr sz="1600"/>
      </a:pPr>
      <a:endParaRPr lang="it-IT"/>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796404256738"/>
          <c:y val="0.111111312050261"/>
          <c:w val="0.697755337998015"/>
          <c:h val="0.81296443316774"/>
        </c:manualLayout>
      </c:layout>
      <c:barChart>
        <c:barDir val="bar"/>
        <c:grouping val="clustered"/>
        <c:ser>
          <c:idx val="0"/>
          <c:order val="0"/>
          <c:tx>
            <c:v>Italy</c:v>
          </c:tx>
          <c:dLbls>
            <c:showVal val="1"/>
          </c:dLbls>
          <c:cat>
            <c:strRef>
              <c:f>'ITA CIO Survey'!$B$80:$B$89</c:f>
              <c:strCache>
                <c:ptCount val="10"/>
                <c:pt idx="0">
                  <c:v>Meet security requirements and data location/privacy requirements </c:v>
                </c:pt>
                <c:pt idx="1">
                  <c:v>Ability to grow or shrink usage and pay only for consumption </c:v>
                </c:pt>
                <c:pt idx="2">
                  <c:v>Cost or ease to deploy the cloud service</c:v>
                </c:pt>
                <c:pt idx="3">
                  <c:v>Meet service level and/or support requirements </c:v>
                </c:pt>
                <c:pt idx="4">
                  <c:v>Speed or ease to obtain required functionality (including shorter time-to-market)</c:v>
                </c:pt>
                <c:pt idx="5">
                  <c:v>Perform application development and test</c:v>
                </c:pt>
                <c:pt idx="6">
                  <c:v>Avoid or reduce upfront capital investment </c:v>
                </c:pt>
                <c:pt idx="7">
                  <c:v>Cost or ease to customize the cloud service</c:v>
                </c:pt>
                <c:pt idx="8">
                  <c:v>Business expansion or contraction </c:v>
                </c:pt>
                <c:pt idx="9">
                  <c:v>Avoid operations or administration responsabilities </c:v>
                </c:pt>
              </c:strCache>
            </c:strRef>
          </c:cat>
          <c:val>
            <c:numRef>
              <c:f>'ITA CIO Survey'!$X$80:$X$89</c:f>
              <c:numCache>
                <c:formatCode>0%</c:formatCode>
                <c:ptCount val="10"/>
                <c:pt idx="0">
                  <c:v>0.0909090909090911</c:v>
                </c:pt>
                <c:pt idx="1">
                  <c:v>0.727272727272727</c:v>
                </c:pt>
                <c:pt idx="2">
                  <c:v>0.272727272727273</c:v>
                </c:pt>
                <c:pt idx="3">
                  <c:v>0.181818181818183</c:v>
                </c:pt>
                <c:pt idx="4">
                  <c:v>0.545454545454545</c:v>
                </c:pt>
                <c:pt idx="5">
                  <c:v>0.272727272727273</c:v>
                </c:pt>
                <c:pt idx="6">
                  <c:v>0.181818181818183</c:v>
                </c:pt>
                <c:pt idx="7">
                  <c:v>0.181818181818183</c:v>
                </c:pt>
                <c:pt idx="8">
                  <c:v>0.363636363636364</c:v>
                </c:pt>
                <c:pt idx="9">
                  <c:v>0.181818181818183</c:v>
                </c:pt>
              </c:numCache>
            </c:numRef>
          </c:val>
        </c:ser>
        <c:ser>
          <c:idx val="1"/>
          <c:order val="1"/>
          <c:tx>
            <c:v>WW</c:v>
          </c:tx>
          <c:dLbls>
            <c:numFmt formatCode="0%" sourceLinked="0"/>
            <c:showVal val="1"/>
          </c:dLbls>
          <c:cat>
            <c:strRef>
              <c:f>'ITA CIO Survey'!$B$80:$B$89</c:f>
              <c:strCache>
                <c:ptCount val="10"/>
                <c:pt idx="0">
                  <c:v>Meet security requirements and data location/privacy requirements </c:v>
                </c:pt>
                <c:pt idx="1">
                  <c:v>Ability to grow or shrink usage and pay only for consumption </c:v>
                </c:pt>
                <c:pt idx="2">
                  <c:v>Cost or ease to deploy the cloud service</c:v>
                </c:pt>
                <c:pt idx="3">
                  <c:v>Meet service level and/or support requirements </c:v>
                </c:pt>
                <c:pt idx="4">
                  <c:v>Speed or ease to obtain required functionality (including shorter time-to-market)</c:v>
                </c:pt>
                <c:pt idx="5">
                  <c:v>Perform application development and test</c:v>
                </c:pt>
                <c:pt idx="6">
                  <c:v>Avoid or reduce upfront capital investment </c:v>
                </c:pt>
                <c:pt idx="7">
                  <c:v>Cost or ease to customize the cloud service</c:v>
                </c:pt>
                <c:pt idx="8">
                  <c:v>Business expansion or contraction </c:v>
                </c:pt>
                <c:pt idx="9">
                  <c:v>Avoid operations or administration responsabilities </c:v>
                </c:pt>
              </c:strCache>
            </c:strRef>
          </c:cat>
          <c:val>
            <c:numRef>
              <c:f>'ITA CIO Survey'!$Z$80:$Z$89</c:f>
              <c:numCache>
                <c:formatCode>0.00%</c:formatCode>
                <c:ptCount val="10"/>
                <c:pt idx="0">
                  <c:v>0.330000000000002</c:v>
                </c:pt>
                <c:pt idx="1">
                  <c:v>0.310000000000001</c:v>
                </c:pt>
                <c:pt idx="2">
                  <c:v>0.28</c:v>
                </c:pt>
                <c:pt idx="3">
                  <c:v>0.28</c:v>
                </c:pt>
                <c:pt idx="4">
                  <c:v>0.27</c:v>
                </c:pt>
                <c:pt idx="6">
                  <c:v>0.25</c:v>
                </c:pt>
                <c:pt idx="7">
                  <c:v>0.21</c:v>
                </c:pt>
                <c:pt idx="8">
                  <c:v>0.18</c:v>
                </c:pt>
                <c:pt idx="9">
                  <c:v>0.17</c:v>
                </c:pt>
              </c:numCache>
            </c:numRef>
          </c:val>
        </c:ser>
        <c:dLbls/>
        <c:gapWidth val="10"/>
        <c:axId val="568472264"/>
        <c:axId val="523608136"/>
      </c:barChart>
      <c:catAx>
        <c:axId val="568472264"/>
        <c:scaling>
          <c:orientation val="minMax"/>
        </c:scaling>
        <c:axPos val="l"/>
        <c:numFmt formatCode="General" sourceLinked="1"/>
        <c:tickLblPos val="nextTo"/>
        <c:txPr>
          <a:bodyPr rot="0" vert="horz"/>
          <a:lstStyle/>
          <a:p>
            <a:pPr>
              <a:defRPr/>
            </a:pPr>
            <a:endParaRPr lang="it-IT"/>
          </a:p>
        </c:txPr>
        <c:crossAx val="523608136"/>
        <c:crosses val="autoZero"/>
        <c:auto val="1"/>
        <c:lblAlgn val="ctr"/>
        <c:lblOffset val="100"/>
        <c:tickLblSkip val="1"/>
        <c:tickMarkSkip val="1"/>
      </c:catAx>
      <c:valAx>
        <c:axId val="523608136"/>
        <c:scaling>
          <c:orientation val="minMax"/>
        </c:scaling>
        <c:axPos val="b"/>
        <c:majorGridlines/>
        <c:numFmt formatCode="0%" sourceLinked="1"/>
        <c:tickLblPos val="nextTo"/>
        <c:txPr>
          <a:bodyPr rot="0" vert="horz"/>
          <a:lstStyle/>
          <a:p>
            <a:pPr>
              <a:defRPr/>
            </a:pPr>
            <a:endParaRPr lang="it-IT"/>
          </a:p>
        </c:txPr>
        <c:crossAx val="568472264"/>
        <c:crosses val="autoZero"/>
        <c:crossBetween val="between"/>
      </c:valAx>
    </c:plotArea>
    <c:legend>
      <c:legendPos val="r"/>
      <c:layout>
        <c:manualLayout>
          <c:xMode val="edge"/>
          <c:yMode val="edge"/>
          <c:x val="0.945308818263006"/>
          <c:y val="0.481482352217797"/>
          <c:w val="0.0477835348301675"/>
          <c:h val="0.0722223528326693"/>
        </c:manualLayout>
      </c:layout>
    </c:legend>
    <c:plotVisOnly val="1"/>
    <c:dispBlanksAs val="gap"/>
  </c:chart>
  <c:txPr>
    <a:bodyPr/>
    <a:lstStyle/>
    <a:p>
      <a:pPr>
        <a:defRPr sz="1050"/>
      </a:pPr>
      <a:endParaRPr lang="it-IT"/>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7875288683603"/>
          <c:y val="0.153518283497015"/>
          <c:w val="0.653579676674371"/>
          <c:h val="0.739872838520333"/>
        </c:manualLayout>
      </c:layout>
      <c:barChart>
        <c:barDir val="bar"/>
        <c:grouping val="clustered"/>
        <c:ser>
          <c:idx val="0"/>
          <c:order val="0"/>
          <c:tx>
            <c:v>Italy</c:v>
          </c:tx>
          <c:dLbls>
            <c:showVal val="1"/>
          </c:dLbls>
          <c:cat>
            <c:strRef>
              <c:f>'ITA CIO Survey'!$B$95:$B$103</c:f>
              <c:strCache>
                <c:ptCount val="9"/>
                <c:pt idx="0">
                  <c:v>Security of service </c:v>
                </c:pt>
                <c:pt idx="1">
                  <c:v>Data location, privacy or access concerns </c:v>
                </c:pt>
                <c:pt idx="2">
                  <c:v>Perceived loss of control or choice of technology</c:v>
                </c:pt>
                <c:pt idx="3">
                  <c:v>Cost  uncertainty  or variability </c:v>
                </c:pt>
                <c:pt idx="4">
                  <c:v>Increased business risk </c:v>
                </c:pt>
                <c:pt idx="5">
                  <c:v>Dealing with compliance or regulatory controls </c:v>
                </c:pt>
                <c:pt idx="6">
                  <c:v>Inadequate service levels (e.g. availability, performance, reliability)</c:v>
                </c:pt>
                <c:pt idx="7">
                  <c:v>Lack of industry standards</c:v>
                </c:pt>
                <c:pt idx="8">
                  <c:v>Lack of awareness of confidence in model </c:v>
                </c:pt>
              </c:strCache>
            </c:strRef>
          </c:cat>
          <c:val>
            <c:numRef>
              <c:f>'ITA CIO Survey'!$X$95:$X$103</c:f>
              <c:numCache>
                <c:formatCode>0%</c:formatCode>
                <c:ptCount val="9"/>
                <c:pt idx="0">
                  <c:v>0.363636363636364</c:v>
                </c:pt>
                <c:pt idx="1">
                  <c:v>0.454545454545454</c:v>
                </c:pt>
                <c:pt idx="2">
                  <c:v>0.181818181818183</c:v>
                </c:pt>
                <c:pt idx="3">
                  <c:v>0.181818181818183</c:v>
                </c:pt>
                <c:pt idx="4">
                  <c:v>0.272727272727273</c:v>
                </c:pt>
                <c:pt idx="5">
                  <c:v>0.272727272727273</c:v>
                </c:pt>
                <c:pt idx="6">
                  <c:v>0.272727272727273</c:v>
                </c:pt>
                <c:pt idx="7">
                  <c:v>0.181818181818183</c:v>
                </c:pt>
                <c:pt idx="8">
                  <c:v>0.181818181818183</c:v>
                </c:pt>
              </c:numCache>
            </c:numRef>
          </c:val>
        </c:ser>
        <c:ser>
          <c:idx val="1"/>
          <c:order val="1"/>
          <c:tx>
            <c:v>WW</c:v>
          </c:tx>
          <c:dLbls>
            <c:numFmt formatCode="0%" sourceLinked="0"/>
            <c:showVal val="1"/>
          </c:dLbls>
          <c:cat>
            <c:strRef>
              <c:f>'ITA CIO Survey'!$B$95:$B$103</c:f>
              <c:strCache>
                <c:ptCount val="9"/>
                <c:pt idx="0">
                  <c:v>Security of service </c:v>
                </c:pt>
                <c:pt idx="1">
                  <c:v>Data location, privacy or access concerns </c:v>
                </c:pt>
                <c:pt idx="2">
                  <c:v>Perceived loss of control or choice of technology</c:v>
                </c:pt>
                <c:pt idx="3">
                  <c:v>Cost  uncertainty  or variability </c:v>
                </c:pt>
                <c:pt idx="4">
                  <c:v>Increased business risk </c:v>
                </c:pt>
                <c:pt idx="5">
                  <c:v>Dealing with compliance or regulatory controls </c:v>
                </c:pt>
                <c:pt idx="6">
                  <c:v>Inadequate service levels (e.g. availability, performance, reliability)</c:v>
                </c:pt>
                <c:pt idx="7">
                  <c:v>Lack of industry standards</c:v>
                </c:pt>
                <c:pt idx="8">
                  <c:v>Lack of awareness of confidence in model </c:v>
                </c:pt>
              </c:strCache>
            </c:strRef>
          </c:cat>
          <c:val>
            <c:numRef>
              <c:f>'ITA CIO Survey'!$Z$95:$Z$103</c:f>
              <c:numCache>
                <c:formatCode>0.00%</c:formatCode>
                <c:ptCount val="9"/>
                <c:pt idx="0">
                  <c:v>0.47</c:v>
                </c:pt>
                <c:pt idx="1">
                  <c:v>0.35</c:v>
                </c:pt>
                <c:pt idx="2">
                  <c:v>0.29</c:v>
                </c:pt>
                <c:pt idx="3">
                  <c:v>0.27</c:v>
                </c:pt>
                <c:pt idx="4">
                  <c:v>0.27</c:v>
                </c:pt>
                <c:pt idx="5">
                  <c:v>0.26</c:v>
                </c:pt>
                <c:pt idx="6">
                  <c:v>0.26</c:v>
                </c:pt>
                <c:pt idx="7">
                  <c:v>0.25</c:v>
                </c:pt>
                <c:pt idx="8">
                  <c:v>0.24</c:v>
                </c:pt>
              </c:numCache>
            </c:numRef>
          </c:val>
        </c:ser>
        <c:dLbls>
          <c:showVal val="1"/>
        </c:dLbls>
        <c:gapWidth val="10"/>
        <c:axId val="552441448"/>
        <c:axId val="568402744"/>
      </c:barChart>
      <c:catAx>
        <c:axId val="552441448"/>
        <c:scaling>
          <c:orientation val="minMax"/>
        </c:scaling>
        <c:axPos val="l"/>
        <c:numFmt formatCode="General" sourceLinked="1"/>
        <c:tickLblPos val="nextTo"/>
        <c:txPr>
          <a:bodyPr rot="0" vert="horz"/>
          <a:lstStyle/>
          <a:p>
            <a:pPr>
              <a:defRPr/>
            </a:pPr>
            <a:endParaRPr lang="it-IT"/>
          </a:p>
        </c:txPr>
        <c:crossAx val="568402744"/>
        <c:crosses val="autoZero"/>
        <c:auto val="1"/>
        <c:lblAlgn val="ctr"/>
        <c:lblOffset val="100"/>
        <c:tickLblSkip val="1"/>
        <c:tickMarkSkip val="1"/>
      </c:catAx>
      <c:valAx>
        <c:axId val="568402744"/>
        <c:scaling>
          <c:orientation val="minMax"/>
        </c:scaling>
        <c:axPos val="b"/>
        <c:majorGridlines/>
        <c:numFmt formatCode="0%" sourceLinked="1"/>
        <c:tickLblPos val="nextTo"/>
        <c:txPr>
          <a:bodyPr rot="0" vert="horz"/>
          <a:lstStyle/>
          <a:p>
            <a:pPr>
              <a:defRPr/>
            </a:pPr>
            <a:endParaRPr lang="it-IT"/>
          </a:p>
        </c:txPr>
        <c:crossAx val="552441448"/>
        <c:crosses val="autoZero"/>
        <c:crossBetween val="between"/>
      </c:valAx>
    </c:plotArea>
    <c:legend>
      <c:legendPos val="r"/>
      <c:layout>
        <c:manualLayout>
          <c:xMode val="edge"/>
          <c:yMode val="edge"/>
          <c:x val="0.926096997690534"/>
          <c:y val="0.471215842400555"/>
          <c:w val="0.0646651270207852"/>
          <c:h val="0.104477720713246"/>
        </c:manualLayout>
      </c:layout>
    </c:legend>
    <c:plotVisOnly val="1"/>
    <c:dispBlanksAs val="gap"/>
  </c:chart>
  <c:txPr>
    <a:bodyPr/>
    <a:lstStyle/>
    <a:p>
      <a:pPr>
        <a:defRPr sz="1200"/>
      </a:pPr>
      <a:endParaRPr lang="it-IT"/>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2647740369878"/>
          <c:y val="0.110799438990182"/>
          <c:w val="0.427261086007309"/>
          <c:h val="0.842917251051894"/>
        </c:manualLayout>
      </c:layout>
      <c:barChart>
        <c:barDir val="bar"/>
        <c:grouping val="clustered"/>
        <c:ser>
          <c:idx val="0"/>
          <c:order val="0"/>
          <c:tx>
            <c:v>Italy </c:v>
          </c:tx>
          <c:dLbls>
            <c:txPr>
              <a:bodyPr/>
              <a:lstStyle/>
              <a:p>
                <a:pPr>
                  <a:defRPr sz="900"/>
                </a:pPr>
                <a:endParaRPr lang="it-IT"/>
              </a:p>
            </c:txPr>
            <c:showVal val="1"/>
          </c:dLbls>
          <c:cat>
            <c:strRef>
              <c:f>'ITA CIO Survey'!$B$109:$B$118</c:f>
              <c:strCache>
                <c:ptCount val="10"/>
                <c:pt idx="0">
                  <c:v>Meeting  business and technical requirements </c:v>
                </c:pt>
                <c:pt idx="1">
                  <c:v>Satisfy security concerns </c:v>
                </c:pt>
                <c:pt idx="2">
                  <c:v>Reputation  or appropriate references </c:v>
                </c:pt>
                <c:pt idx="3">
                  <c:v>Number of Certifications/Accreditations related to cloud computing deployment</c:v>
                </c:pt>
                <c:pt idx="4">
                  <c:v>Provider's staff skills set for cloud computing implementation</c:v>
                </c:pt>
                <c:pt idx="5">
                  <c:v>Provider offers needed customization or integration</c:v>
                </c:pt>
                <c:pt idx="6">
                  <c:v>Respond quickly to required timescales, ensures rapid provisioning  </c:v>
                </c:pt>
                <c:pt idx="7">
                  <c:v>Offer more favorable contract terms </c:v>
                </c:pt>
                <c:pt idx="8">
                  <c:v>Take responsibility for end to end service levels </c:v>
                </c:pt>
                <c:pt idx="9">
                  <c:v>Flexible, transparent pricing models  </c:v>
                </c:pt>
              </c:strCache>
            </c:strRef>
          </c:cat>
          <c:val>
            <c:numRef>
              <c:f>'ITA CIO Survey'!$X$109:$X$118</c:f>
              <c:numCache>
                <c:formatCode>0%</c:formatCode>
                <c:ptCount val="10"/>
                <c:pt idx="0">
                  <c:v>0.545454545454545</c:v>
                </c:pt>
                <c:pt idx="1">
                  <c:v>0.363636363636364</c:v>
                </c:pt>
                <c:pt idx="2">
                  <c:v>0.272727272727273</c:v>
                </c:pt>
                <c:pt idx="3">
                  <c:v>0.272727272727273</c:v>
                </c:pt>
                <c:pt idx="4">
                  <c:v>0.454545454545454</c:v>
                </c:pt>
                <c:pt idx="5">
                  <c:v>0.181818181818183</c:v>
                </c:pt>
                <c:pt idx="6">
                  <c:v>0.181818181818183</c:v>
                </c:pt>
                <c:pt idx="7">
                  <c:v>0.181818181818183</c:v>
                </c:pt>
                <c:pt idx="8">
                  <c:v>0.363636363636364</c:v>
                </c:pt>
                <c:pt idx="9">
                  <c:v>0.363636363636364</c:v>
                </c:pt>
              </c:numCache>
            </c:numRef>
          </c:val>
        </c:ser>
        <c:ser>
          <c:idx val="1"/>
          <c:order val="1"/>
          <c:tx>
            <c:v>WW</c:v>
          </c:tx>
          <c:dLbls>
            <c:numFmt formatCode="0%" sourceLinked="0"/>
            <c:txPr>
              <a:bodyPr/>
              <a:lstStyle/>
              <a:p>
                <a:pPr>
                  <a:defRPr sz="900"/>
                </a:pPr>
                <a:endParaRPr lang="it-IT"/>
              </a:p>
            </c:txPr>
            <c:showVal val="1"/>
          </c:dLbls>
          <c:cat>
            <c:strRef>
              <c:f>'ITA CIO Survey'!$B$109:$B$118</c:f>
              <c:strCache>
                <c:ptCount val="10"/>
                <c:pt idx="0">
                  <c:v>Meeting  business and technical requirements </c:v>
                </c:pt>
                <c:pt idx="1">
                  <c:v>Satisfy security concerns </c:v>
                </c:pt>
                <c:pt idx="2">
                  <c:v>Reputation  or appropriate references </c:v>
                </c:pt>
                <c:pt idx="3">
                  <c:v>Number of Certifications/Accreditations related to cloud computing deployment</c:v>
                </c:pt>
                <c:pt idx="4">
                  <c:v>Provider's staff skills set for cloud computing implementation</c:v>
                </c:pt>
                <c:pt idx="5">
                  <c:v>Provider offers needed customization or integration</c:v>
                </c:pt>
                <c:pt idx="6">
                  <c:v>Respond quickly to required timescales, ensures rapid provisioning  </c:v>
                </c:pt>
                <c:pt idx="7">
                  <c:v>Offer more favorable contract terms </c:v>
                </c:pt>
                <c:pt idx="8">
                  <c:v>Take responsibility for end to end service levels </c:v>
                </c:pt>
                <c:pt idx="9">
                  <c:v>Flexible, transparent pricing models  </c:v>
                </c:pt>
              </c:strCache>
            </c:strRef>
          </c:cat>
          <c:val>
            <c:numRef>
              <c:f>'ITA CIO Survey'!$Z$109:$Z$118</c:f>
              <c:numCache>
                <c:formatCode>0.00%</c:formatCode>
                <c:ptCount val="10"/>
                <c:pt idx="0">
                  <c:v>0.37</c:v>
                </c:pt>
                <c:pt idx="1">
                  <c:v>0.390000000000001</c:v>
                </c:pt>
                <c:pt idx="2">
                  <c:v>0.25</c:v>
                </c:pt>
                <c:pt idx="5">
                  <c:v>0.22</c:v>
                </c:pt>
                <c:pt idx="6">
                  <c:v>0.27</c:v>
                </c:pt>
                <c:pt idx="7">
                  <c:v>0.24</c:v>
                </c:pt>
                <c:pt idx="8">
                  <c:v>0.21</c:v>
                </c:pt>
              </c:numCache>
            </c:numRef>
          </c:val>
        </c:ser>
        <c:dLbls>
          <c:showVal val="1"/>
        </c:dLbls>
        <c:axId val="507630072"/>
        <c:axId val="507632744"/>
      </c:barChart>
      <c:catAx>
        <c:axId val="507630072"/>
        <c:scaling>
          <c:orientation val="minMax"/>
        </c:scaling>
        <c:axPos val="l"/>
        <c:numFmt formatCode="General" sourceLinked="1"/>
        <c:tickLblPos val="nextTo"/>
        <c:txPr>
          <a:bodyPr rot="0" vert="horz"/>
          <a:lstStyle/>
          <a:p>
            <a:pPr>
              <a:defRPr/>
            </a:pPr>
            <a:endParaRPr lang="it-IT"/>
          </a:p>
        </c:txPr>
        <c:crossAx val="507632744"/>
        <c:crosses val="autoZero"/>
        <c:auto val="1"/>
        <c:lblAlgn val="ctr"/>
        <c:lblOffset val="100"/>
        <c:tickLblSkip val="1"/>
        <c:tickMarkSkip val="1"/>
      </c:catAx>
      <c:valAx>
        <c:axId val="507632744"/>
        <c:scaling>
          <c:orientation val="minMax"/>
        </c:scaling>
        <c:axPos val="b"/>
        <c:majorGridlines/>
        <c:numFmt formatCode="0%" sourceLinked="1"/>
        <c:tickLblPos val="nextTo"/>
        <c:txPr>
          <a:bodyPr rot="0" vert="horz"/>
          <a:lstStyle/>
          <a:p>
            <a:pPr>
              <a:defRPr/>
            </a:pPr>
            <a:endParaRPr lang="it-IT"/>
          </a:p>
        </c:txPr>
        <c:crossAx val="507630072"/>
        <c:crosses val="autoZero"/>
        <c:crossBetween val="between"/>
      </c:valAx>
    </c:plotArea>
    <c:legend>
      <c:legendPos val="r"/>
      <c:layout>
        <c:manualLayout>
          <c:xMode val="edge"/>
          <c:yMode val="edge"/>
          <c:x val="0.916121162942053"/>
          <c:y val="0.497896213183732"/>
          <c:w val="0.0733945423816237"/>
          <c:h val="0.0687237026647966"/>
        </c:manualLayout>
      </c:layout>
    </c:legend>
    <c:plotVisOnly val="1"/>
    <c:dispBlanksAs val="gap"/>
  </c:chart>
  <c:txPr>
    <a:bodyPr/>
    <a:lstStyle/>
    <a:p>
      <a:pPr>
        <a:defRPr sz="1100"/>
      </a:pPr>
      <a:endParaRPr lang="it-IT"/>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it-IT"/>
  <c:style val="2"/>
  <c:clrMapOvr bg1="lt1" tx1="dk1" bg2="lt2" tx2="dk2" accent1="accent1" accent2="accent2" accent3="accent3" accent4="accent4" accent5="accent5" accent6="accent6" hlink="hlink" folHlink="folHlink"/>
  <c:chart>
    <c:plotArea>
      <c:layout>
        <c:manualLayout>
          <c:layoutTarget val="inner"/>
          <c:xMode val="edge"/>
          <c:yMode val="edge"/>
          <c:x val="0.547274496937883"/>
          <c:y val="0.103563121167266"/>
          <c:w val="0.350728346456693"/>
          <c:h val="0.774029821072513"/>
        </c:manualLayout>
      </c:layout>
      <c:barChart>
        <c:barDir val="bar"/>
        <c:grouping val="clustered"/>
        <c:ser>
          <c:idx val="0"/>
          <c:order val="0"/>
          <c:spPr>
            <a:solidFill>
              <a:srgbClr val="4F81BD"/>
            </a:solidFill>
            <a:ln w="25400">
              <a:noFill/>
            </a:ln>
          </c:spPr>
          <c:dPt>
            <c:idx val="0"/>
            <c:spPr>
              <a:solidFill>
                <a:srgbClr val="558ED5"/>
              </a:solidFill>
              <a:ln w="25400">
                <a:noFill/>
              </a:ln>
            </c:spPr>
          </c:dPt>
          <c:dPt>
            <c:idx val="1"/>
            <c:spPr>
              <a:solidFill>
                <a:srgbClr val="B9CDE5"/>
              </a:solidFill>
              <a:ln w="25400">
                <a:noFill/>
              </a:ln>
            </c:spPr>
          </c:dPt>
          <c:dPt>
            <c:idx val="2"/>
            <c:spPr>
              <a:solidFill>
                <a:srgbClr val="FCD5B5"/>
              </a:solidFill>
              <a:ln w="25400">
                <a:noFill/>
              </a:ln>
            </c:spPr>
          </c:dPt>
          <c:dPt>
            <c:idx val="3"/>
            <c:spPr>
              <a:solidFill>
                <a:srgbClr val="FAC090"/>
              </a:solidFill>
              <a:ln w="25400">
                <a:noFill/>
              </a:ln>
            </c:spPr>
          </c:dPt>
          <c:dPt>
            <c:idx val="4"/>
            <c:spPr>
              <a:solidFill>
                <a:srgbClr val="E46C0A"/>
              </a:solidFill>
              <a:ln w="25400">
                <a:noFill/>
              </a:ln>
            </c:spPr>
          </c:dPt>
          <c:dLbls>
            <c:spPr>
              <a:noFill/>
              <a:ln w="25400">
                <a:noFill/>
              </a:ln>
            </c:spPr>
            <c:dLblPos val="outEnd"/>
            <c:showVal val="1"/>
          </c:dLbls>
          <c:cat>
            <c:strRef>
              <c:f>Main!$C$114:$C$118</c:f>
              <c:strCache>
                <c:ptCount val="5"/>
                <c:pt idx="0">
                  <c:v>On-Site</c:v>
                </c:pt>
                <c:pt idx="1">
                  <c:v>Co-Location</c:v>
                </c:pt>
                <c:pt idx="2">
                  <c:v>Amazon EC2 (w/ 3 Year Reserved Instances)*</c:v>
                </c:pt>
                <c:pt idx="3">
                  <c:v>Amazon EC2 (w/ 1 Year Reserved Instances)*</c:v>
                </c:pt>
                <c:pt idx="4">
                  <c:v>Amazon EC2 (On-Demand Instances Only)</c:v>
                </c:pt>
              </c:strCache>
            </c:strRef>
          </c:cat>
          <c:val>
            <c:numRef>
              <c:f>Main!$D$114:$D$118</c:f>
              <c:numCache>
                <c:formatCode>General</c:formatCode>
                <c:ptCount val="5"/>
                <c:pt idx="0">
                  <c:v>3.57230021857923E6</c:v>
                </c:pt>
                <c:pt idx="1">
                  <c:v>2.19511261202186E6</c:v>
                </c:pt>
                <c:pt idx="2">
                  <c:v>240476.6</c:v>
                </c:pt>
                <c:pt idx="3">
                  <c:v>273726.6</c:v>
                </c:pt>
                <c:pt idx="4">
                  <c:v>323412.6</c:v>
                </c:pt>
              </c:numCache>
            </c:numRef>
          </c:val>
        </c:ser>
        <c:dLbls/>
        <c:axId val="502846392"/>
        <c:axId val="555763768"/>
      </c:barChart>
      <c:catAx>
        <c:axId val="502846392"/>
        <c:scaling>
          <c:orientation val="minMax"/>
        </c:scaling>
        <c:axPos val="l"/>
        <c:numFmt formatCode="General" sourceLinked="1"/>
        <c:majorTickMark val="none"/>
        <c:tickLblPos val="nextTo"/>
        <c:spPr>
          <a:ln w="3175">
            <a:solidFill>
              <a:srgbClr val="808080"/>
            </a:solidFill>
            <a:prstDash val="solid"/>
          </a:ln>
        </c:spPr>
        <c:txPr>
          <a:bodyPr rot="0" vert="horz"/>
          <a:lstStyle/>
          <a:p>
            <a:pPr>
              <a:defRPr/>
            </a:pPr>
            <a:endParaRPr lang="it-IT"/>
          </a:p>
        </c:txPr>
        <c:crossAx val="555763768"/>
        <c:crosses val="autoZero"/>
        <c:auto val="1"/>
        <c:lblAlgn val="ctr"/>
        <c:lblOffset val="100"/>
      </c:catAx>
      <c:valAx>
        <c:axId val="555763768"/>
        <c:scaling>
          <c:orientation val="minMax"/>
        </c:scaling>
        <c:delete val="1"/>
        <c:axPos val="b"/>
        <c:numFmt formatCode="General" sourceLinked="1"/>
        <c:tickLblPos val="nextTo"/>
        <c:crossAx val="502846392"/>
        <c:crosses val="autoZero"/>
        <c:crossBetween val="between"/>
      </c:valAx>
      <c:spPr>
        <a:solidFill>
          <a:srgbClr val="FFFFFF"/>
        </a:solidFill>
        <a:ln w="25400">
          <a:noFill/>
        </a:ln>
      </c:spPr>
    </c:plotArea>
    <c:plotVisOnly val="1"/>
    <c:dispBlanksAs val="gap"/>
  </c:chart>
  <c:spPr>
    <a:noFill/>
    <a:ln w="9525">
      <a:noFill/>
    </a:ln>
  </c:spPr>
  <c:txPr>
    <a:bodyPr/>
    <a:lstStyle/>
    <a:p>
      <a:pPr>
        <a:defRPr sz="1600" b="0" i="0" u="none" strike="noStrike" baseline="0">
          <a:solidFill>
            <a:srgbClr val="000000"/>
          </a:solidFill>
          <a:latin typeface="Calibri"/>
          <a:ea typeface="Calibri"/>
          <a:cs typeface="Calibri"/>
        </a:defRPr>
      </a:pPr>
      <a:endParaRPr lang="it-IT"/>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it-IT"/>
  <c:style val="8"/>
  <c:clrMapOvr bg1="lt1" tx1="dk1" bg2="lt2" tx2="dk2" accent1="accent1" accent2="accent2" accent3="accent3" accent4="accent4" accent5="accent5" accent6="accent6" hlink="hlink" folHlink="folHlink"/>
  <c:chart>
    <c:plotArea>
      <c:layout>
        <c:manualLayout>
          <c:layoutTarget val="inner"/>
          <c:xMode val="edge"/>
          <c:yMode val="edge"/>
          <c:x val="0.0408052457798976"/>
          <c:y val="0.202553917219265"/>
          <c:w val="0.317224253120615"/>
          <c:h val="0.528621754459699"/>
        </c:manualLayout>
      </c:layout>
      <c:pieChart>
        <c:varyColors val="1"/>
        <c:ser>
          <c:idx val="0"/>
          <c:order val="0"/>
          <c:spPr>
            <a:solidFill>
              <a:srgbClr val="F79646"/>
            </a:solidFill>
            <a:ln w="25400">
              <a:noFill/>
            </a:ln>
          </c:spPr>
          <c:dPt>
            <c:idx val="0"/>
            <c:spPr>
              <a:solidFill>
                <a:srgbClr val="DB843D"/>
              </a:solidFill>
              <a:ln w="25400">
                <a:noFill/>
              </a:ln>
            </c:spPr>
          </c:dPt>
          <c:dPt>
            <c:idx val="1"/>
            <c:spPr>
              <a:solidFill>
                <a:srgbClr val="F9B590"/>
              </a:solidFill>
              <a:ln w="25400">
                <a:noFill/>
              </a:ln>
            </c:spPr>
          </c:dPt>
          <c:cat>
            <c:strRef>
              <c:f>Main!$C$123:$C$124</c:f>
              <c:strCache>
                <c:ptCount val="2"/>
                <c:pt idx="0">
                  <c:v>1.1 Instance Fees and Usage</c:v>
                </c:pt>
                <c:pt idx="1">
                  <c:v>1.2 Data Transfer</c:v>
                </c:pt>
              </c:strCache>
            </c:strRef>
          </c:cat>
          <c:val>
            <c:numRef>
              <c:f>Main!$D$123:$D$124</c:f>
              <c:numCache>
                <c:formatCode>General</c:formatCode>
                <c:ptCount val="2"/>
                <c:pt idx="0">
                  <c:v>309254.4</c:v>
                </c:pt>
                <c:pt idx="1">
                  <c:v>14158.2</c:v>
                </c:pt>
              </c:numCache>
            </c:numRef>
          </c:val>
        </c:ser>
        <c:dLbls/>
        <c:firstSliceAng val="0"/>
      </c:pieChart>
      <c:spPr>
        <a:noFill/>
        <a:ln w="25400">
          <a:noFill/>
        </a:ln>
      </c:spPr>
    </c:plotArea>
    <c:legend>
      <c:legendPos val="r"/>
      <c:layout>
        <c:manualLayout>
          <c:xMode val="edge"/>
          <c:yMode val="edge"/>
          <c:x val="0.443730426041593"/>
          <c:y val="0.214286393714469"/>
          <c:w val="0.385852544383994"/>
          <c:h val="0.535119750656168"/>
        </c:manualLayout>
      </c:layout>
      <c:spPr>
        <a:noFill/>
        <a:ln w="25400">
          <a:noFill/>
        </a:ln>
      </c:spPr>
      <c:txPr>
        <a:bodyPr/>
        <a:lstStyle/>
        <a:p>
          <a:pPr>
            <a:defRPr sz="1800"/>
          </a:pPr>
          <a:endParaRPr lang="it-IT"/>
        </a:p>
      </c:txPr>
    </c:legend>
    <c:plotVisOnly val="1"/>
    <c:dispBlanksAs val="zero"/>
  </c:chart>
  <c:spPr>
    <a:solidFill>
      <a:srgbClr val="FFFFFF"/>
    </a:solidFill>
    <a:ln w="9525">
      <a:noFill/>
    </a:ln>
  </c:spPr>
  <c:txPr>
    <a:bodyPr/>
    <a:lstStyle/>
    <a:p>
      <a:pPr>
        <a:defRPr sz="1100" b="0" i="0" u="none" strike="noStrike" baseline="0">
          <a:solidFill>
            <a:srgbClr val="000000"/>
          </a:solidFill>
          <a:latin typeface="Calibri"/>
          <a:ea typeface="Calibri"/>
          <a:cs typeface="Calibri"/>
        </a:defRPr>
      </a:pPr>
      <a:endParaRPr lang="it-IT"/>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it-IT"/>
  <c:style val="3"/>
  <c:clrMapOvr bg1="lt1" tx1="dk1" bg2="lt2" tx2="dk2" accent1="accent1" accent2="accent2" accent3="accent3" accent4="accent4" accent5="accent5" accent6="accent6" hlink="hlink" folHlink="folHlink"/>
  <c:chart>
    <c:plotArea>
      <c:layout>
        <c:manualLayout>
          <c:layoutTarget val="inner"/>
          <c:xMode val="edge"/>
          <c:yMode val="edge"/>
          <c:x val="0.0645161544371198"/>
          <c:y val="0.251655222256535"/>
          <c:w val="0.258064617748479"/>
          <c:h val="0.529800467908494"/>
        </c:manualLayout>
      </c:layout>
      <c:pieChart>
        <c:varyColors val="1"/>
        <c:ser>
          <c:idx val="0"/>
          <c:order val="0"/>
          <c:spPr>
            <a:solidFill>
              <a:srgbClr val="4F81BD"/>
            </a:solidFill>
            <a:ln w="25400">
              <a:noFill/>
            </a:ln>
          </c:spPr>
          <c:dPt>
            <c:idx val="0"/>
            <c:spPr>
              <a:solidFill>
                <a:srgbClr val="365A86"/>
              </a:solidFill>
              <a:ln w="25400">
                <a:noFill/>
              </a:ln>
            </c:spPr>
          </c:dPt>
          <c:dPt>
            <c:idx val="1"/>
            <c:spPr>
              <a:solidFill>
                <a:srgbClr val="40699C"/>
              </a:solidFill>
              <a:ln w="25400">
                <a:noFill/>
              </a:ln>
            </c:spPr>
          </c:dPt>
          <c:dPt>
            <c:idx val="2"/>
            <c:spPr>
              <a:solidFill>
                <a:srgbClr val="4876AD"/>
              </a:solidFill>
              <a:ln w="25400">
                <a:noFill/>
              </a:ln>
            </c:spPr>
          </c:dPt>
          <c:dPt>
            <c:idx val="4"/>
            <c:spPr>
              <a:solidFill>
                <a:srgbClr val="85A0CA"/>
              </a:solidFill>
              <a:ln w="25400">
                <a:noFill/>
              </a:ln>
            </c:spPr>
          </c:dPt>
          <c:dPt>
            <c:idx val="5"/>
            <c:spPr>
              <a:solidFill>
                <a:srgbClr val="AABAD7"/>
              </a:solidFill>
              <a:ln w="25400">
                <a:noFill/>
              </a:ln>
            </c:spPr>
          </c:dPt>
          <c:dPt>
            <c:idx val="6"/>
            <c:spPr>
              <a:solidFill>
                <a:srgbClr val="C5CFE2"/>
              </a:solidFill>
              <a:ln w="25400">
                <a:noFill/>
              </a:ln>
            </c:spPr>
          </c:dPt>
          <c:cat>
            <c:strRef>
              <c:f>'2) Co-Location'!$C$9:$C$15</c:f>
              <c:strCache>
                <c:ptCount val="7"/>
                <c:pt idx="0">
                  <c:v>2.1  Server Hardware</c:v>
                </c:pt>
                <c:pt idx="1">
                  <c:v>2.2  Network Hardware</c:v>
                </c:pt>
                <c:pt idx="2">
                  <c:v>2.3  Hardware Maintenance</c:v>
                </c:pt>
                <c:pt idx="3">
                  <c:v>2.4 Operating System</c:v>
                </c:pt>
                <c:pt idx="4">
                  <c:v>2.5  Co-Location Expense</c:v>
                </c:pt>
                <c:pt idx="5">
                  <c:v>2.6  Remote Hands Support</c:v>
                </c:pt>
                <c:pt idx="6">
                  <c:v>2.7  Data Transfer</c:v>
                </c:pt>
              </c:strCache>
            </c:strRef>
          </c:cat>
          <c:val>
            <c:numRef>
              <c:f>'2) Co-Location'!$D$9:$D$15</c:f>
              <c:numCache>
                <c:formatCode>General</c:formatCode>
                <c:ptCount val="7"/>
                <c:pt idx="0">
                  <c:v>121000.0</c:v>
                </c:pt>
                <c:pt idx="1">
                  <c:v>24200.0</c:v>
                </c:pt>
                <c:pt idx="2">
                  <c:v>43560.0</c:v>
                </c:pt>
                <c:pt idx="3">
                  <c:v>999666.6666666674</c:v>
                </c:pt>
                <c:pt idx="4">
                  <c:v>968576.0</c:v>
                </c:pt>
                <c:pt idx="5">
                  <c:v>15000.0</c:v>
                </c:pt>
                <c:pt idx="6">
                  <c:v>23109.94535519126</c:v>
                </c:pt>
              </c:numCache>
            </c:numRef>
          </c:val>
        </c:ser>
        <c:dLbls/>
        <c:firstSliceAng val="0"/>
      </c:pieChart>
      <c:spPr>
        <a:noFill/>
        <a:ln w="25400">
          <a:noFill/>
        </a:ln>
      </c:spPr>
    </c:plotArea>
    <c:legend>
      <c:legendPos val="r"/>
      <c:layout>
        <c:manualLayout>
          <c:xMode val="edge"/>
          <c:yMode val="edge"/>
          <c:x val="0.393548542066431"/>
          <c:y val="0.152317634523692"/>
          <c:w val="0.554425524934383"/>
          <c:h val="0.596025526397056"/>
        </c:manualLayout>
      </c:layout>
      <c:spPr>
        <a:noFill/>
        <a:ln w="25400">
          <a:noFill/>
        </a:ln>
      </c:spPr>
      <c:txPr>
        <a:bodyPr/>
        <a:lstStyle/>
        <a:p>
          <a:pPr>
            <a:defRPr sz="1800" b="0" i="0" u="none" strike="noStrike" baseline="0">
              <a:solidFill>
                <a:srgbClr val="000000"/>
              </a:solidFill>
              <a:latin typeface="Calibri"/>
              <a:ea typeface="Calibri"/>
              <a:cs typeface="Calibri"/>
            </a:defRPr>
          </a:pPr>
          <a:endParaRPr lang="it-IT"/>
        </a:p>
      </c:txPr>
    </c:legend>
    <c:plotVisOnly val="1"/>
    <c:dispBlanksAs val="zero"/>
  </c:chart>
  <c:spPr>
    <a:solidFill>
      <a:srgbClr val="FFFFFF"/>
    </a:solidFill>
    <a:ln w="9525">
      <a:noFill/>
    </a:ln>
  </c:spPr>
  <c:txPr>
    <a:bodyPr/>
    <a:lstStyle/>
    <a:p>
      <a:pPr>
        <a:defRPr sz="1000" b="0" i="0" u="none" strike="noStrike" baseline="0">
          <a:solidFill>
            <a:srgbClr val="000000"/>
          </a:solidFill>
          <a:latin typeface="Calibri"/>
          <a:ea typeface="Calibri"/>
          <a:cs typeface="Calibri"/>
        </a:defRPr>
      </a:pPr>
      <a:endParaRPr lang="it-IT"/>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B3866-F954-4289-B258-EA10058E6AF9}" type="doc">
      <dgm:prSet loTypeId="urn:microsoft.com/office/officeart/2005/8/layout/arrow2" loCatId="process" qsTypeId="urn:microsoft.com/office/officeart/2005/8/quickstyle/simple2" qsCatId="simple" csTypeId="urn:microsoft.com/office/officeart/2005/8/colors/accent1_2#1" csCatId="accent1" phldr="1"/>
      <dgm:spPr/>
    </dgm:pt>
    <dgm:pt modelId="{B9502467-2F21-458A-AC57-8B382A69586A}">
      <dgm:prSet phldrT="[Text]"/>
      <dgm:spPr/>
      <dgm:t>
        <a:bodyPr/>
        <a:lstStyle/>
        <a:p>
          <a:r>
            <a:rPr lang="it-IT" dirty="0" smtClean="0"/>
            <a:t> </a:t>
          </a:r>
          <a:endParaRPr lang="it-IT" dirty="0"/>
        </a:p>
      </dgm:t>
    </dgm:pt>
    <dgm:pt modelId="{AE9546EC-1536-4E7B-899F-54E14CB9D4DB}" type="sibTrans" cxnId="{EE1F23AB-2A1C-48F3-B2CC-72B687604E88}">
      <dgm:prSet/>
      <dgm:spPr/>
      <dgm:t>
        <a:bodyPr/>
        <a:lstStyle/>
        <a:p>
          <a:endParaRPr lang="it-IT"/>
        </a:p>
      </dgm:t>
    </dgm:pt>
    <dgm:pt modelId="{A2444717-6A54-47F8-9CC2-F587C4529A76}" type="parTrans" cxnId="{EE1F23AB-2A1C-48F3-B2CC-72B687604E88}">
      <dgm:prSet/>
      <dgm:spPr/>
      <dgm:t>
        <a:bodyPr/>
        <a:lstStyle/>
        <a:p>
          <a:endParaRPr lang="it-IT"/>
        </a:p>
      </dgm:t>
    </dgm:pt>
    <dgm:pt modelId="{4C19425C-7DCA-4BC2-8D04-117C9E7A8AB3}">
      <dgm:prSet phldrT="[Text]"/>
      <dgm:spPr/>
      <dgm:t>
        <a:bodyPr/>
        <a:lstStyle/>
        <a:p>
          <a:r>
            <a:rPr lang="it-IT" dirty="0" smtClean="0"/>
            <a:t> </a:t>
          </a:r>
          <a:endParaRPr lang="it-IT" dirty="0"/>
        </a:p>
      </dgm:t>
    </dgm:pt>
    <dgm:pt modelId="{1563AF22-BBDD-4C49-A9C2-A8A097749721}" type="sibTrans" cxnId="{38264038-23AE-400B-ADBA-C241356C3257}">
      <dgm:prSet/>
      <dgm:spPr/>
      <dgm:t>
        <a:bodyPr/>
        <a:lstStyle/>
        <a:p>
          <a:endParaRPr lang="it-IT"/>
        </a:p>
      </dgm:t>
    </dgm:pt>
    <dgm:pt modelId="{5963F154-B044-4DC0-9FC1-D0235BF4F1FB}" type="parTrans" cxnId="{38264038-23AE-400B-ADBA-C241356C3257}">
      <dgm:prSet/>
      <dgm:spPr/>
      <dgm:t>
        <a:bodyPr/>
        <a:lstStyle/>
        <a:p>
          <a:endParaRPr lang="it-IT"/>
        </a:p>
      </dgm:t>
    </dgm:pt>
    <dgm:pt modelId="{B99A5783-9375-4644-976C-16879FE570CB}">
      <dgm:prSet phldrT="[Text]"/>
      <dgm:spPr/>
      <dgm:t>
        <a:bodyPr/>
        <a:lstStyle/>
        <a:p>
          <a:r>
            <a:rPr lang="it-IT" dirty="0" smtClean="0"/>
            <a:t> </a:t>
          </a:r>
          <a:endParaRPr lang="it-IT" dirty="0"/>
        </a:p>
      </dgm:t>
    </dgm:pt>
    <dgm:pt modelId="{56C1CAD0-C48F-486A-B116-35B820272968}" type="sibTrans" cxnId="{6A136FE6-A75F-4DFB-A25A-FEC6D01D6849}">
      <dgm:prSet/>
      <dgm:spPr/>
      <dgm:t>
        <a:bodyPr/>
        <a:lstStyle/>
        <a:p>
          <a:endParaRPr lang="it-IT"/>
        </a:p>
      </dgm:t>
    </dgm:pt>
    <dgm:pt modelId="{C49DB79E-3F4F-400C-BE45-CED0D48D1F5A}" type="parTrans" cxnId="{6A136FE6-A75F-4DFB-A25A-FEC6D01D6849}">
      <dgm:prSet/>
      <dgm:spPr/>
      <dgm:t>
        <a:bodyPr/>
        <a:lstStyle/>
        <a:p>
          <a:endParaRPr lang="it-IT"/>
        </a:p>
      </dgm:t>
    </dgm:pt>
    <dgm:pt modelId="{F3F44511-A2E7-48AB-8D2E-A6F10801AC7F}" type="pres">
      <dgm:prSet presAssocID="{FE1B3866-F954-4289-B258-EA10058E6AF9}" presName="arrowDiagram" presStyleCnt="0">
        <dgm:presLayoutVars>
          <dgm:chMax val="5"/>
          <dgm:dir/>
          <dgm:resizeHandles val="exact"/>
        </dgm:presLayoutVars>
      </dgm:prSet>
      <dgm:spPr/>
    </dgm:pt>
    <dgm:pt modelId="{BD86BDB1-738E-4A00-86FD-813AA673397F}" type="pres">
      <dgm:prSet presAssocID="{FE1B3866-F954-4289-B258-EA10058E6AF9}" presName="arrow" presStyleLbl="bgShp" presStyleIdx="0" presStyleCnt="1"/>
      <dgm:spPr/>
      <dgm:t>
        <a:bodyPr/>
        <a:lstStyle/>
        <a:p>
          <a:endParaRPr lang="it-IT"/>
        </a:p>
      </dgm:t>
    </dgm:pt>
    <dgm:pt modelId="{B983F302-A27C-4892-96ED-AC144BFEF69A}" type="pres">
      <dgm:prSet presAssocID="{FE1B3866-F954-4289-B258-EA10058E6AF9}" presName="arrowDiagram3" presStyleCnt="0"/>
      <dgm:spPr/>
    </dgm:pt>
    <dgm:pt modelId="{F2D2569D-47EE-46A2-86E0-8A468D200F5B}" type="pres">
      <dgm:prSet presAssocID="{B99A5783-9375-4644-976C-16879FE570CB}" presName="bullet3a" presStyleLbl="node1" presStyleIdx="0" presStyleCnt="3"/>
      <dgm:spPr/>
    </dgm:pt>
    <dgm:pt modelId="{E8B20894-E435-4EF7-9AF6-32FEB8D9494A}" type="pres">
      <dgm:prSet presAssocID="{B99A5783-9375-4644-976C-16879FE570CB}" presName="textBox3a" presStyleLbl="revTx" presStyleIdx="0" presStyleCnt="3">
        <dgm:presLayoutVars>
          <dgm:bulletEnabled val="1"/>
        </dgm:presLayoutVars>
      </dgm:prSet>
      <dgm:spPr/>
      <dgm:t>
        <a:bodyPr/>
        <a:lstStyle/>
        <a:p>
          <a:endParaRPr lang="it-IT"/>
        </a:p>
      </dgm:t>
    </dgm:pt>
    <dgm:pt modelId="{543C682A-6A0C-4FCB-8253-E3A9C6C23782}" type="pres">
      <dgm:prSet presAssocID="{4C19425C-7DCA-4BC2-8D04-117C9E7A8AB3}" presName="bullet3b" presStyleLbl="node1" presStyleIdx="1" presStyleCnt="3" custLinFactX="191376" custLinFactY="-105984" custLinFactNeighborX="200000" custLinFactNeighborY="-200000"/>
      <dgm:spPr/>
    </dgm:pt>
    <dgm:pt modelId="{4DA17081-6932-4F7E-87F0-8B60CF01B69E}" type="pres">
      <dgm:prSet presAssocID="{4C19425C-7DCA-4BC2-8D04-117C9E7A8AB3}" presName="textBox3b" presStyleLbl="revTx" presStyleIdx="1" presStyleCnt="3">
        <dgm:presLayoutVars>
          <dgm:bulletEnabled val="1"/>
        </dgm:presLayoutVars>
      </dgm:prSet>
      <dgm:spPr/>
      <dgm:t>
        <a:bodyPr/>
        <a:lstStyle/>
        <a:p>
          <a:endParaRPr lang="it-IT"/>
        </a:p>
      </dgm:t>
    </dgm:pt>
    <dgm:pt modelId="{0F362E22-D5E8-4106-ADDF-266C17F5F5A5}" type="pres">
      <dgm:prSet presAssocID="{B9502467-2F21-458A-AC57-8B382A69586A}" presName="bullet3c" presStyleLbl="node1" presStyleIdx="2" presStyleCnt="3" custScaleX="60046" custScaleY="67500" custLinFactY="-95524" custLinFactNeighborX="-46308" custLinFactNeighborY="-100000"/>
      <dgm:spPr/>
    </dgm:pt>
    <dgm:pt modelId="{2D6861FB-9CE8-48F5-9F60-C40A862B5DB5}" type="pres">
      <dgm:prSet presAssocID="{B9502467-2F21-458A-AC57-8B382A69586A}" presName="textBox3c" presStyleLbl="revTx" presStyleIdx="2" presStyleCnt="3">
        <dgm:presLayoutVars>
          <dgm:bulletEnabled val="1"/>
        </dgm:presLayoutVars>
      </dgm:prSet>
      <dgm:spPr/>
      <dgm:t>
        <a:bodyPr/>
        <a:lstStyle/>
        <a:p>
          <a:endParaRPr lang="it-IT"/>
        </a:p>
      </dgm:t>
    </dgm:pt>
  </dgm:ptLst>
  <dgm:cxnLst>
    <dgm:cxn modelId="{6D0E56DC-0FC5-694A-B1D2-59F3612CBE51}" type="presOf" srcId="{4C19425C-7DCA-4BC2-8D04-117C9E7A8AB3}" destId="{4DA17081-6932-4F7E-87F0-8B60CF01B69E}" srcOrd="0" destOrd="0" presId="urn:microsoft.com/office/officeart/2005/8/layout/arrow2"/>
    <dgm:cxn modelId="{6A136FE6-A75F-4DFB-A25A-FEC6D01D6849}" srcId="{FE1B3866-F954-4289-B258-EA10058E6AF9}" destId="{B99A5783-9375-4644-976C-16879FE570CB}" srcOrd="0" destOrd="0" parTransId="{C49DB79E-3F4F-400C-BE45-CED0D48D1F5A}" sibTransId="{56C1CAD0-C48F-486A-B116-35B820272968}"/>
    <dgm:cxn modelId="{38264038-23AE-400B-ADBA-C241356C3257}" srcId="{FE1B3866-F954-4289-B258-EA10058E6AF9}" destId="{4C19425C-7DCA-4BC2-8D04-117C9E7A8AB3}" srcOrd="1" destOrd="0" parTransId="{5963F154-B044-4DC0-9FC1-D0235BF4F1FB}" sibTransId="{1563AF22-BBDD-4C49-A9C2-A8A097749721}"/>
    <dgm:cxn modelId="{EE1F23AB-2A1C-48F3-B2CC-72B687604E88}" srcId="{FE1B3866-F954-4289-B258-EA10058E6AF9}" destId="{B9502467-2F21-458A-AC57-8B382A69586A}" srcOrd="2" destOrd="0" parTransId="{A2444717-6A54-47F8-9CC2-F587C4529A76}" sibTransId="{AE9546EC-1536-4E7B-899F-54E14CB9D4DB}"/>
    <dgm:cxn modelId="{492D5269-1142-4340-9F46-E1843089D5A9}" type="presOf" srcId="{B9502467-2F21-458A-AC57-8B382A69586A}" destId="{2D6861FB-9CE8-48F5-9F60-C40A862B5DB5}" srcOrd="0" destOrd="0" presId="urn:microsoft.com/office/officeart/2005/8/layout/arrow2"/>
    <dgm:cxn modelId="{0D08831C-4B4E-6D4A-A376-404A1EECA4D0}" type="presOf" srcId="{FE1B3866-F954-4289-B258-EA10058E6AF9}" destId="{F3F44511-A2E7-48AB-8D2E-A6F10801AC7F}" srcOrd="0" destOrd="0" presId="urn:microsoft.com/office/officeart/2005/8/layout/arrow2"/>
    <dgm:cxn modelId="{DFD6A59D-B480-C84D-8882-9AF67AC51980}" type="presOf" srcId="{B99A5783-9375-4644-976C-16879FE570CB}" destId="{E8B20894-E435-4EF7-9AF6-32FEB8D9494A}" srcOrd="0" destOrd="0" presId="urn:microsoft.com/office/officeart/2005/8/layout/arrow2"/>
    <dgm:cxn modelId="{837FC55B-66F9-E04A-8219-B1026BE18F16}" type="presParOf" srcId="{F3F44511-A2E7-48AB-8D2E-A6F10801AC7F}" destId="{BD86BDB1-738E-4A00-86FD-813AA673397F}" srcOrd="0" destOrd="0" presId="urn:microsoft.com/office/officeart/2005/8/layout/arrow2"/>
    <dgm:cxn modelId="{3CD9BCAA-474F-FA4D-85F8-CAE9D4DA0FC5}" type="presParOf" srcId="{F3F44511-A2E7-48AB-8D2E-A6F10801AC7F}" destId="{B983F302-A27C-4892-96ED-AC144BFEF69A}" srcOrd="1" destOrd="0" presId="urn:microsoft.com/office/officeart/2005/8/layout/arrow2"/>
    <dgm:cxn modelId="{816853AF-81FD-2B48-ACC7-A4A4AF3B1A33}" type="presParOf" srcId="{B983F302-A27C-4892-96ED-AC144BFEF69A}" destId="{F2D2569D-47EE-46A2-86E0-8A468D200F5B}" srcOrd="0" destOrd="0" presId="urn:microsoft.com/office/officeart/2005/8/layout/arrow2"/>
    <dgm:cxn modelId="{AC1726A6-C62A-A241-B014-0A7C20B6CA25}" type="presParOf" srcId="{B983F302-A27C-4892-96ED-AC144BFEF69A}" destId="{E8B20894-E435-4EF7-9AF6-32FEB8D9494A}" srcOrd="1" destOrd="0" presId="urn:microsoft.com/office/officeart/2005/8/layout/arrow2"/>
    <dgm:cxn modelId="{F3527DB3-CB1A-DC4B-974B-0D9756EF31F6}" type="presParOf" srcId="{B983F302-A27C-4892-96ED-AC144BFEF69A}" destId="{543C682A-6A0C-4FCB-8253-E3A9C6C23782}" srcOrd="2" destOrd="0" presId="urn:microsoft.com/office/officeart/2005/8/layout/arrow2"/>
    <dgm:cxn modelId="{861E8699-0D3A-3A45-B0AC-942E4BA20F28}" type="presParOf" srcId="{B983F302-A27C-4892-96ED-AC144BFEF69A}" destId="{4DA17081-6932-4F7E-87F0-8B60CF01B69E}" srcOrd="3" destOrd="0" presId="urn:microsoft.com/office/officeart/2005/8/layout/arrow2"/>
    <dgm:cxn modelId="{080B0243-A859-174A-82B8-1C3BB08901E9}" type="presParOf" srcId="{B983F302-A27C-4892-96ED-AC144BFEF69A}" destId="{0F362E22-D5E8-4106-ADDF-266C17F5F5A5}" srcOrd="4" destOrd="0" presId="urn:microsoft.com/office/officeart/2005/8/layout/arrow2"/>
    <dgm:cxn modelId="{9E9F2E2D-6D98-F44E-B43F-FFB8446EA746}" type="presParOf" srcId="{B983F302-A27C-4892-96ED-AC144BFEF69A}" destId="{2D6861FB-9CE8-48F5-9F60-C40A862B5DB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86BDB1-738E-4A00-86FD-813AA673397F}">
      <dsp:nvSpPr>
        <dsp:cNvPr id="0" name=""/>
        <dsp:cNvSpPr/>
      </dsp:nvSpPr>
      <dsp:spPr>
        <a:xfrm>
          <a:off x="467265" y="0"/>
          <a:ext cx="4011318" cy="250707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2569D-47EE-46A2-86E0-8A468D200F5B}">
      <dsp:nvSpPr>
        <dsp:cNvPr id="0" name=""/>
        <dsp:cNvSpPr/>
      </dsp:nvSpPr>
      <dsp:spPr>
        <a:xfrm>
          <a:off x="976702" y="1730382"/>
          <a:ext cx="104294" cy="10429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8B20894-E435-4EF7-9AF6-32FEB8D9494A}">
      <dsp:nvSpPr>
        <dsp:cNvPr id="0" name=""/>
        <dsp:cNvSpPr/>
      </dsp:nvSpPr>
      <dsp:spPr>
        <a:xfrm>
          <a:off x="1028849" y="1782529"/>
          <a:ext cx="934637" cy="72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63" tIns="0" rIns="0" bIns="0" numCol="1" spcCol="1270" anchor="t" anchorCtr="0">
          <a:noAutofit/>
        </a:bodyPr>
        <a:lstStyle/>
        <a:p>
          <a:pPr lvl="0" algn="l" defTabSz="2266950">
            <a:lnSpc>
              <a:spcPct val="90000"/>
            </a:lnSpc>
            <a:spcBef>
              <a:spcPct val="0"/>
            </a:spcBef>
            <a:spcAft>
              <a:spcPct val="35000"/>
            </a:spcAft>
          </a:pPr>
          <a:r>
            <a:rPr lang="it-IT" sz="5100" kern="1200" dirty="0" smtClean="0"/>
            <a:t> </a:t>
          </a:r>
          <a:endParaRPr lang="it-IT" sz="5100" kern="1200" dirty="0"/>
        </a:p>
      </dsp:txBody>
      <dsp:txXfrm>
        <a:off x="1028849" y="1782529"/>
        <a:ext cx="934637" cy="724544"/>
      </dsp:txXfrm>
    </dsp:sp>
    <dsp:sp modelId="{543C682A-6A0C-4FCB-8253-E3A9C6C23782}">
      <dsp:nvSpPr>
        <dsp:cNvPr id="0" name=""/>
        <dsp:cNvSpPr/>
      </dsp:nvSpPr>
      <dsp:spPr>
        <a:xfrm>
          <a:off x="2635169" y="472082"/>
          <a:ext cx="188531" cy="18853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DA17081-6932-4F7E-87F0-8B60CF01B69E}">
      <dsp:nvSpPr>
        <dsp:cNvPr id="0" name=""/>
        <dsp:cNvSpPr/>
      </dsp:nvSpPr>
      <dsp:spPr>
        <a:xfrm>
          <a:off x="1991566" y="1143225"/>
          <a:ext cx="962716" cy="1363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99" tIns="0" rIns="0" bIns="0" numCol="1" spcCol="1270" anchor="t" anchorCtr="0">
          <a:noAutofit/>
        </a:bodyPr>
        <a:lstStyle/>
        <a:p>
          <a:pPr lvl="0" algn="l" defTabSz="2266950">
            <a:lnSpc>
              <a:spcPct val="90000"/>
            </a:lnSpc>
            <a:spcBef>
              <a:spcPct val="0"/>
            </a:spcBef>
            <a:spcAft>
              <a:spcPct val="35000"/>
            </a:spcAft>
          </a:pPr>
          <a:r>
            <a:rPr lang="it-IT" sz="5100" kern="1200" dirty="0" smtClean="0"/>
            <a:t> </a:t>
          </a:r>
          <a:endParaRPr lang="it-IT" sz="5100" kern="1200" dirty="0"/>
        </a:p>
      </dsp:txBody>
      <dsp:txXfrm>
        <a:off x="1991566" y="1143225"/>
        <a:ext cx="962716" cy="1363848"/>
      </dsp:txXfrm>
    </dsp:sp>
    <dsp:sp modelId="{0F362E22-D5E8-4106-ADDF-266C17F5F5A5}">
      <dsp:nvSpPr>
        <dsp:cNvPr id="0" name=""/>
        <dsp:cNvSpPr/>
      </dsp:nvSpPr>
      <dsp:spPr>
        <a:xfrm>
          <a:off x="2935769" y="166858"/>
          <a:ext cx="156561" cy="17599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D6861FB-9CE8-48F5-9F60-C40A862B5DB5}">
      <dsp:nvSpPr>
        <dsp:cNvPr id="0" name=""/>
        <dsp:cNvSpPr/>
      </dsp:nvSpPr>
      <dsp:spPr>
        <a:xfrm>
          <a:off x="3134792" y="764657"/>
          <a:ext cx="962716" cy="1742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8" tIns="0" rIns="0" bIns="0" numCol="1" spcCol="1270" anchor="t" anchorCtr="0">
          <a:noAutofit/>
        </a:bodyPr>
        <a:lstStyle/>
        <a:p>
          <a:pPr lvl="0" algn="l" defTabSz="2266950">
            <a:lnSpc>
              <a:spcPct val="90000"/>
            </a:lnSpc>
            <a:spcBef>
              <a:spcPct val="0"/>
            </a:spcBef>
            <a:spcAft>
              <a:spcPct val="35000"/>
            </a:spcAft>
          </a:pPr>
          <a:r>
            <a:rPr lang="it-IT" sz="5100" kern="1200" dirty="0" smtClean="0"/>
            <a:t> </a:t>
          </a:r>
          <a:endParaRPr lang="it-IT" sz="5100" kern="1200" dirty="0"/>
        </a:p>
      </dsp:txBody>
      <dsp:txXfrm>
        <a:off x="3134792" y="764657"/>
        <a:ext cx="962716" cy="174241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172E47B-1BE7-D04E-81E5-4E5162B1FAFA}" type="datetimeFigureOut">
              <a:rPr lang="it-IT" smtClean="0"/>
              <a:pPr/>
              <a:t>11-04-2012</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65C65E3-64F9-8F44-BC3F-28694A200F38}" type="slidenum">
              <a:rPr lang="it-IT" smtClean="0"/>
              <a:pPr/>
              <a:t>‹n.›</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2796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393" tIns="45696" rIns="91393" bIns="45696" numCol="1" anchor="t" anchorCtr="0" compatLnSpc="1">
            <a:prstTxWarp prst="textNoShape">
              <a:avLst/>
            </a:prstTxWarp>
          </a:bodyPr>
          <a:lstStyle>
            <a:lvl1pPr algn="l" defTabSz="915988" eaLnBrk="0" hangingPunct="0">
              <a:defRPr sz="1200">
                <a:latin typeface="Arial" charset="0"/>
                <a:ea typeface="ＭＳ Ｐゴシック" pitchFamily="34" charset="-128"/>
                <a:cs typeface="+mn-cs"/>
              </a:defRPr>
            </a:lvl1pPr>
          </a:lstStyle>
          <a:p>
            <a:pPr>
              <a:defRPr/>
            </a:pPr>
            <a:endParaRPr lang="it-IT"/>
          </a:p>
        </p:txBody>
      </p:sp>
      <p:sp>
        <p:nvSpPr>
          <p:cNvPr id="8195"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393" tIns="45696" rIns="91393" bIns="45696" numCol="1" anchor="t" anchorCtr="0" compatLnSpc="1">
            <a:prstTxWarp prst="textNoShape">
              <a:avLst/>
            </a:prstTxWarp>
          </a:bodyPr>
          <a:lstStyle>
            <a:lvl1pPr algn="r" defTabSz="915988" eaLnBrk="0" hangingPunct="0">
              <a:defRPr sz="1200">
                <a:latin typeface="Arial" charset="0"/>
                <a:ea typeface="ＭＳ Ｐゴシック" pitchFamily="34" charset="-128"/>
                <a:cs typeface="+mn-cs"/>
              </a:defRPr>
            </a:lvl1pPr>
          </a:lstStyle>
          <a:p>
            <a:pPr>
              <a:defRPr/>
            </a:pPr>
            <a:endParaRPr lang="it-IT"/>
          </a:p>
        </p:txBody>
      </p:sp>
      <p:sp>
        <p:nvSpPr>
          <p:cNvPr id="15364" name="Rectangle 4"/>
          <p:cNvSpPr>
            <a:spLocks noGrp="1" noRot="1" noChangeAspect="1" noChangeArrowheads="1" noTextEdit="1"/>
          </p:cNvSpPr>
          <p:nvPr>
            <p:ph type="sldImg" idx="2"/>
          </p:nvPr>
        </p:nvSpPr>
        <p:spPr bwMode="auto">
          <a:xfrm>
            <a:off x="165100" y="739775"/>
            <a:ext cx="6473825" cy="3729038"/>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8197" name="Rectangle 5"/>
          <p:cNvSpPr>
            <a:spLocks noGrp="1" noChangeArrowheads="1"/>
          </p:cNvSpPr>
          <p:nvPr>
            <p:ph type="body" sz="quarter" idx="3"/>
          </p:nvPr>
        </p:nvSpPr>
        <p:spPr bwMode="auto">
          <a:xfrm>
            <a:off x="909638" y="4716463"/>
            <a:ext cx="4978400" cy="4470400"/>
          </a:xfrm>
          <a:prstGeom prst="rect">
            <a:avLst/>
          </a:prstGeom>
          <a:noFill/>
          <a:ln w="9525">
            <a:noFill/>
            <a:miter lim="800000"/>
            <a:headEnd/>
            <a:tailEnd/>
          </a:ln>
        </p:spPr>
        <p:txBody>
          <a:bodyPr vert="horz" wrap="square" lIns="91393" tIns="45696" rIns="91393" bIns="45696"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819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393" tIns="45696" rIns="91393" bIns="45696" numCol="1" anchor="b" anchorCtr="0" compatLnSpc="1">
            <a:prstTxWarp prst="textNoShape">
              <a:avLst/>
            </a:prstTxWarp>
          </a:bodyPr>
          <a:lstStyle>
            <a:lvl1pPr algn="l" defTabSz="915988" eaLnBrk="0" hangingPunct="0">
              <a:defRPr sz="1200">
                <a:latin typeface="Arial" charset="0"/>
                <a:ea typeface="ＭＳ Ｐゴシック" pitchFamily="34" charset="-128"/>
                <a:cs typeface="+mn-cs"/>
              </a:defRPr>
            </a:lvl1pPr>
          </a:lstStyle>
          <a:p>
            <a:pPr>
              <a:defRPr/>
            </a:pPr>
            <a:endParaRPr lang="it-IT"/>
          </a:p>
        </p:txBody>
      </p:sp>
      <p:sp>
        <p:nvSpPr>
          <p:cNvPr id="819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393" tIns="45696" rIns="91393" bIns="45696" numCol="1" anchor="b" anchorCtr="0" compatLnSpc="1">
            <a:prstTxWarp prst="textNoShape">
              <a:avLst/>
            </a:prstTxWarp>
          </a:bodyPr>
          <a:lstStyle>
            <a:lvl1pPr algn="r" defTabSz="915988" eaLnBrk="0" hangingPunct="0">
              <a:defRPr sz="1200" smtClean="0"/>
            </a:lvl1pPr>
          </a:lstStyle>
          <a:p>
            <a:pPr>
              <a:defRPr/>
            </a:pPr>
            <a:fld id="{7CE70BBE-BE4B-CC4E-82A9-1C140BB69D9B}" type="slidenum">
              <a:rPr lang="it-IT"/>
              <a:pPr>
                <a:defRPr/>
              </a:pPr>
              <a:t>‹n.›</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8353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S PGothic" pitchFamily="34" charset="-128"/>
        <a:cs typeface="MS PGothic" charset="0"/>
      </a:defRPr>
    </a:lvl1pPr>
    <a:lvl2pPr marL="534988" algn="l" rtl="0" eaLnBrk="0" fontAlgn="base" hangingPunct="0">
      <a:spcBef>
        <a:spcPct val="30000"/>
      </a:spcBef>
      <a:spcAft>
        <a:spcPct val="0"/>
      </a:spcAft>
      <a:defRPr sz="1400" kern="1200">
        <a:solidFill>
          <a:schemeClr val="tx1"/>
        </a:solidFill>
        <a:latin typeface="Arial" charset="0"/>
        <a:ea typeface="MS PGothic" pitchFamily="34" charset="-128"/>
        <a:cs typeface="MS PGothic" charset="0"/>
      </a:defRPr>
    </a:lvl2pPr>
    <a:lvl3pPr marL="1071563" algn="l" rtl="0" eaLnBrk="0" fontAlgn="base" hangingPunct="0">
      <a:spcBef>
        <a:spcPct val="30000"/>
      </a:spcBef>
      <a:spcAft>
        <a:spcPct val="0"/>
      </a:spcAft>
      <a:defRPr sz="1400" kern="1200">
        <a:solidFill>
          <a:schemeClr val="tx1"/>
        </a:solidFill>
        <a:latin typeface="Arial" charset="0"/>
        <a:ea typeface="MS PGothic" pitchFamily="34" charset="-128"/>
        <a:cs typeface="MS PGothic" charset="0"/>
      </a:defRPr>
    </a:lvl3pPr>
    <a:lvl4pPr marL="1608138" algn="l" rtl="0" eaLnBrk="0" fontAlgn="base" hangingPunct="0">
      <a:spcBef>
        <a:spcPct val="30000"/>
      </a:spcBef>
      <a:spcAft>
        <a:spcPct val="0"/>
      </a:spcAft>
      <a:defRPr sz="1400" kern="1200">
        <a:solidFill>
          <a:schemeClr val="tx1"/>
        </a:solidFill>
        <a:latin typeface="Arial" charset="0"/>
        <a:ea typeface="MS PGothic" pitchFamily="34" charset="-128"/>
        <a:cs typeface="MS PGothic" charset="0"/>
      </a:defRPr>
    </a:lvl4pPr>
    <a:lvl5pPr marL="2144713" algn="l" rtl="0" eaLnBrk="0" fontAlgn="base" hangingPunct="0">
      <a:spcBef>
        <a:spcPct val="30000"/>
      </a:spcBef>
      <a:spcAft>
        <a:spcPct val="0"/>
      </a:spcAft>
      <a:defRPr sz="1400" kern="1200">
        <a:solidFill>
          <a:schemeClr val="tx1"/>
        </a:solidFill>
        <a:latin typeface="Arial" charset="0"/>
        <a:ea typeface="MS PGothic" pitchFamily="34" charset="-128"/>
        <a:cs typeface="MS PGothic" charset="0"/>
      </a:defRPr>
    </a:lvl5pPr>
    <a:lvl6pPr marL="2681431" algn="l" defTabSz="1072572" rtl="0" eaLnBrk="1" latinLnBrk="0" hangingPunct="1">
      <a:defRPr sz="1400" kern="1200">
        <a:solidFill>
          <a:schemeClr val="tx1"/>
        </a:solidFill>
        <a:latin typeface="+mn-lt"/>
        <a:ea typeface="+mn-ea"/>
        <a:cs typeface="+mn-cs"/>
      </a:defRPr>
    </a:lvl6pPr>
    <a:lvl7pPr marL="3217717" algn="l" defTabSz="1072572" rtl="0" eaLnBrk="1" latinLnBrk="0" hangingPunct="1">
      <a:defRPr sz="1400" kern="1200">
        <a:solidFill>
          <a:schemeClr val="tx1"/>
        </a:solidFill>
        <a:latin typeface="+mn-lt"/>
        <a:ea typeface="+mn-ea"/>
        <a:cs typeface="+mn-cs"/>
      </a:defRPr>
    </a:lvl7pPr>
    <a:lvl8pPr marL="3754004" algn="l" defTabSz="1072572" rtl="0" eaLnBrk="1" latinLnBrk="0" hangingPunct="1">
      <a:defRPr sz="1400" kern="1200">
        <a:solidFill>
          <a:schemeClr val="tx1"/>
        </a:solidFill>
        <a:latin typeface="+mn-lt"/>
        <a:ea typeface="+mn-ea"/>
        <a:cs typeface="+mn-cs"/>
      </a:defRPr>
    </a:lvl8pPr>
    <a:lvl9pPr marL="4290290" algn="l" defTabSz="107257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B9977-B049-4E51-8431-21199407189C}" type="slidenum">
              <a:rPr lang="it-IT"/>
              <a:pPr/>
              <a:t>1</a:t>
            </a:fld>
            <a:endParaRPr lang="it-IT"/>
          </a:p>
        </p:txBody>
      </p:sp>
      <p:sp>
        <p:nvSpPr>
          <p:cNvPr id="626690" name="Rectangle 2"/>
          <p:cNvSpPr>
            <a:spLocks noGrp="1" noRot="1" noChangeAspect="1" noChangeArrowheads="1" noTextEdit="1"/>
          </p:cNvSpPr>
          <p:nvPr>
            <p:ph type="sldImg"/>
          </p:nvPr>
        </p:nvSpPr>
        <p:spPr>
          <a:xfrm>
            <a:off x="165100" y="739775"/>
            <a:ext cx="6473825" cy="3729038"/>
          </a:xfrm>
          <a:ln/>
        </p:spPr>
      </p:sp>
      <p:sp>
        <p:nvSpPr>
          <p:cNvPr id="6266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egnaposto immagine diapositiva 1"/>
          <p:cNvSpPr>
            <a:spLocks noGrp="1" noRot="1" noChangeAspect="1" noTextEdit="1"/>
          </p:cNvSpPr>
          <p:nvPr>
            <p:ph type="sldImg"/>
          </p:nvPr>
        </p:nvSpPr>
        <p:spPr>
          <a:ln/>
        </p:spPr>
      </p:sp>
      <p:sp>
        <p:nvSpPr>
          <p:cNvPr id="27650"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lnSpc>
                <a:spcPct val="80000"/>
              </a:lnSpc>
            </a:pPr>
            <a:r>
              <a:rPr lang="it-IT" sz="900">
                <a:ea typeface="MS PGothic" charset="0"/>
              </a:rPr>
              <a:t>Una nuvola può essere di tre tipi: pubblica, privata o ibrida. Nell</a:t>
            </a:r>
            <a:r>
              <a:rPr lang="ja-JP" altLang="it-IT" sz="900">
                <a:ea typeface="MS PGothic" charset="0"/>
              </a:rPr>
              <a:t>’</a:t>
            </a:r>
            <a:r>
              <a:rPr lang="it-IT" altLang="ja-JP" sz="900">
                <a:ea typeface="MS PGothic" charset="0"/>
              </a:rPr>
              <a:t>accezione più comune, quando si parla di cloud computing si pensa subito a uno specifico modello di cloud: quello pubblico. In questo modello, il fornitore offre servizi tramite Internet a un consumatore esterno. Il fornitore si occupa interamente dell</a:t>
            </a:r>
            <a:r>
              <a:rPr lang="ja-JP" altLang="it-IT" sz="900">
                <a:ea typeface="MS PGothic" charset="0"/>
              </a:rPr>
              <a:t>’</a:t>
            </a:r>
            <a:r>
              <a:rPr lang="it-IT" altLang="ja-JP" sz="900">
                <a:ea typeface="MS PGothic" charset="0"/>
              </a:rPr>
              <a:t>infrastruttura, dell</a:t>
            </a:r>
            <a:r>
              <a:rPr lang="ja-JP" altLang="it-IT" sz="900">
                <a:ea typeface="MS PGothic" charset="0"/>
              </a:rPr>
              <a:t>’</a:t>
            </a:r>
            <a:r>
              <a:rPr lang="it-IT" altLang="ja-JP" sz="900">
                <a:ea typeface="MS PGothic" charset="0"/>
              </a:rPr>
              <a:t>installazione, della gestione, del provisionig e della manutenzione, mentre il consumatore non viene interessato da nessuna di queste attività. Appoggiarsi a cloud di tipo pubblico significa poter pagare solamente per il consumo di risorse che viene fatto, razionalizzando così la spesa.</a:t>
            </a:r>
          </a:p>
          <a:p>
            <a:pPr>
              <a:lnSpc>
                <a:spcPct val="80000"/>
              </a:lnSpc>
            </a:pPr>
            <a:r>
              <a:rPr lang="it-IT" sz="900">
                <a:ea typeface="MS PGothic" charset="0"/>
              </a:rPr>
              <a:t>Chiaramente, servizi che devono essere offerti in questa modalità non possono garantire tutta la gamma di possibili configurazioni, ma richiedono un certo grado di standardizzazione al fine di accomodare il più grande sottoinsieme di utenti possibile. Il consumatore ha pochissimo controllo su questo tipo di risorse e quindi possono sussistere problematiche di sicurezza o compliance con normative e regolamentazioni.</a:t>
            </a:r>
          </a:p>
          <a:p>
            <a:pPr>
              <a:lnSpc>
                <a:spcPct val="80000"/>
              </a:lnSpc>
            </a:pPr>
            <a:r>
              <a:rPr lang="it-IT" sz="900">
                <a:ea typeface="MS PGothic" charset="0"/>
              </a:rPr>
              <a:t>Una definizione formale è la seguente:</a:t>
            </a:r>
          </a:p>
          <a:p>
            <a:pPr>
              <a:lnSpc>
                <a:spcPct val="80000"/>
              </a:lnSpc>
            </a:pPr>
            <a:r>
              <a:rPr lang="it-IT" sz="900">
                <a:ea typeface="MS PGothic" charset="0"/>
              </a:rPr>
              <a:t>•  Cloud privato: I servizi di cloud sono utilizzati esclusivamente all</a:t>
            </a:r>
            <a:r>
              <a:rPr lang="ja-JP" altLang="it-IT" sz="900">
                <a:ea typeface="MS PGothic" charset="0"/>
              </a:rPr>
              <a:t>’</a:t>
            </a:r>
            <a:r>
              <a:rPr lang="it-IT" altLang="ja-JP" sz="900">
                <a:ea typeface="MS PGothic" charset="0"/>
              </a:rPr>
              <a:t>interno di un</a:t>
            </a:r>
            <a:r>
              <a:rPr lang="ja-JP" altLang="it-IT" sz="900">
                <a:ea typeface="MS PGothic" charset="0"/>
              </a:rPr>
              <a:t>’</a:t>
            </a:r>
            <a:r>
              <a:rPr lang="it-IT" altLang="ja-JP" sz="900">
                <a:ea typeface="MS PGothic" charset="0"/>
              </a:rPr>
              <a:t>organizzazione e il cloud è governato dall</a:t>
            </a:r>
            <a:r>
              <a:rPr lang="ja-JP" altLang="it-IT" sz="900">
                <a:ea typeface="MS PGothic" charset="0"/>
              </a:rPr>
              <a:t>’</a:t>
            </a:r>
            <a:r>
              <a:rPr lang="it-IT" altLang="ja-JP" sz="900">
                <a:ea typeface="MS PGothic" charset="0"/>
              </a:rPr>
              <a:t>organizzazione stessa e può essere gestito da fornitori terzi. Si tratta quindi di un</a:t>
            </a:r>
            <a:r>
              <a:rPr lang="ja-JP" altLang="it-IT" sz="900">
                <a:ea typeface="MS PGothic" charset="0"/>
              </a:rPr>
              <a:t>’</a:t>
            </a:r>
            <a:r>
              <a:rPr lang="it-IT" altLang="ja-JP" sz="900">
                <a:ea typeface="MS PGothic" charset="0"/>
              </a:rPr>
              <a:t>infrastruttura informatica per lo più dedicata alle esigenze di una singola organizzazione, ubicata nei suoi locali o affidata in gestione ad un terzo (nella tradizionale forma dell</a:t>
            </a:r>
            <a:r>
              <a:rPr lang="ja-JP" altLang="it-IT" sz="900">
                <a:ea typeface="MS PGothic" charset="0"/>
              </a:rPr>
              <a:t>’</a:t>
            </a:r>
            <a:r>
              <a:rPr lang="it-IT" altLang="ja-JP" sz="900">
                <a:ea typeface="MS PGothic" charset="0"/>
              </a:rPr>
              <a:t>hosting dei server) nei confronti del quale il titolare dei dati può spesso esercitare un controllo puntuale. Il cloud privato può essere paragonato ai tradizionali data center nei quali, però, sono usati degli accorgimenti tecnologici che permettono di ottimizzare l</a:t>
            </a:r>
            <a:r>
              <a:rPr lang="ja-JP" altLang="it-IT" sz="900">
                <a:ea typeface="MS PGothic" charset="0"/>
              </a:rPr>
              <a:t>’</a:t>
            </a:r>
            <a:r>
              <a:rPr lang="it-IT" altLang="ja-JP" sz="900">
                <a:ea typeface="MS PGothic" charset="0"/>
              </a:rPr>
              <a:t>utilizzo delle risorse disponibili e  di potenziarle attraverso investimenti contenuti e attuati progressivamente nel tempo. </a:t>
            </a:r>
          </a:p>
          <a:p>
            <a:pPr>
              <a:lnSpc>
                <a:spcPct val="80000"/>
              </a:lnSpc>
            </a:pPr>
            <a:r>
              <a:rPr lang="it-IT" sz="900">
                <a:ea typeface="MS PGothic" charset="0"/>
              </a:rPr>
              <a:t>•  Cloud pubblico: I servizi di cloud sono erogati attraverso Internet e gestiti da soggetti che li vendono sul mercato mettendoli a disposizione di tutti i potenziali clienti. Si tratta quindi di un</a:t>
            </a:r>
            <a:r>
              <a:rPr lang="ja-JP" altLang="it-IT" sz="900">
                <a:ea typeface="MS PGothic" charset="0"/>
              </a:rPr>
              <a:t>’</a:t>
            </a:r>
            <a:r>
              <a:rPr lang="it-IT" altLang="ja-JP" sz="900">
                <a:ea typeface="MS PGothic" charset="0"/>
              </a:rPr>
              <a:t>infrastruttura di proprietà di un fornitore specializzato nell</a:t>
            </a:r>
            <a:r>
              <a:rPr lang="ja-JP" altLang="it-IT" sz="900">
                <a:ea typeface="MS PGothic" charset="0"/>
              </a:rPr>
              <a:t>’</a:t>
            </a:r>
            <a:r>
              <a:rPr lang="it-IT" altLang="ja-JP" sz="900">
                <a:ea typeface="MS PGothic" charset="0"/>
              </a:rPr>
              <a:t>erogazione di servizi che mette </a:t>
            </a:r>
          </a:p>
          <a:p>
            <a:pPr>
              <a:lnSpc>
                <a:spcPct val="80000"/>
              </a:lnSpc>
            </a:pPr>
            <a:r>
              <a:rPr lang="it-IT" sz="900">
                <a:ea typeface="MS PGothic" charset="0"/>
              </a:rPr>
              <a:t>a disposizione di utenti, aziende o amministrazioni - e quindi condivide tra di essi - i propri sistemi attraverso l</a:t>
            </a:r>
            <a:r>
              <a:rPr lang="ja-JP" altLang="it-IT" sz="900">
                <a:ea typeface="MS PGothic" charset="0"/>
              </a:rPr>
              <a:t>’</a:t>
            </a:r>
            <a:r>
              <a:rPr lang="it-IT" altLang="ja-JP" sz="900">
                <a:ea typeface="MS PGothic" charset="0"/>
              </a:rPr>
              <a:t>erogazione via web di applicazioni informatiche, di capacità elaborativa e di stoccaggio. La fruizione di tali servizi avviene tramite la rete Internet e implica il </a:t>
            </a:r>
          </a:p>
          <a:p>
            <a:pPr>
              <a:lnSpc>
                <a:spcPct val="80000"/>
              </a:lnSpc>
            </a:pPr>
            <a:r>
              <a:rPr lang="it-IT" sz="900">
                <a:ea typeface="MS PGothic" charset="0"/>
              </a:rPr>
              <a:t>trasferimento dell</a:t>
            </a:r>
            <a:r>
              <a:rPr lang="ja-JP" altLang="it-IT" sz="900">
                <a:ea typeface="MS PGothic" charset="0"/>
              </a:rPr>
              <a:t>’</a:t>
            </a:r>
            <a:r>
              <a:rPr lang="it-IT" altLang="ja-JP" sz="900">
                <a:ea typeface="MS PGothic" charset="0"/>
              </a:rPr>
              <a:t>elaborazione o dei soli dati presso i sistemi del fornitore del servizio. </a:t>
            </a:r>
          </a:p>
          <a:p>
            <a:pPr>
              <a:lnSpc>
                <a:spcPct val="80000"/>
              </a:lnSpc>
              <a:buFontTx/>
              <a:buChar char="•"/>
            </a:pPr>
            <a:r>
              <a:rPr lang="it-IT" sz="900">
                <a:ea typeface="MS PGothic" charset="0"/>
              </a:rPr>
              <a:t>Cloud ibrido: E</a:t>
            </a:r>
            <a:r>
              <a:rPr lang="ja-JP" altLang="it-IT" sz="900">
                <a:ea typeface="MS PGothic" charset="0"/>
              </a:rPr>
              <a:t>’</a:t>
            </a:r>
            <a:r>
              <a:rPr lang="it-IT" altLang="ja-JP" sz="900">
                <a:ea typeface="MS PGothic" charset="0"/>
              </a:rPr>
              <a:t> un modello misto in cui il catalogo dei servizi IT utilizzati da un</a:t>
            </a:r>
            <a:r>
              <a:rPr lang="ja-JP" altLang="it-IT" sz="900">
                <a:ea typeface="MS PGothic" charset="0"/>
              </a:rPr>
              <a:t>’</a:t>
            </a:r>
            <a:r>
              <a:rPr lang="it-IT" altLang="ja-JP" sz="900">
                <a:ea typeface="MS PGothic" charset="0"/>
              </a:rPr>
              <a:t>organizzazione è determinato dalla composizione  di due o più servizi cloud (privati, di comunità o pubblici) che rimangono logicamente entità a se stanti, ma possono essere integrati tra loro. </a:t>
            </a:r>
          </a:p>
          <a:p>
            <a:pPr>
              <a:lnSpc>
                <a:spcPct val="80000"/>
              </a:lnSpc>
              <a:buFontTx/>
              <a:buChar char="•"/>
            </a:pPr>
            <a:endParaRPr lang="it-IT" sz="900">
              <a:ea typeface="MS PGothic" charset="0"/>
            </a:endParaRPr>
          </a:p>
          <a:p>
            <a:pPr>
              <a:lnSpc>
                <a:spcPct val="80000"/>
              </a:lnSpc>
            </a:pPr>
            <a:r>
              <a:rPr lang="it-IT" sz="900">
                <a:ea typeface="MS PGothic" charset="0"/>
              </a:rPr>
              <a:t>Tra il privato e il pubblico, si sono affermati altri modelli di cloud: </a:t>
            </a:r>
          </a:p>
          <a:p>
            <a:pPr>
              <a:lnSpc>
                <a:spcPct val="80000"/>
              </a:lnSpc>
            </a:pPr>
            <a:r>
              <a:rPr lang="it-IT" sz="900">
                <a:ea typeface="MS PGothic" charset="0"/>
              </a:rPr>
              <a:t>•  Virtual private cloud: I servizi di cloud sono erogati in maniera isolata e completamente dedicata pur avvalendosi di elementi infrastrutturali o di rete  parzialmente condivisi.  </a:t>
            </a:r>
          </a:p>
          <a:p>
            <a:pPr>
              <a:lnSpc>
                <a:spcPct val="80000"/>
              </a:lnSpc>
            </a:pPr>
            <a:r>
              <a:rPr lang="it-IT" sz="900">
                <a:ea typeface="MS PGothic" charset="0"/>
              </a:rPr>
              <a:t>•  Cloud di comunità: I servizi di cloud sono condivisi da numerose e diverse organizzazioni che, a prescindere dalla loro collocazione territoriale, operano nello stesso contesto giuridico, normativo, regolamentare e contrattuale. Questi soggetti perseguono gli stessi obiettivi </a:t>
            </a:r>
          </a:p>
          <a:p>
            <a:pPr>
              <a:lnSpc>
                <a:spcPct val="80000"/>
              </a:lnSpc>
            </a:pPr>
            <a:r>
              <a:rPr lang="it-IT" sz="900">
                <a:ea typeface="MS PGothic" charset="0"/>
              </a:rPr>
              <a:t>operativi e strategici e sono accumunati dalle stesse esigenze nei confronti dei fornitori di servizi cloud indipendente dalla natura dei servizi richiesti. Il cloud di comunità implica l</a:t>
            </a:r>
            <a:r>
              <a:rPr lang="ja-JP" altLang="it-IT" sz="900">
                <a:ea typeface="MS PGothic" charset="0"/>
              </a:rPr>
              <a:t>’</a:t>
            </a:r>
            <a:r>
              <a:rPr lang="it-IT" altLang="ja-JP" sz="900">
                <a:ea typeface="MS PGothic" charset="0"/>
              </a:rPr>
              <a:t>esistenza di un soggetto terzo che </a:t>
            </a:r>
            <a:r>
              <a:rPr lang="ja-JP" altLang="it-IT" sz="900">
                <a:ea typeface="MS PGothic" charset="0"/>
              </a:rPr>
              <a:t>“</a:t>
            </a:r>
            <a:r>
              <a:rPr lang="it-IT" altLang="ja-JP" sz="900">
                <a:ea typeface="MS PGothic" charset="0"/>
              </a:rPr>
              <a:t>governa la comunità</a:t>
            </a:r>
            <a:r>
              <a:rPr lang="ja-JP" altLang="it-IT" sz="900">
                <a:ea typeface="MS PGothic" charset="0"/>
              </a:rPr>
              <a:t>”</a:t>
            </a:r>
            <a:r>
              <a:rPr lang="it-IT" altLang="ja-JP" sz="900">
                <a:ea typeface="MS PGothic" charset="0"/>
              </a:rPr>
              <a:t>. I servizi di cloud sono tipicamente </a:t>
            </a:r>
          </a:p>
          <a:p>
            <a:pPr>
              <a:lnSpc>
                <a:spcPct val="80000"/>
              </a:lnSpc>
            </a:pPr>
            <a:r>
              <a:rPr lang="it-IT" sz="900">
                <a:ea typeface="MS PGothic" charset="0"/>
              </a:rPr>
              <a:t>erogati/gestiti da soggetti esterni alla comunità, selezionati con opportuni criteri, ma in alcuni casi potrebbero essere erogati/gestiti anche da membri della comunità che dispongano delle risorse necessarie. </a:t>
            </a:r>
          </a:p>
          <a:p>
            <a:pPr>
              <a:lnSpc>
                <a:spcPct val="80000"/>
              </a:lnSpc>
            </a:pPr>
            <a:endParaRPr lang="it-IT" sz="900">
              <a:ea typeface="MS PGothic" charset="0"/>
            </a:endParaRPr>
          </a:p>
        </p:txBody>
      </p:sp>
      <p:sp>
        <p:nvSpPr>
          <p:cNvPr id="27651" name="Segnaposto numero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098BE08-8692-184C-8BED-C20FF8E59FFC}" type="slidenum">
              <a:rPr lang="it-IT" sz="1200"/>
              <a:pPr/>
              <a:t>10</a:t>
            </a:fld>
            <a:endParaRPr lang="it-IT"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egnaposto immagine diapositiva 1"/>
          <p:cNvSpPr>
            <a:spLocks noGrp="1" noRot="1" noChangeAspect="1" noTextEdit="1"/>
          </p:cNvSpPr>
          <p:nvPr>
            <p:ph type="sldImg"/>
          </p:nvPr>
        </p:nvSpPr>
        <p:spPr>
          <a:ln/>
        </p:spPr>
      </p:sp>
      <p:sp>
        <p:nvSpPr>
          <p:cNvPr id="29698"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it-IT">
              <a:latin typeface="Franklin Gothic Book" charset="0"/>
              <a:ea typeface="MS PGothic" charset="0"/>
              <a:cs typeface="Arial" charset="0"/>
            </a:endParaRPr>
          </a:p>
        </p:txBody>
      </p:sp>
      <p:sp>
        <p:nvSpPr>
          <p:cNvPr id="29699" name="Segnaposto numero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2D931F0-1242-CD4F-A461-231ACA231DEF}" type="slidenum">
              <a:rPr lang="it-IT" sz="1200"/>
              <a:pPr/>
              <a:t>11</a:t>
            </a:fld>
            <a:endParaRPr lang="it-IT"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560" tIns="45781" rIns="91560" bIns="45781"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D37FB809-9574-EB4B-BA06-E25A28C10160}" type="slidenum">
              <a:rPr lang="it-IT" sz="1200"/>
              <a:pPr algn="r" eaLnBrk="1" hangingPunct="1"/>
              <a:t>12</a:t>
            </a:fld>
            <a:endParaRPr lang="it-IT" sz="1200"/>
          </a:p>
        </p:txBody>
      </p:sp>
      <p:sp>
        <p:nvSpPr>
          <p:cNvPr id="39938" name="Rectangle 2"/>
          <p:cNvSpPr>
            <a:spLocks noGrp="1" noRot="1" noChangeAspect="1" noChangeArrowheads="1" noTextEdit="1"/>
          </p:cNvSpPr>
          <p:nvPr>
            <p:ph type="sldImg"/>
          </p:nvPr>
        </p:nvSpPr>
        <p:spPr>
          <a:xfrm>
            <a:off x="179388" y="741363"/>
            <a:ext cx="6438900" cy="3709987"/>
          </a:xfrm>
          <a:ln/>
        </p:spPr>
      </p:sp>
      <p:sp>
        <p:nvSpPr>
          <p:cNvPr id="39939" name="Rectangle 3"/>
          <p:cNvSpPr>
            <a:spLocks noGrp="1" noChangeArrowheads="1"/>
          </p:cNvSpPr>
          <p:nvPr>
            <p:ph type="body" idx="1"/>
          </p:nvPr>
        </p:nvSpPr>
        <p:spPr>
          <a:xfrm>
            <a:off x="679450" y="4716463"/>
            <a:ext cx="5438775" cy="4465637"/>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560" tIns="45781" rIns="91560" bIns="45781"/>
          <a:lstStyle/>
          <a:p>
            <a:pPr eaLnBrk="1" hangingPunct="1"/>
            <a:r>
              <a:rPr lang="it-IT">
                <a:solidFill>
                  <a:srgbClr val="000000"/>
                </a:solidFill>
                <a:ea typeface="MS PGothic" charset="0"/>
              </a:rPr>
              <a:t>La crescente pressione sui budget IT, unita alla richiesta di una sempre maggiore flessibilità dell</a:t>
            </a:r>
            <a:r>
              <a:rPr lang="ja-JP" altLang="it-IT">
                <a:solidFill>
                  <a:srgbClr val="000000"/>
                </a:solidFill>
                <a:ea typeface="MS PGothic" charset="0"/>
              </a:rPr>
              <a:t>’</a:t>
            </a:r>
            <a:r>
              <a:rPr lang="it-IT" altLang="ja-JP">
                <a:solidFill>
                  <a:srgbClr val="000000"/>
                </a:solidFill>
                <a:ea typeface="MS PGothic" charset="0"/>
              </a:rPr>
              <a:t>IT stesso da parte del Business, sta portando i responsabili IT delle aziende ad un graduale passaggio da una configurazione basata a Silos verso un IT orientato ai servizi, in cui il Cloud Computing è il traguardo all</a:t>
            </a:r>
            <a:r>
              <a:rPr lang="ja-JP" altLang="it-IT">
                <a:solidFill>
                  <a:srgbClr val="000000"/>
                </a:solidFill>
                <a:ea typeface="MS PGothic" charset="0"/>
              </a:rPr>
              <a:t>’</a:t>
            </a:r>
            <a:r>
              <a:rPr lang="it-IT" altLang="ja-JP">
                <a:solidFill>
                  <a:srgbClr val="000000"/>
                </a:solidFill>
                <a:ea typeface="MS PGothic" charset="0"/>
              </a:rPr>
              <a:t>orizzonte.</a:t>
            </a:r>
          </a:p>
          <a:p>
            <a:pPr eaLnBrk="1" hangingPunct="1"/>
            <a:endParaRPr lang="en-GB">
              <a:ea typeface="MS PGothic"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http://</a:t>
            </a:r>
            <a:r>
              <a:rPr lang="it-IT" b="1" dirty="0" err="1" smtClean="0"/>
              <a:t>computing.cloud.it</a:t>
            </a:r>
            <a:r>
              <a:rPr lang="it-IT" b="1" dirty="0" smtClean="0"/>
              <a:t>/</a:t>
            </a:r>
            <a:r>
              <a:rPr lang="it-IT" b="1" dirty="0" err="1" smtClean="0"/>
              <a:t>it</a:t>
            </a:r>
            <a:r>
              <a:rPr lang="it-IT" b="1" dirty="0" smtClean="0"/>
              <a:t>/calcola-costo-cloud</a:t>
            </a:r>
          </a:p>
          <a:p>
            <a:r>
              <a:rPr lang="it-IT" b="1" dirty="0" err="1" smtClean="0"/>
              <a:t>www.impresasemplice.it</a:t>
            </a:r>
            <a:endParaRPr lang="it-IT" b="1" dirty="0" smtClean="0"/>
          </a:p>
        </p:txBody>
      </p:sp>
      <p:sp>
        <p:nvSpPr>
          <p:cNvPr id="4" name="Segnaposto numero diapositiva 3"/>
          <p:cNvSpPr>
            <a:spLocks noGrp="1"/>
          </p:cNvSpPr>
          <p:nvPr>
            <p:ph type="sldNum" sz="quarter" idx="10"/>
          </p:nvPr>
        </p:nvSpPr>
        <p:spPr/>
        <p:txBody>
          <a:bodyPr/>
          <a:lstStyle/>
          <a:p>
            <a:pPr>
              <a:defRPr/>
            </a:pPr>
            <a:fld id="{7CE70BBE-BE4B-CC4E-82A9-1C140BB69D9B}" type="slidenum">
              <a:rPr lang="it-IT" smtClean="0"/>
              <a:pPr>
                <a:defRPr/>
              </a:pPr>
              <a:t>15</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2655639"/>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144463" y="371475"/>
            <a:ext cx="6451600" cy="461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a:spAutoFit/>
          </a:bodyPr>
          <a:lstStyle/>
          <a:p>
            <a:pPr eaLnBrk="0" hangingPunct="0">
              <a:spcBef>
                <a:spcPts val="300"/>
              </a:spcBef>
              <a:spcAft>
                <a:spcPts val="300"/>
              </a:spcAft>
            </a:pPr>
            <a:r>
              <a:rPr lang="en-US" sz="1200" b="1"/>
              <a:t>Key Issue: What is cloud computing, and how does it differ from other styles of computing?</a:t>
            </a:r>
          </a:p>
        </p:txBody>
      </p:sp>
      <p:sp>
        <p:nvSpPr>
          <p:cNvPr id="44034" name="Slide Image Placeholder 4"/>
          <p:cNvSpPr>
            <a:spLocks noGrp="1" noRot="1" noChangeAspect="1" noTextEdit="1"/>
          </p:cNvSpPr>
          <p:nvPr>
            <p:ph type="sldImg"/>
          </p:nvPr>
        </p:nvSpPr>
        <p:spPr>
          <a:xfrm>
            <a:off x="47625" y="1824038"/>
            <a:ext cx="6702425" cy="3860800"/>
          </a:xfrm>
          <a:ln/>
        </p:spPr>
      </p:sp>
      <p:sp>
        <p:nvSpPr>
          <p:cNvPr id="44035" name="Notes Placeholder 5"/>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spcBef>
                <a:spcPct val="0"/>
              </a:spcBef>
            </a:pPr>
            <a:r>
              <a:rPr lang="it-IT" sz="1100">
                <a:ea typeface="MS PGothic" charset="0"/>
              </a:rPr>
              <a:t>On-demand self-service. Un consumatore può unilateralmente approvvigionarsi di capacità di calcolo, come ad esempio impostare i tempi di risposta di un server e storage di rete, in base alle esigenze automaticamente senza bisogno di umano</a:t>
            </a:r>
            <a:br>
              <a:rPr lang="it-IT" sz="1100">
                <a:ea typeface="MS PGothic" charset="0"/>
              </a:rPr>
            </a:br>
            <a:r>
              <a:rPr lang="it-IT" sz="1100">
                <a:ea typeface="MS PGothic" charset="0"/>
              </a:rPr>
              <a:t>interazione con ciascun fornitore di servizi.</a:t>
            </a:r>
            <a:br>
              <a:rPr lang="it-IT" sz="1100">
                <a:ea typeface="MS PGothic" charset="0"/>
              </a:rPr>
            </a:br>
            <a:r>
              <a:rPr lang="it-IT" sz="1100">
                <a:ea typeface="MS PGothic" charset="0"/>
              </a:rPr>
              <a:t>Accesso alla rete Broadband. Funzionalità sono disponibili in rete e sono accessibili attraverso meccanismi standard che permettono l'uso da parte di piattaforme eterogenee client di vario generi (telefoni cellulari, tablet, laptop e workstation).</a:t>
            </a:r>
            <a:br>
              <a:rPr lang="it-IT" sz="1100">
                <a:ea typeface="MS PGothic" charset="0"/>
              </a:rPr>
            </a:br>
            <a:r>
              <a:rPr lang="it-IT" sz="1100">
                <a:ea typeface="MS PGothic" charset="0"/>
              </a:rPr>
              <a:t>Pooling di risorse. Le risorse di calcolo del provider sono raggruppate per servire più consumatori sfruttando un modello multi-tenant, con diverse risorse fisiche e virtuali assegnate e riassegnate in modo dinamico in base alla domanda dei consumatori. Il cliente in genere non ha alcun controllo o conoscenza della esatta</a:t>
            </a:r>
            <a:br>
              <a:rPr lang="it-IT" sz="1100">
                <a:ea typeface="MS PGothic" charset="0"/>
              </a:rPr>
            </a:br>
            <a:r>
              <a:rPr lang="it-IT" sz="1100">
                <a:ea typeface="MS PGothic" charset="0"/>
              </a:rPr>
              <a:t>ubicazione delle risorse previste. Esempi di risorse condivise possono includono essere lo storage, la capacità di elaborazione, la memoria e la larghezza di banda della rete.</a:t>
            </a:r>
            <a:br>
              <a:rPr lang="it-IT" sz="1100">
                <a:ea typeface="MS PGothic" charset="0"/>
              </a:rPr>
            </a:br>
            <a:r>
              <a:rPr lang="it-IT" sz="1100">
                <a:ea typeface="MS PGothic" charset="0"/>
              </a:rPr>
              <a:t>Elasticità Rapid. La capacità di effettuare il provisioning e il rilascio del servizio in modo elastico e, in alcuni, automatico per scalare rapidamente verso i requisiti della domanda. Per l</a:t>
            </a:r>
            <a:r>
              <a:rPr lang="ja-JP" altLang="it-IT" sz="1100">
                <a:ea typeface="MS PGothic" charset="0"/>
              </a:rPr>
              <a:t>‘</a:t>
            </a:r>
            <a:r>
              <a:rPr lang="it-IT" altLang="ja-JP" sz="1100">
                <a:ea typeface="MS PGothic" charset="0"/>
              </a:rPr>
              <a:t>utente le capacità disponibile per il provisioning spesso sembra essere illimitato e può riallocata in qualsiasi quantità in qualsiasi momento.</a:t>
            </a:r>
            <a:br>
              <a:rPr lang="it-IT" altLang="ja-JP" sz="1100">
                <a:ea typeface="MS PGothic" charset="0"/>
              </a:rPr>
            </a:br>
            <a:r>
              <a:rPr lang="it-IT" altLang="ja-JP" sz="1100">
                <a:ea typeface="MS PGothic" charset="0"/>
              </a:rPr>
              <a:t>Misura servizio. Sistemi cloud controllano e ottimizzano automaticamente l'uso delle risorse un dosando la capacità adattandola al tipo di servizio (per esempio,</a:t>
            </a:r>
            <a:br>
              <a:rPr lang="it-IT" altLang="ja-JP" sz="1100">
                <a:ea typeface="MS PGothic" charset="0"/>
              </a:rPr>
            </a:br>
            <a:r>
              <a:rPr lang="it-IT" altLang="ja-JP" sz="1100">
                <a:ea typeface="MS PGothic" charset="0"/>
              </a:rPr>
              <a:t>archiviazione, elaborazione, larghezza di banda, e gli account utente attivi). Utilizzo delle risorse può essere monitorato, controllato e notificato con una garanzia di trasparenza sia per il provider che per l</a:t>
            </a:r>
            <a:r>
              <a:rPr lang="ja-JP" altLang="it-IT" sz="1100">
                <a:ea typeface="MS PGothic" charset="0"/>
              </a:rPr>
              <a:t>’</a:t>
            </a:r>
            <a:r>
              <a:rPr lang="it-IT" altLang="ja-JP" sz="1100">
                <a:ea typeface="MS PGothic" charset="0"/>
              </a:rPr>
              <a:t>utente.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155575" y="377825"/>
            <a:ext cx="6626225" cy="461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91418" tIns="45708" rIns="91418" bIns="45708">
            <a:spAutoFit/>
          </a:bodyPr>
          <a:lstStyle/>
          <a:p>
            <a:pPr defTabSz="923925">
              <a:spcBef>
                <a:spcPts val="300"/>
              </a:spcBef>
              <a:spcAft>
                <a:spcPts val="300"/>
              </a:spcAft>
            </a:pPr>
            <a:r>
              <a:rPr lang="en-US" sz="1200" b="1"/>
              <a:t>Tactical Guideline: Approach cloud-computing concerns similarly to the way you approach all off-premises concerns. Demand no less from the cloud.</a:t>
            </a:r>
          </a:p>
        </p:txBody>
      </p:sp>
      <p:sp>
        <p:nvSpPr>
          <p:cNvPr id="47106" name="Slide Image Placeholder 4"/>
          <p:cNvSpPr>
            <a:spLocks noGrp="1" noRot="1" noChangeAspect="1" noTextEdit="1"/>
          </p:cNvSpPr>
          <p:nvPr>
            <p:ph type="sldImg"/>
          </p:nvPr>
        </p:nvSpPr>
        <p:spPr>
          <a:xfrm>
            <a:off x="47625" y="1824038"/>
            <a:ext cx="6702425" cy="3860800"/>
          </a:xfrm>
          <a:ln/>
        </p:spPr>
      </p:sp>
      <p:sp>
        <p:nvSpPr>
          <p:cNvPr id="47107" name="Notes Placeholder 5"/>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spcBef>
                <a:spcPts val="300"/>
              </a:spcBef>
              <a:spcAft>
                <a:spcPts val="300"/>
              </a:spcAft>
            </a:pPr>
            <a:r>
              <a:rPr lang="en-US" sz="1100" b="1">
                <a:ea typeface="MS PGothic" charset="0"/>
                <a:cs typeface="Arial" charset="0"/>
              </a:rPr>
              <a:t>Key Issue: What is the best way to approach cloud computing, and what are the benefits, challenges, best practices and ideal targets for using it?</a:t>
            </a:r>
          </a:p>
          <a:p>
            <a:pPr eaLnBrk="1" hangingPunct="1">
              <a:spcBef>
                <a:spcPts val="300"/>
              </a:spcBef>
              <a:spcAft>
                <a:spcPts val="300"/>
              </a:spcAft>
            </a:pPr>
            <a:r>
              <a:rPr lang="en-US" sz="1100">
                <a:latin typeface="Times" charset="0"/>
                <a:ea typeface="MS PGothic" charset="0"/>
              </a:rPr>
              <a:t>A number of challenges exist whenever a company moves data or processing outside the enterprise to be hosted and/or managed by a third party. These include, but are not limited to, service availability, capacity and performance guarantees; outsourcer security, privacy, and disaster recovery policies and procedures (for example, privileged user access); service metrics, reporting and analysis; support for e-discovery and legal investigations; data ownership, recovery and migration; integration with on-premises systems; minimum or maximum use requirements; setup, training and integration fees; difficulty to customize; difficulty changing providers; and the governance of the sourcing process. </a:t>
            </a:r>
          </a:p>
          <a:p>
            <a:pPr eaLnBrk="1" hangingPunct="1">
              <a:spcBef>
                <a:spcPts val="300"/>
              </a:spcBef>
              <a:spcAft>
                <a:spcPts val="300"/>
              </a:spcAft>
            </a:pPr>
            <a:r>
              <a:rPr lang="en-US" sz="1100">
                <a:latin typeface="Times" charset="0"/>
                <a:ea typeface="MS PGothic" charset="0"/>
              </a:rPr>
              <a:t>This list focuses on issues related to all off-premises "utility," "hosting" or "as a service" offerings in which the provider of the service owns, specifies and controls the off-premises execution environment (off-premises outsourcing models in which the consumer specifies the details of the execution environment that the vendor runs). The list does not include every term and condition that should be considered when evaluating an off-premises service. Rather, it is focused on the unique concerns raised by an off-premises vs. on-premises implementation. The special cloud concerns focus on additional issues that result from the unique characteristics of cloud computing (elastic scale, strict "as a service" delivery, global-class design and use of Internet technologies).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155575" y="377825"/>
            <a:ext cx="6626225" cy="461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91418" tIns="45708" rIns="91418" bIns="45708">
            <a:spAutoFit/>
          </a:bodyPr>
          <a:lstStyle/>
          <a:p>
            <a:pPr defTabSz="923925">
              <a:spcBef>
                <a:spcPts val="300"/>
              </a:spcBef>
              <a:spcAft>
                <a:spcPts val="300"/>
              </a:spcAft>
            </a:pPr>
            <a:r>
              <a:rPr lang="en-US" sz="1200" b="1"/>
              <a:t>Tactical Guideline: Approach cloud-computing concerns similarly to the way you approach all off-premises concerns. Demand no less from the cloud.</a:t>
            </a:r>
          </a:p>
        </p:txBody>
      </p:sp>
      <p:sp>
        <p:nvSpPr>
          <p:cNvPr id="49154" name="Slide Image Placeholder 4"/>
          <p:cNvSpPr>
            <a:spLocks noGrp="1" noRot="1" noChangeAspect="1" noTextEdit="1"/>
          </p:cNvSpPr>
          <p:nvPr>
            <p:ph type="sldImg"/>
          </p:nvPr>
        </p:nvSpPr>
        <p:spPr>
          <a:xfrm>
            <a:off x="47625" y="1824038"/>
            <a:ext cx="6702425" cy="3860800"/>
          </a:xfrm>
          <a:ln/>
        </p:spPr>
      </p:sp>
      <p:sp>
        <p:nvSpPr>
          <p:cNvPr id="49155" name="Notes Placeholder 5"/>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spcBef>
                <a:spcPts val="300"/>
              </a:spcBef>
              <a:spcAft>
                <a:spcPts val="300"/>
              </a:spcAft>
            </a:pPr>
            <a:r>
              <a:rPr lang="en-US" sz="1100" b="1">
                <a:ea typeface="MS PGothic" charset="0"/>
                <a:cs typeface="Arial" charset="0"/>
              </a:rPr>
              <a:t>Key Issue: What is the best way to approach cloud computing, and what are the benefits, challenges, best practices and ideal targets for using it?</a:t>
            </a:r>
          </a:p>
          <a:p>
            <a:pPr eaLnBrk="1" hangingPunct="1">
              <a:spcBef>
                <a:spcPts val="300"/>
              </a:spcBef>
              <a:spcAft>
                <a:spcPts val="300"/>
              </a:spcAft>
            </a:pPr>
            <a:r>
              <a:rPr lang="en-US" sz="1100">
                <a:latin typeface="Times" charset="0"/>
                <a:ea typeface="MS PGothic" charset="0"/>
              </a:rPr>
              <a:t>A number of challenges exist whenever a company moves data or processing outside the enterprise to be hosted and/or managed by a third party. These include, but are not limited to, service availability, capacity and performance guarantees; outsourcer security, privacy, and disaster recovery policies and procedures (for example, privileged user access); service metrics, reporting and analysis; support for e-discovery and legal investigations; data ownership, recovery and migration; integration with on-premises systems; minimum or maximum use requirements; setup, training and integration fees; difficulty to customize; difficulty changing providers; and the governance of the sourcing process. </a:t>
            </a:r>
          </a:p>
          <a:p>
            <a:pPr eaLnBrk="1" hangingPunct="1">
              <a:spcBef>
                <a:spcPts val="300"/>
              </a:spcBef>
              <a:spcAft>
                <a:spcPts val="300"/>
              </a:spcAft>
            </a:pPr>
            <a:r>
              <a:rPr lang="en-US" sz="1100">
                <a:latin typeface="Times" charset="0"/>
                <a:ea typeface="MS PGothic" charset="0"/>
              </a:rPr>
              <a:t>This list focuses on issues related to all off-premises "utility," "hosting" or "as a service" offerings in which the provider of the service owns, specifies and controls the off-premises execution environment (off-premises outsourcing models in which the consumer specifies the details of the execution environment that the vendor runs). The list does not include every term and condition that should be considered when evaluating an off-premises service. Rather, it is focused on the unique concerns raised by an off-premises vs. on-premises implementation. The special cloud concerns focus on additional issues that result from the unique characteristics of cloud computing (elastic scale, strict "as a service" delivery, global-class design and use of Internet technologies).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Image Placeholder 3"/>
          <p:cNvSpPr>
            <a:spLocks noGrp="1" noRot="1" noChangeAspect="1" noTextEdit="1"/>
          </p:cNvSpPr>
          <p:nvPr>
            <p:ph type="sldImg"/>
          </p:nvPr>
        </p:nvSpPr>
        <p:spPr>
          <a:xfrm>
            <a:off x="47625" y="1824038"/>
            <a:ext cx="6702425" cy="3860800"/>
          </a:xfrm>
          <a:ln/>
        </p:spPr>
      </p:sp>
      <p:sp>
        <p:nvSpPr>
          <p:cNvPr id="51202" name="Notes Placeholder 4"/>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spcBef>
                <a:spcPts val="300"/>
              </a:spcBef>
              <a:spcAft>
                <a:spcPts val="300"/>
              </a:spcAft>
            </a:pPr>
            <a:r>
              <a:rPr lang="en-US" b="1">
                <a:ea typeface="MS PGothic" charset="0"/>
                <a:cs typeface="Arial" charset="0"/>
              </a:rPr>
              <a:t>Key Issue: What is the best way to approach cloud computing, and what are the benefits, challenges, best practices and ideal targets for using it?</a:t>
            </a:r>
          </a:p>
          <a:p>
            <a:pPr>
              <a:spcBef>
                <a:spcPts val="300"/>
              </a:spcBef>
              <a:spcAft>
                <a:spcPts val="300"/>
              </a:spcAft>
            </a:pPr>
            <a:r>
              <a:rPr lang="en-US">
                <a:latin typeface="Times" charset="0"/>
                <a:ea typeface="MS PGothic" charset="0"/>
              </a:rPr>
              <a:t>Cloud computing creates a new model for delivering technological capabilities as services. It also influences the design and architecture of infrastructure, data and applications. Virtually every aspect of IT — for both the user and the IT professional — is touched and transformed in some way. This potential for broad disruption and impact often creates confusion, because the word "cloud" is applied to hardware and software used to create a cloud service, as well as the services themselves. Enterprises are challenged to cut through the confusion and develop a strategy.</a:t>
            </a:r>
          </a:p>
          <a:p>
            <a:pPr>
              <a:spcBef>
                <a:spcPts val="300"/>
              </a:spcBef>
              <a:spcAft>
                <a:spcPts val="300"/>
              </a:spcAft>
            </a:pPr>
            <a:r>
              <a:rPr lang="en-US">
                <a:latin typeface="Times" charset="0"/>
                <a:ea typeface="MS PGothic" charset="0"/>
              </a:rPr>
              <a:t>Strategic Imperative: Establish a project team that includes representatives from across IT, as well as key business constituencies, to establish an overall approach to cloud computing and to evaluate the opportunities and risks associated with this new style of computing.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Slide Image Placeholder 3"/>
          <p:cNvSpPr>
            <a:spLocks noGrp="1" noRot="1" noChangeAspect="1" noTextEdit="1"/>
          </p:cNvSpPr>
          <p:nvPr>
            <p:ph type="sldImg"/>
          </p:nvPr>
        </p:nvSpPr>
        <p:spPr>
          <a:xfrm>
            <a:off x="47625" y="1824038"/>
            <a:ext cx="6702425" cy="3860800"/>
          </a:xfrm>
          <a:ln/>
        </p:spPr>
      </p:sp>
      <p:sp>
        <p:nvSpPr>
          <p:cNvPr id="53250" name="Notes Placeholder 4"/>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spcBef>
                <a:spcPts val="300"/>
              </a:spcBef>
              <a:spcAft>
                <a:spcPts val="300"/>
              </a:spcAft>
            </a:pPr>
            <a:r>
              <a:rPr lang="en-US" b="1">
                <a:ea typeface="MS PGothic" charset="0"/>
                <a:cs typeface="Arial" charset="0"/>
              </a:rPr>
              <a:t>Key Issue: What is the best way to approach cloud computing, and what are the benefits, challenges, best practices and ideal targets for using it?</a:t>
            </a:r>
          </a:p>
          <a:p>
            <a:pPr>
              <a:spcBef>
                <a:spcPts val="300"/>
              </a:spcBef>
              <a:spcAft>
                <a:spcPts val="300"/>
              </a:spcAft>
            </a:pPr>
            <a:r>
              <a:rPr lang="en-US">
                <a:latin typeface="Times" charset="0"/>
                <a:ea typeface="MS PGothic" charset="0"/>
              </a:rPr>
              <a:t>Cloud computing creates a new model for delivering technological capabilities as services. It also influences the design and architecture of infrastructure, data and applications. Virtually every aspect of IT — for both the user and the IT professional — is touched and transformed in some way. This potential for broad disruption and impact often creates confusion, because the word "cloud" is applied to hardware and software used to create a cloud service, as well as the services themselves. Enterprises are challenged to cut through the confusion and develop a strategy.</a:t>
            </a:r>
          </a:p>
          <a:p>
            <a:pPr>
              <a:spcBef>
                <a:spcPts val="300"/>
              </a:spcBef>
              <a:spcAft>
                <a:spcPts val="300"/>
              </a:spcAft>
            </a:pPr>
            <a:r>
              <a:rPr lang="en-US">
                <a:latin typeface="Times" charset="0"/>
                <a:ea typeface="MS PGothic" charset="0"/>
              </a:rPr>
              <a:t>Strategic Imperative: Establish a project team that includes representatives from across IT, as well as key business constituencies, to establish an overall approach to cloud computing and to evaluate the opportunities and risks associated with this new style of computing.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Rectangle 4"/>
          <p:cNvSpPr>
            <a:spLocks noChangeArrowheads="1"/>
          </p:cNvSpPr>
          <p:nvPr/>
        </p:nvSpPr>
        <p:spPr bwMode="auto">
          <a:xfrm>
            <a:off x="144463" y="377825"/>
            <a:ext cx="634365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defTabSz="974725" eaLnBrk="0" hangingPunct="0">
              <a:spcBef>
                <a:spcPts val="300"/>
              </a:spcBef>
              <a:spcAft>
                <a:spcPts val="300"/>
              </a:spcAft>
            </a:pPr>
            <a:r>
              <a:rPr lang="en-US" sz="1200" b="1"/>
              <a:t>Strategic Planning Assumption: By 2012, 80% of Fortune 1000 enterprises will be using some level of cloud-computing services, and 30% will use cloud-computing system and/or application infrastructure services.</a:t>
            </a:r>
          </a:p>
        </p:txBody>
      </p:sp>
      <p:sp>
        <p:nvSpPr>
          <p:cNvPr id="55298" name="Slide Image Placeholder 4"/>
          <p:cNvSpPr>
            <a:spLocks noGrp="1" noRot="1" noChangeAspect="1" noTextEdit="1"/>
          </p:cNvSpPr>
          <p:nvPr>
            <p:ph type="sldImg"/>
          </p:nvPr>
        </p:nvSpPr>
        <p:spPr>
          <a:xfrm>
            <a:off x="47625" y="1824038"/>
            <a:ext cx="6702425" cy="3860800"/>
          </a:xfrm>
          <a:ln/>
        </p:spPr>
      </p:sp>
      <p:sp>
        <p:nvSpPr>
          <p:cNvPr id="55299" name="Notes Placeholder 5"/>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spcBef>
                <a:spcPts val="300"/>
              </a:spcBef>
              <a:spcAft>
                <a:spcPts val="300"/>
              </a:spcAft>
            </a:pPr>
            <a:r>
              <a:rPr lang="en-US" sz="1100" b="1">
                <a:ea typeface="MS PGothic" charset="0"/>
                <a:cs typeface="Arial" charset="0"/>
              </a:rPr>
              <a:t>Key Issue: What are the effects of cloud computing on the vendor landscape? </a:t>
            </a:r>
          </a:p>
          <a:p>
            <a:pPr>
              <a:spcBef>
                <a:spcPts val="300"/>
              </a:spcBef>
              <a:spcAft>
                <a:spcPts val="300"/>
              </a:spcAft>
            </a:pPr>
            <a:r>
              <a:rPr lang="en-US" sz="1100">
                <a:latin typeface="Times" charset="0"/>
                <a:ea typeface="MS PGothic" charset="0"/>
              </a:rPr>
              <a:t>Cloud computing services fall into five categories; a sixth deals with control and security. System infrastructure: Virtualized system software on which consumers can run any application. Web-based provisioning via a browser form, programmatic calls or automated response to an application load provides dynamic access to resources. Minimal Web standards are at the system infrastructure layer; provisioning models are usually vendor-specific. Application infrastructure: A set of services that parallels traditional middleware and development technologies. Services must be built to use Web-centric architectures and global-class design. The category of APaaS is emerging, with vendors providing global-class, Web-centric RAD environments. Applications: Designed for global-class delivery, delivered as a service via Web-centric architectures to a browser or RIA front end; these are cloud application services. This usually requires creation of a multitenant architecture where one application supports many firms but provides a unique view for each. Customizations and extensions, and data, are isolated among tenants and firms by default, but may be selectively shared. Cloud application services should be built with Web architectures and may expose components or interfaces for mashable access, control or extension. Information: Content access and search services or data services delivered as feeds via RSS/ATOM or Web models. Business process: Any BP delivered as a service via the Internet provided via Web-centric interfaces and WOA access mechanisms. Management and security: Services to manage access, use, delivery and service levels of cloud services. These are similar to operation management tools, but the demands of global-class cloud-based applications require more. Telcos are more involved in IaaS, minimally in PaaS, planning for SaaS.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egnaposto immagine diapositiva 1"/>
          <p:cNvSpPr>
            <a:spLocks noGrp="1" noRot="1" noChangeAspect="1" noTextEdit="1"/>
          </p:cNvSpPr>
          <p:nvPr>
            <p:ph type="sldImg"/>
          </p:nvPr>
        </p:nvSpPr>
        <p:spPr>
          <a:ln/>
        </p:spPr>
      </p:sp>
      <p:sp>
        <p:nvSpPr>
          <p:cNvPr id="19458"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it-IT">
              <a:ea typeface="MS PGothic" charset="0"/>
            </a:endParaRPr>
          </a:p>
        </p:txBody>
      </p:sp>
      <p:sp>
        <p:nvSpPr>
          <p:cNvPr id="19459" name="Segnaposto numero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546FAC5-E525-E748-A0F2-DE6E808F3B30}" type="slidenum">
              <a:rPr lang="it-IT" sz="1200"/>
              <a:pPr/>
              <a:t>2</a:t>
            </a:fld>
            <a:endParaRPr lang="it-IT"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xfrm>
            <a:off x="47625" y="1824038"/>
            <a:ext cx="6702425" cy="3860800"/>
          </a:xfrm>
          <a:ln/>
        </p:spPr>
      </p:sp>
      <p:sp>
        <p:nvSpPr>
          <p:cNvPr id="57346"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it-IT">
              <a:ea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xfrm>
            <a:off x="47625" y="1824038"/>
            <a:ext cx="6702425" cy="3860800"/>
          </a:xfrm>
          <a:ln/>
        </p:spPr>
      </p:sp>
      <p:sp>
        <p:nvSpPr>
          <p:cNvPr id="61442"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it-IT">
              <a:ea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xfrm>
            <a:off x="47625" y="1824038"/>
            <a:ext cx="6702425" cy="3860800"/>
          </a:xfrm>
          <a:ln/>
        </p:spPr>
      </p:sp>
      <p:sp>
        <p:nvSpPr>
          <p:cNvPr id="63490"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it-IT">
              <a:ea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xfrm>
            <a:off x="47625" y="1824038"/>
            <a:ext cx="6702425" cy="3860800"/>
          </a:xfrm>
          <a:ln/>
        </p:spPr>
      </p:sp>
      <p:sp>
        <p:nvSpPr>
          <p:cNvPr id="65538"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it-IT">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8B6C972-6F81-BF4B-BF51-F7CD4267F81D}" type="slidenum">
              <a:rPr lang="it-IT" sz="1200"/>
              <a:pPr/>
              <a:t>28</a:t>
            </a:fld>
            <a:endParaRPr lang="it-IT" sz="1200"/>
          </a:p>
        </p:txBody>
      </p:sp>
      <p:sp>
        <p:nvSpPr>
          <p:cNvPr id="67586" name="Rectangle 2"/>
          <p:cNvSpPr>
            <a:spLocks noGrp="1" noRot="1" noChangeAspect="1" noChangeArrowheads="1" noTextEdit="1"/>
          </p:cNvSpPr>
          <p:nvPr>
            <p:ph type="sldImg"/>
          </p:nvPr>
        </p:nvSpPr>
        <p:spPr>
          <a:xfrm>
            <a:off x="166688" y="742950"/>
            <a:ext cx="6464300" cy="3724275"/>
          </a:xfrm>
          <a:ln/>
        </p:spPr>
      </p:sp>
      <p:sp>
        <p:nvSpPr>
          <p:cNvPr id="67587" name="Rectangle 3"/>
          <p:cNvSpPr>
            <a:spLocks noGrp="1" noChangeArrowheads="1"/>
          </p:cNvSpPr>
          <p:nvPr>
            <p:ph type="body" idx="1"/>
          </p:nvPr>
        </p:nvSpPr>
        <p:spPr>
          <a:xfrm>
            <a:off x="679450" y="4716463"/>
            <a:ext cx="5438775" cy="4465637"/>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en-US">
              <a:ea typeface="MS PGothic"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8355" tIns="49177" rIns="98355" bIns="49177" anchor="b"/>
          <a:lstStyle>
            <a:lvl1pPr defTabSz="981075" eaLnBrk="0" hangingPunct="0">
              <a:defRPr sz="2400">
                <a:solidFill>
                  <a:schemeClr val="tx1"/>
                </a:solidFill>
                <a:latin typeface="Arial" charset="0"/>
                <a:ea typeface="MS PGothic" charset="0"/>
                <a:cs typeface="MS PGothic" charset="0"/>
              </a:defRPr>
            </a:lvl1pPr>
            <a:lvl2pPr marL="742950" indent="-285750" defTabSz="981075" eaLnBrk="0" hangingPunct="0">
              <a:defRPr sz="2400">
                <a:solidFill>
                  <a:schemeClr val="tx1"/>
                </a:solidFill>
                <a:latin typeface="Arial" charset="0"/>
                <a:ea typeface="MS PGothic" charset="0"/>
                <a:cs typeface="MS PGothic" charset="0"/>
              </a:defRPr>
            </a:lvl2pPr>
            <a:lvl3pPr marL="1143000" indent="-228600" defTabSz="981075" eaLnBrk="0" hangingPunct="0">
              <a:defRPr sz="2400">
                <a:solidFill>
                  <a:schemeClr val="tx1"/>
                </a:solidFill>
                <a:latin typeface="Arial" charset="0"/>
                <a:ea typeface="MS PGothic" charset="0"/>
                <a:cs typeface="MS PGothic" charset="0"/>
              </a:defRPr>
            </a:lvl3pPr>
            <a:lvl4pPr marL="1600200" indent="-228600" defTabSz="981075" eaLnBrk="0" hangingPunct="0">
              <a:defRPr sz="2400">
                <a:solidFill>
                  <a:schemeClr val="tx1"/>
                </a:solidFill>
                <a:latin typeface="Arial" charset="0"/>
                <a:ea typeface="MS PGothic" charset="0"/>
                <a:cs typeface="MS PGothic" charset="0"/>
              </a:defRPr>
            </a:lvl4pPr>
            <a:lvl5pPr marL="2057400" indent="-228600" defTabSz="981075" eaLnBrk="0" hangingPunct="0">
              <a:defRPr sz="2400">
                <a:solidFill>
                  <a:schemeClr val="tx1"/>
                </a:solidFill>
                <a:latin typeface="Arial" charset="0"/>
                <a:ea typeface="MS PGothic" charset="0"/>
                <a:cs typeface="MS PGothic" charset="0"/>
              </a:defRPr>
            </a:lvl5pPr>
            <a:lvl6pPr marL="2514600" indent="-228600" defTabSz="981075"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81075"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81075"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81075"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50738B53-D6E5-A44D-A971-58FE47F6ABBA}" type="slidenum">
              <a:rPr lang="en-US" sz="1300">
                <a:solidFill>
                  <a:srgbClr val="000000"/>
                </a:solidFill>
              </a:rPr>
              <a:pPr algn="r" eaLnBrk="1" hangingPunct="1"/>
              <a:t>29</a:t>
            </a:fld>
            <a:endParaRPr lang="en-US" sz="1300">
              <a:solidFill>
                <a:srgbClr val="000000"/>
              </a:solidFill>
            </a:endParaRPr>
          </a:p>
        </p:txBody>
      </p:sp>
      <p:sp>
        <p:nvSpPr>
          <p:cNvPr id="69634" name="Rectangle 2"/>
          <p:cNvSpPr>
            <a:spLocks noGrp="1" noRot="1" noChangeAspect="1" noChangeArrowheads="1" noTextEdit="1"/>
          </p:cNvSpPr>
          <p:nvPr>
            <p:ph type="sldImg"/>
          </p:nvPr>
        </p:nvSpPr>
        <p:spPr>
          <a:xfrm>
            <a:off x="168275" y="742950"/>
            <a:ext cx="6462713" cy="3722688"/>
          </a:xfrm>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91560" tIns="45780" rIns="91560" bIns="45780"/>
          <a:lstStyle/>
          <a:p>
            <a:endParaRPr lang="en-US">
              <a:ea typeface="MS PGothic"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6EEC829-82F1-D34E-97BE-CF2B1E84D070}" type="slidenum">
              <a:rPr lang="it-IT" sz="1200"/>
              <a:pPr/>
              <a:t>33</a:t>
            </a:fld>
            <a:endParaRPr lang="it-IT" sz="1200"/>
          </a:p>
        </p:txBody>
      </p:sp>
      <p:sp>
        <p:nvSpPr>
          <p:cNvPr id="7168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B6051229-2C45-3244-B1DB-C9D84571F467}" type="slidenum">
              <a:rPr lang="it-IT" sz="1200"/>
              <a:pPr algn="r" eaLnBrk="1" hangingPunct="1"/>
              <a:t>33</a:t>
            </a:fld>
            <a:endParaRPr lang="it-IT" sz="1200"/>
          </a:p>
        </p:txBody>
      </p:sp>
      <p:sp>
        <p:nvSpPr>
          <p:cNvPr id="71683" name="Rectangle 8"/>
          <p:cNvSpPr txBox="1">
            <a:spLocks noGrp="1" noChangeArrowheads="1"/>
          </p:cNvSpPr>
          <p:nvPr/>
        </p:nvSpPr>
        <p:spPr bwMode="auto">
          <a:xfrm>
            <a:off x="0" y="0"/>
            <a:ext cx="2944813" cy="495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577" tIns="45789" rIns="91577" bIns="45789"/>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200"/>
              <a:t>Title</a:t>
            </a:r>
          </a:p>
          <a:p>
            <a:pPr eaLnBrk="1" hangingPunct="1"/>
            <a:r>
              <a:rPr lang="en-US" sz="1000"/>
              <a:t>Month Year</a:t>
            </a:r>
            <a:endParaRPr lang="en-US" sz="900"/>
          </a:p>
        </p:txBody>
      </p:sp>
      <p:sp>
        <p:nvSpPr>
          <p:cNvPr id="71684" name="Rectangle 9"/>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577" tIns="45789" rIns="91577" bIns="45789" anchor="b"/>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D3069390-A2BB-A843-B88B-D2516A193406}" type="slidenum">
              <a:rPr lang="en-US" sz="1200"/>
              <a:pPr algn="r" eaLnBrk="1" hangingPunct="1"/>
              <a:t>33</a:t>
            </a:fld>
            <a:endParaRPr lang="en-US" sz="1200"/>
          </a:p>
        </p:txBody>
      </p:sp>
      <p:sp>
        <p:nvSpPr>
          <p:cNvPr id="71685" name="Rectangle 7"/>
          <p:cNvSpPr txBox="1">
            <a:spLocks noGrp="1" noChangeArrowheads="1"/>
          </p:cNvSpPr>
          <p:nvPr/>
        </p:nvSpPr>
        <p:spPr bwMode="auto">
          <a:xfrm>
            <a:off x="3851275" y="9431338"/>
            <a:ext cx="2944813" cy="493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2178" tIns="46088" rIns="92178" bIns="46088" anchor="b"/>
          <a:lstStyle>
            <a:lvl1pPr defTabSz="920750" eaLnBrk="0" hangingPunct="0">
              <a:defRPr sz="2400">
                <a:solidFill>
                  <a:schemeClr val="tx1"/>
                </a:solidFill>
                <a:latin typeface="Arial" charset="0"/>
                <a:ea typeface="MS PGothic" charset="0"/>
                <a:cs typeface="MS PGothic" charset="0"/>
              </a:defRPr>
            </a:lvl1pPr>
            <a:lvl2pPr marL="742950" indent="-285750" defTabSz="920750" eaLnBrk="0" hangingPunct="0">
              <a:defRPr sz="2400">
                <a:solidFill>
                  <a:schemeClr val="tx1"/>
                </a:solidFill>
                <a:latin typeface="Arial" charset="0"/>
                <a:ea typeface="MS PGothic" charset="0"/>
                <a:cs typeface="MS PGothic" charset="0"/>
              </a:defRPr>
            </a:lvl2pPr>
            <a:lvl3pPr marL="1143000" indent="-228600" defTabSz="920750" eaLnBrk="0" hangingPunct="0">
              <a:defRPr sz="2400">
                <a:solidFill>
                  <a:schemeClr val="tx1"/>
                </a:solidFill>
                <a:latin typeface="Arial" charset="0"/>
                <a:ea typeface="MS PGothic" charset="0"/>
                <a:cs typeface="MS PGothic" charset="0"/>
              </a:defRPr>
            </a:lvl3pPr>
            <a:lvl4pPr marL="1600200" indent="-228600" defTabSz="920750" eaLnBrk="0" hangingPunct="0">
              <a:defRPr sz="2400">
                <a:solidFill>
                  <a:schemeClr val="tx1"/>
                </a:solidFill>
                <a:latin typeface="Arial" charset="0"/>
                <a:ea typeface="MS PGothic" charset="0"/>
                <a:cs typeface="MS PGothic" charset="0"/>
              </a:defRPr>
            </a:lvl4pPr>
            <a:lvl5pPr marL="2057400" indent="-228600" defTabSz="920750" eaLnBrk="0" hangingPunct="0">
              <a:defRPr sz="2400">
                <a:solidFill>
                  <a:schemeClr val="tx1"/>
                </a:solidFill>
                <a:latin typeface="Arial" charset="0"/>
                <a:ea typeface="MS PGothic" charset="0"/>
                <a:cs typeface="MS PGothic" charset="0"/>
              </a:defRPr>
            </a:lvl5pPr>
            <a:lvl6pPr marL="2514600" indent="-228600" defTabSz="92075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2075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2075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2075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AA37528B-B14E-B746-AF01-2FE9255B734A}" type="slidenum">
              <a:rPr lang="en-US" sz="1200" b="1"/>
              <a:pPr algn="r" eaLnBrk="1" hangingPunct="1"/>
              <a:t>33</a:t>
            </a:fld>
            <a:endParaRPr lang="en-US" sz="1200" b="1"/>
          </a:p>
        </p:txBody>
      </p:sp>
      <p:sp>
        <p:nvSpPr>
          <p:cNvPr id="71686" name="Rectangle 2"/>
          <p:cNvSpPr>
            <a:spLocks noGrp="1" noRot="1" noChangeAspect="1" noChangeArrowheads="1" noTextEdit="1"/>
          </p:cNvSpPr>
          <p:nvPr>
            <p:ph type="sldImg"/>
          </p:nvPr>
        </p:nvSpPr>
        <p:spPr>
          <a:xfrm>
            <a:off x="1463675" y="742950"/>
            <a:ext cx="3875088" cy="2232025"/>
          </a:xfrm>
          <a:ln/>
        </p:spPr>
      </p:sp>
      <p:sp>
        <p:nvSpPr>
          <p:cNvPr id="71687" name="Rectangle 3"/>
          <p:cNvSpPr>
            <a:spLocks noGrp="1" noChangeArrowheads="1"/>
          </p:cNvSpPr>
          <p:nvPr>
            <p:ph type="body" idx="1"/>
          </p:nvPr>
        </p:nvSpPr>
        <p:spPr>
          <a:xfrm>
            <a:off x="292100" y="3230563"/>
            <a:ext cx="6213475" cy="6315075"/>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92178" tIns="46088" rIns="92178" bIns="46088"/>
          <a:lstStyle/>
          <a:p>
            <a:pPr eaLnBrk="1" hangingPunct="1"/>
            <a:endParaRPr lang="en-US">
              <a:latin typeface="Franklin Gothic Book" charset="0"/>
              <a:ea typeface="MS PGothic"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egnaposto immagine diapositiva 1"/>
          <p:cNvSpPr>
            <a:spLocks noGrp="1" noRot="1" noChangeAspect="1" noTextEdit="1"/>
          </p:cNvSpPr>
          <p:nvPr>
            <p:ph type="sldImg"/>
          </p:nvPr>
        </p:nvSpPr>
        <p:spPr>
          <a:ln/>
        </p:spPr>
      </p:sp>
      <p:sp>
        <p:nvSpPr>
          <p:cNvPr id="73730"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it-IT">
              <a:latin typeface="Franklin Gothic Book" charset="0"/>
              <a:ea typeface="MS PGothic" charset="0"/>
              <a:cs typeface="Arial" charset="0"/>
            </a:endParaRPr>
          </a:p>
        </p:txBody>
      </p:sp>
      <p:sp>
        <p:nvSpPr>
          <p:cNvPr id="73731" name="Segnaposto numero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76FE24F-14F3-4444-BF07-D0494EB440AC}" type="slidenum">
              <a:rPr lang="it-IT" sz="1200"/>
              <a:pPr/>
              <a:t>34</a:t>
            </a:fld>
            <a:endParaRPr lang="it-IT"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egnaposto immagine diapositiva 1"/>
          <p:cNvSpPr>
            <a:spLocks noGrp="1" noRot="1" noChangeAspect="1" noTextEdit="1"/>
          </p:cNvSpPr>
          <p:nvPr>
            <p:ph type="sldImg"/>
          </p:nvPr>
        </p:nvSpPr>
        <p:spPr>
          <a:ln/>
        </p:spPr>
      </p:sp>
      <p:sp>
        <p:nvSpPr>
          <p:cNvPr id="75778"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it-IT">
              <a:latin typeface="Franklin Gothic Book" charset="0"/>
              <a:ea typeface="MS PGothic" charset="0"/>
              <a:cs typeface="Arial" charset="0"/>
            </a:endParaRPr>
          </a:p>
        </p:txBody>
      </p:sp>
      <p:sp>
        <p:nvSpPr>
          <p:cNvPr id="75779" name="Segnaposto numero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6D774C5-26BA-4B4C-AA45-5B1C41D20E70}" type="slidenum">
              <a:rPr lang="it-IT" sz="1200"/>
              <a:pPr/>
              <a:t>35</a:t>
            </a:fld>
            <a:endParaRPr lang="it-IT"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Segnaposto immagine diapositiva 1"/>
          <p:cNvSpPr>
            <a:spLocks noGrp="1" noRot="1" noChangeAspect="1" noTextEdit="1"/>
          </p:cNvSpPr>
          <p:nvPr>
            <p:ph type="sldImg"/>
          </p:nvPr>
        </p:nvSpPr>
        <p:spPr>
          <a:ln/>
        </p:spPr>
      </p:sp>
      <p:sp>
        <p:nvSpPr>
          <p:cNvPr id="77826"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it-IT">
              <a:latin typeface="Franklin Gothic Book" charset="0"/>
              <a:ea typeface="MS PGothic" charset="0"/>
              <a:cs typeface="Arial" charset="0"/>
            </a:endParaRPr>
          </a:p>
        </p:txBody>
      </p:sp>
      <p:sp>
        <p:nvSpPr>
          <p:cNvPr id="77827" name="Segnaposto numero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56936A4-A16F-784B-B404-CC8C76B3E092}" type="slidenum">
              <a:rPr lang="it-IT" sz="1200"/>
              <a:pPr/>
              <a:t>36</a:t>
            </a:fld>
            <a:endParaRPr lang="it-IT"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egnaposto immagine diapositiva 1"/>
          <p:cNvSpPr>
            <a:spLocks noGrp="1" noRot="1" noChangeAspect="1" noTextEdit="1"/>
          </p:cNvSpPr>
          <p:nvPr>
            <p:ph type="sldImg"/>
          </p:nvPr>
        </p:nvSpPr>
        <p:spPr>
          <a:ln/>
        </p:spPr>
      </p:sp>
      <p:sp>
        <p:nvSpPr>
          <p:cNvPr id="21506"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it-IT">
                <a:ea typeface="MS PGothic" charset="0"/>
              </a:rPr>
              <a:t>Definizione del contesto operativo nel quale le tecnologie ICT sono di supporto alle attività aziendali. Ci si domanda a che cosa serve l</a:t>
            </a:r>
            <a:r>
              <a:rPr lang="ja-JP" altLang="it-IT">
                <a:ea typeface="MS PGothic" charset="0"/>
              </a:rPr>
              <a:t>’</a:t>
            </a:r>
            <a:r>
              <a:rPr lang="it-IT" altLang="ja-JP">
                <a:ea typeface="MS PGothic" charset="0"/>
              </a:rPr>
              <a:t>ICT e se veramente ha modificato il nostro modo di lavorare.</a:t>
            </a:r>
            <a:endParaRPr lang="it-IT">
              <a:ea typeface="MS PGothic" charset="0"/>
            </a:endParaRPr>
          </a:p>
        </p:txBody>
      </p:sp>
      <p:sp>
        <p:nvSpPr>
          <p:cNvPr id="21507" name="Segnaposto numero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8D091BF-7BD5-9C45-BD99-A0687B3CEA39}" type="slidenum">
              <a:rPr lang="it-IT" sz="1200"/>
              <a:pPr/>
              <a:t>3</a:t>
            </a:fld>
            <a:endParaRPr lang="it-IT"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Segnaposto immagine diapositiva 1"/>
          <p:cNvSpPr>
            <a:spLocks noGrp="1" noRot="1" noChangeAspect="1" noTextEdit="1"/>
          </p:cNvSpPr>
          <p:nvPr>
            <p:ph type="sldImg"/>
          </p:nvPr>
        </p:nvSpPr>
        <p:spPr>
          <a:ln/>
        </p:spPr>
      </p:sp>
      <p:sp>
        <p:nvSpPr>
          <p:cNvPr id="79874"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it-IT">
              <a:latin typeface="Franklin Gothic Book" charset="0"/>
              <a:ea typeface="MS PGothic" charset="0"/>
              <a:cs typeface="Arial" charset="0"/>
            </a:endParaRPr>
          </a:p>
        </p:txBody>
      </p:sp>
      <p:sp>
        <p:nvSpPr>
          <p:cNvPr id="79875" name="Segnaposto numero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6000DB9-429C-BB44-AFF1-92FA0E769437}" type="slidenum">
              <a:rPr lang="it-IT" sz="1200"/>
              <a:pPr/>
              <a:t>37</a:t>
            </a:fld>
            <a:endParaRPr lang="it-IT"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6C219F5-03B6-E740-A28D-800142B3B82C}" type="slidenum">
              <a:rPr lang="it-IT" sz="1200"/>
              <a:pPr/>
              <a:t>38</a:t>
            </a:fld>
            <a:endParaRPr lang="it-IT" sz="1200"/>
          </a:p>
        </p:txBody>
      </p:sp>
      <p:sp>
        <p:nvSpPr>
          <p:cNvPr id="81922" name="Segnaposto immagine diapositiva 1"/>
          <p:cNvSpPr>
            <a:spLocks noGrp="1" noRot="1" noChangeAspect="1" noTextEdit="1"/>
          </p:cNvSpPr>
          <p:nvPr>
            <p:ph type="sldImg"/>
          </p:nvPr>
        </p:nvSpPr>
        <p:spPr>
          <a:ln/>
        </p:spPr>
      </p:sp>
      <p:sp>
        <p:nvSpPr>
          <p:cNvPr id="81923"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en-US">
              <a:latin typeface="Franklin Gothic Book" charset="0"/>
              <a:ea typeface="MS PGothic" charset="0"/>
              <a:cs typeface="Arial" charset="0"/>
            </a:endParaRPr>
          </a:p>
        </p:txBody>
      </p:sp>
      <p:sp>
        <p:nvSpPr>
          <p:cNvPr id="81924" name="Segnaposto numero diapositiva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76FA1B99-2F5B-A549-8D08-1A296572349F}" type="slidenum">
              <a:rPr lang="it-IT" sz="1200"/>
              <a:pPr algn="r" eaLnBrk="1" hangingPunct="1"/>
              <a:t>38</a:t>
            </a:fld>
            <a:endParaRPr lang="it-IT"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541" tIns="45773" rIns="91541" bIns="45773"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DE2471FE-7ECC-FD43-8A13-E67C4313B257}" type="slidenum">
              <a:rPr lang="it-IT" sz="1200"/>
              <a:pPr algn="r" eaLnBrk="1" hangingPunct="1"/>
              <a:t>39</a:t>
            </a:fld>
            <a:endParaRPr lang="it-IT" sz="1200"/>
          </a:p>
        </p:txBody>
      </p:sp>
      <p:sp>
        <p:nvSpPr>
          <p:cNvPr id="83970" name="Rectangle 2"/>
          <p:cNvSpPr>
            <a:spLocks noGrp="1" noRot="1" noChangeAspect="1" noChangeArrowheads="1" noTextEdit="1"/>
          </p:cNvSpPr>
          <p:nvPr>
            <p:ph type="sldImg"/>
          </p:nvPr>
        </p:nvSpPr>
        <p:spPr>
          <a:xfrm>
            <a:off x="165100" y="742950"/>
            <a:ext cx="6467475" cy="3725863"/>
          </a:xfrm>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91541" tIns="45773" rIns="91541" bIns="45773"/>
          <a:lstStyle/>
          <a:p>
            <a:pPr eaLnBrk="1" hangingPunct="1"/>
            <a:endParaRPr lang="en-GB">
              <a:ea typeface="MS PGothic"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Slide Image Placeholder 3"/>
          <p:cNvSpPr>
            <a:spLocks noGrp="1" noRot="1" noChangeAspect="1" noTextEdit="1"/>
          </p:cNvSpPr>
          <p:nvPr>
            <p:ph type="sldImg"/>
          </p:nvPr>
        </p:nvSpPr>
        <p:spPr>
          <a:xfrm>
            <a:off x="47625" y="1824038"/>
            <a:ext cx="6702425" cy="3860800"/>
          </a:xfrm>
          <a:ln/>
        </p:spPr>
      </p:sp>
      <p:sp>
        <p:nvSpPr>
          <p:cNvPr id="95234" name="Notes Placeholder 4"/>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spcBef>
                <a:spcPts val="300"/>
              </a:spcBef>
              <a:spcAft>
                <a:spcPts val="300"/>
              </a:spcAft>
            </a:pPr>
            <a:r>
              <a:rPr lang="en-US" b="1">
                <a:ea typeface="MS PGothic" charset="0"/>
                <a:cs typeface="Arial" charset="0"/>
              </a:rPr>
              <a:t>Key Issue: What is the best way to approach cloud computing, and what are the benefits, challenges, best practices and ideal targets for using it?</a:t>
            </a:r>
          </a:p>
          <a:p>
            <a:pPr>
              <a:spcBef>
                <a:spcPts val="300"/>
              </a:spcBef>
              <a:spcAft>
                <a:spcPts val="300"/>
              </a:spcAft>
            </a:pPr>
            <a:r>
              <a:rPr lang="en-US">
                <a:latin typeface="Times" charset="0"/>
                <a:ea typeface="MS PGothic" charset="0"/>
              </a:rPr>
              <a:t>Cloud computing creates a new model for delivering technological capabilities as services. It also influences the design and architecture of infrastructure, data and applications. Virtually every aspect of IT — for both the user and the IT professional — is touched and transformed in some way. This potential for broad disruption and impact often creates confusion, because the word "cloud" is applied to hardware and software used to create a cloud service, as well as the services themselves. Enterprises are challenged to cut through the confusion and develop a strategy.</a:t>
            </a:r>
          </a:p>
          <a:p>
            <a:pPr>
              <a:spcBef>
                <a:spcPts val="300"/>
              </a:spcBef>
              <a:spcAft>
                <a:spcPts val="300"/>
              </a:spcAft>
            </a:pPr>
            <a:r>
              <a:rPr lang="en-US">
                <a:latin typeface="Times" charset="0"/>
                <a:ea typeface="MS PGothic" charset="0"/>
              </a:rPr>
              <a:t>Strategic Imperative: Establish a project team that includes representatives from across IT, as well as key business constituencies, to establish an overall approach to cloud computing and to evaluate the opportunities and risks associated with this new style of computing.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Slide Image Placeholder 3"/>
          <p:cNvSpPr>
            <a:spLocks noGrp="1" noRot="1" noChangeAspect="1" noTextEdit="1"/>
          </p:cNvSpPr>
          <p:nvPr>
            <p:ph type="sldImg"/>
          </p:nvPr>
        </p:nvSpPr>
        <p:spPr>
          <a:xfrm>
            <a:off x="47625" y="1824038"/>
            <a:ext cx="6702425" cy="3860800"/>
          </a:xfrm>
          <a:ln/>
        </p:spPr>
      </p:sp>
      <p:sp>
        <p:nvSpPr>
          <p:cNvPr id="97282" name="Notes Placeholder 4"/>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spcBef>
                <a:spcPts val="300"/>
              </a:spcBef>
              <a:spcAft>
                <a:spcPts val="300"/>
              </a:spcAft>
            </a:pPr>
            <a:r>
              <a:rPr lang="en-US" b="1">
                <a:ea typeface="MS PGothic" charset="0"/>
                <a:cs typeface="Arial" charset="0"/>
              </a:rPr>
              <a:t>Key Issue: What is the best way to approach cloud computing, and what are the benefits, challenges, best practices and ideal targets for using it?</a:t>
            </a:r>
          </a:p>
          <a:p>
            <a:pPr>
              <a:spcBef>
                <a:spcPts val="300"/>
              </a:spcBef>
              <a:spcAft>
                <a:spcPts val="300"/>
              </a:spcAft>
            </a:pPr>
            <a:r>
              <a:rPr lang="en-US">
                <a:latin typeface="Times" charset="0"/>
                <a:ea typeface="MS PGothic" charset="0"/>
              </a:rPr>
              <a:t>Cloud computing creates a new model for delivering technological capabilities as services. It also influences the design and architecture of infrastructure, data and applications. Virtually every aspect of IT — for both the user and the IT professional — is touched and transformed in some way. This potential for broad disruption and impact often creates confusion, because the word "cloud" is applied to hardware and software used to create a cloud service, as well as the services themselves. Enterprises are challenged to cut through the confusion and develop a strategy.</a:t>
            </a:r>
          </a:p>
          <a:p>
            <a:pPr>
              <a:spcBef>
                <a:spcPts val="300"/>
              </a:spcBef>
              <a:spcAft>
                <a:spcPts val="300"/>
              </a:spcAft>
            </a:pPr>
            <a:r>
              <a:rPr lang="en-US">
                <a:latin typeface="Times" charset="0"/>
                <a:ea typeface="MS PGothic" charset="0"/>
              </a:rPr>
              <a:t>Strategic Imperative: Establish a project team that includes representatives from across IT, as well as key business constituencies, to establish an overall approach to cloud computing and to evaluate the opportunities and risks associated with this new style of computing.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egnaposto immagine diapositiva 1"/>
          <p:cNvSpPr>
            <a:spLocks noGrp="1" noRot="1" noChangeAspect="1" noTextEdit="1"/>
          </p:cNvSpPr>
          <p:nvPr>
            <p:ph type="sldImg"/>
          </p:nvPr>
        </p:nvSpPr>
        <p:spPr>
          <a:ln/>
        </p:spPr>
      </p:sp>
      <p:sp>
        <p:nvSpPr>
          <p:cNvPr id="23554"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lnSpc>
                <a:spcPct val="80000"/>
              </a:lnSpc>
            </a:pPr>
            <a:r>
              <a:rPr lang="it-IT" sz="900">
                <a:ea typeface="MS PGothic" charset="0"/>
              </a:rPr>
              <a:t>Il cloud computing (CC) è un insieme di modelli di servizio che incoraggia un utilizzo flessibile delle proprie risorse ICT – infrastrutture e applicazioni – o di quelle messe a disposizione da un fornitore  di servizi specializzato, il cloud provider. Grazie all</a:t>
            </a:r>
            <a:r>
              <a:rPr lang="ja-JP" altLang="it-IT" sz="900">
                <a:ea typeface="MS PGothic" charset="0"/>
              </a:rPr>
              <a:t>’</a:t>
            </a:r>
            <a:r>
              <a:rPr lang="it-IT" altLang="ja-JP" sz="900">
                <a:ea typeface="MS PGothic" charset="0"/>
              </a:rPr>
              <a:t>evoluzione, l</a:t>
            </a:r>
            <a:r>
              <a:rPr lang="ja-JP" altLang="it-IT" sz="900">
                <a:ea typeface="MS PGothic" charset="0"/>
              </a:rPr>
              <a:t>’</a:t>
            </a:r>
            <a:r>
              <a:rPr lang="it-IT" altLang="ja-JP" sz="900">
                <a:ea typeface="MS PGothic" charset="0"/>
              </a:rPr>
              <a:t>accessibilità e la diffusione delle ICT, tali risorse sono facilmente utilizzabili via rete. </a:t>
            </a:r>
          </a:p>
          <a:p>
            <a:pPr>
              <a:lnSpc>
                <a:spcPct val="80000"/>
              </a:lnSpc>
            </a:pPr>
            <a:endParaRPr lang="it-IT" sz="900">
              <a:ea typeface="MS PGothic" charset="0"/>
            </a:endParaRPr>
          </a:p>
          <a:p>
            <a:pPr>
              <a:lnSpc>
                <a:spcPct val="80000"/>
              </a:lnSpc>
            </a:pPr>
            <a:r>
              <a:rPr lang="it-IT" sz="900">
                <a:ea typeface="MS PGothic" charset="0"/>
              </a:rPr>
              <a:t>In tema di cloud ci si possono porre due quesiti:</a:t>
            </a:r>
          </a:p>
          <a:p>
            <a:pPr>
              <a:lnSpc>
                <a:spcPct val="80000"/>
              </a:lnSpc>
            </a:pPr>
            <a:endParaRPr lang="it-IT" sz="900">
              <a:ea typeface="MS PGothic" charset="0"/>
            </a:endParaRPr>
          </a:p>
          <a:p>
            <a:pPr>
              <a:lnSpc>
                <a:spcPct val="80000"/>
              </a:lnSpc>
            </a:pPr>
            <a:r>
              <a:rPr lang="it-IT" sz="900">
                <a:ea typeface="MS PGothic" charset="0"/>
              </a:rPr>
              <a:t>1. Quali sono i problemi che le aziende vivono?</a:t>
            </a:r>
          </a:p>
          <a:p>
            <a:pPr>
              <a:lnSpc>
                <a:spcPct val="80000"/>
              </a:lnSpc>
            </a:pPr>
            <a:r>
              <a:rPr lang="it-IT" sz="900">
                <a:ea typeface="MS PGothic" charset="0"/>
              </a:rPr>
              <a:t>-Obsolescenza delle tecnologie.</a:t>
            </a:r>
          </a:p>
          <a:p>
            <a:pPr>
              <a:lnSpc>
                <a:spcPct val="80000"/>
              </a:lnSpc>
            </a:pPr>
            <a:r>
              <a:rPr lang="it-IT" sz="900">
                <a:ea typeface="MS PGothic" charset="0"/>
              </a:rPr>
              <a:t>-Esistono software creati per eseguire processi e elaborare transazioni ma come tenerli  aggiornati? </a:t>
            </a:r>
          </a:p>
          <a:p>
            <a:pPr>
              <a:lnSpc>
                <a:spcPct val="80000"/>
              </a:lnSpc>
            </a:pPr>
            <a:r>
              <a:rPr lang="it-IT" sz="900">
                <a:ea typeface="MS PGothic" charset="0"/>
              </a:rPr>
              <a:t>-Incapacità di essere agile in modo da reagire a nuove regole contabili e nuovi regolamenti</a:t>
            </a:r>
          </a:p>
          <a:p>
            <a:pPr>
              <a:lnSpc>
                <a:spcPct val="80000"/>
              </a:lnSpc>
            </a:pPr>
            <a:r>
              <a:rPr lang="it-IT" sz="900">
                <a:ea typeface="MS PGothic" charset="0"/>
              </a:rPr>
              <a:t>-Aggiornamento Hardware upgrade "rischioso, costoso e lungo"</a:t>
            </a:r>
          </a:p>
          <a:p>
            <a:pPr>
              <a:lnSpc>
                <a:spcPct val="80000"/>
              </a:lnSpc>
            </a:pPr>
            <a:endParaRPr lang="it-IT" sz="900">
              <a:ea typeface="MS PGothic" charset="0"/>
            </a:endParaRPr>
          </a:p>
          <a:p>
            <a:pPr>
              <a:lnSpc>
                <a:spcPct val="80000"/>
              </a:lnSpc>
            </a:pPr>
            <a:r>
              <a:rPr lang="it-IT" sz="900">
                <a:ea typeface="MS PGothic" charset="0"/>
              </a:rPr>
              <a:t>Molte piccole e medie imprese stanno ancora utilizzando fogli di calcolo con il dubbio che possano essere accurati e validi. Inoltre, l'aggiunta di nuove funzionalità per i sistemi più vecchi richiede spesso troppo tempo, il che rende difficile tenere il passo con le nuove regole contabili.</a:t>
            </a:r>
          </a:p>
          <a:p>
            <a:pPr>
              <a:lnSpc>
                <a:spcPct val="80000"/>
              </a:lnSpc>
            </a:pPr>
            <a:endParaRPr lang="it-IT" sz="900">
              <a:ea typeface="MS PGothic" charset="0"/>
            </a:endParaRPr>
          </a:p>
          <a:p>
            <a:pPr>
              <a:lnSpc>
                <a:spcPct val="80000"/>
              </a:lnSpc>
            </a:pPr>
            <a:r>
              <a:rPr lang="it-IT" sz="900">
                <a:ea typeface="MS PGothic" charset="0"/>
              </a:rPr>
              <a:t>2. Il cloud computing è la soluzione?</a:t>
            </a:r>
          </a:p>
          <a:p>
            <a:pPr>
              <a:lnSpc>
                <a:spcPct val="80000"/>
              </a:lnSpc>
            </a:pPr>
            <a:r>
              <a:rPr lang="it-IT" sz="900">
                <a:ea typeface="MS PGothic" charset="0"/>
              </a:rPr>
              <a:t>Quando le attività aziendali si spostano sul cluod migliora la collaborazione aziendale si ottengono report più precisi insieme a un processi più veloci. Ciò è dovuto al fatto che ogni utente ha accesso agli stessi dati in tempo reale. </a:t>
            </a:r>
          </a:p>
          <a:p>
            <a:pPr>
              <a:lnSpc>
                <a:spcPct val="80000"/>
              </a:lnSpc>
            </a:pPr>
            <a:endParaRPr lang="it-IT" sz="900">
              <a:ea typeface="MS PGothic" charset="0"/>
            </a:endParaRPr>
          </a:p>
        </p:txBody>
      </p:sp>
      <p:sp>
        <p:nvSpPr>
          <p:cNvPr id="23555" name="Segnaposto numero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64A069C-476A-9F49-AE53-5BDA1CC5C184}" type="slidenum">
              <a:rPr lang="it-IT" sz="1200"/>
              <a:pPr/>
              <a:t>4</a:t>
            </a:fld>
            <a:endParaRPr lang="it-IT"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egnaposto immagine diapositiva 1"/>
          <p:cNvSpPr>
            <a:spLocks noGrp="1" noRot="1" noChangeAspect="1" noTextEdit="1"/>
          </p:cNvSpPr>
          <p:nvPr>
            <p:ph type="sldImg"/>
          </p:nvPr>
        </p:nvSpPr>
        <p:spPr>
          <a:ln/>
        </p:spPr>
      </p:sp>
      <p:sp>
        <p:nvSpPr>
          <p:cNvPr id="31746"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it-IT">
                <a:ea typeface="MS PGothic" charset="0"/>
              </a:rPr>
              <a:t>Questi modelli di servizio sono stati classificati dal NIST (National Institute of Standards and Technology) che è un'agenzia del governo degli Stati Uniti d'America che si occupa della gestione delle tecnologie.</a:t>
            </a:r>
          </a:p>
          <a:p>
            <a:r>
              <a:rPr lang="it-IT">
                <a:ea typeface="MS PGothic" charset="0"/>
              </a:rPr>
              <a:t>Oltre a questi modelli esiste un quarto il </a:t>
            </a:r>
            <a:r>
              <a:rPr lang="ja-JP" altLang="it-IT">
                <a:ea typeface="MS PGothic" charset="0"/>
              </a:rPr>
              <a:t>“</a:t>
            </a:r>
            <a:r>
              <a:rPr lang="it-IT" altLang="ja-JP">
                <a:ea typeface="MS PGothic" charset="0"/>
              </a:rPr>
              <a:t>Business - Process as a Service (BPaaS)</a:t>
            </a:r>
            <a:r>
              <a:rPr lang="ja-JP" altLang="it-IT">
                <a:ea typeface="MS PGothic" charset="0"/>
              </a:rPr>
              <a:t>”</a:t>
            </a:r>
            <a:r>
              <a:rPr lang="it-IT" altLang="ja-JP">
                <a:ea typeface="MS PGothic" charset="0"/>
              </a:rPr>
              <a:t> che è l</a:t>
            </a:r>
            <a:r>
              <a:rPr lang="ja-JP" altLang="it-IT">
                <a:ea typeface="MS PGothic" charset="0"/>
              </a:rPr>
              <a:t>’</a:t>
            </a:r>
            <a:r>
              <a:rPr lang="it-IT" altLang="ja-JP">
                <a:ea typeface="MS PGothic" charset="0"/>
              </a:rPr>
              <a:t>evoluzione del SaaS e definisce l</a:t>
            </a:r>
            <a:r>
              <a:rPr lang="ja-JP" altLang="it-IT">
                <a:ea typeface="MS PGothic" charset="0"/>
              </a:rPr>
              <a:t>’</a:t>
            </a:r>
            <a:r>
              <a:rPr lang="it-IT" altLang="ja-JP">
                <a:ea typeface="MS PGothic" charset="0"/>
              </a:rPr>
              <a:t>erogazione di </a:t>
            </a:r>
          </a:p>
          <a:p>
            <a:r>
              <a:rPr lang="it-IT">
                <a:ea typeface="MS PGothic" charset="0"/>
              </a:rPr>
              <a:t>servizi non esclusivamente riferiti ad ambiti applicativi ma direttamente alle funzionalità di business o di processo, potenzialmente trasversali rispetto alle piattaforme applicative. Questo modello è stato introdotto da Forrester Research (2009) e considera anche </a:t>
            </a:r>
          </a:p>
          <a:p>
            <a:r>
              <a:rPr lang="it-IT">
                <a:ea typeface="MS PGothic" charset="0"/>
              </a:rPr>
              <a:t>questo quarto livello di servizio che può arrivare all</a:t>
            </a:r>
            <a:r>
              <a:rPr lang="ja-JP" altLang="it-IT">
                <a:ea typeface="MS PGothic" charset="0"/>
              </a:rPr>
              <a:t>’</a:t>
            </a:r>
            <a:r>
              <a:rPr lang="it-IT" altLang="ja-JP">
                <a:ea typeface="MS PGothic" charset="0"/>
              </a:rPr>
              <a:t>Everything as a quello che si definisce Service (XaaS) ossia </a:t>
            </a:r>
            <a:r>
              <a:rPr lang="en-US" altLang="ja-JP">
                <a:ea typeface="MS PGothic" charset="0"/>
              </a:rPr>
              <a:t>"X as a service</a:t>
            </a:r>
            <a:r>
              <a:rPr lang="en-US">
                <a:ea typeface="MS PGothic" charset="0"/>
              </a:rPr>
              <a:t>“</a:t>
            </a:r>
            <a:r>
              <a:rPr lang="en-US" altLang="ja-JP">
                <a:ea typeface="MS PGothic" charset="0"/>
              </a:rPr>
              <a:t>, "anything as a service" ovvero "everything as a service"</a:t>
            </a:r>
            <a:r>
              <a:rPr lang="it-IT" altLang="ja-JP">
                <a:ea typeface="MS PGothic" charset="0"/>
              </a:rPr>
              <a:t>. </a:t>
            </a:r>
            <a:endParaRPr lang="it-IT">
              <a:ea typeface="MS PGothic" charset="0"/>
            </a:endParaRPr>
          </a:p>
        </p:txBody>
      </p:sp>
      <p:sp>
        <p:nvSpPr>
          <p:cNvPr id="31747" name="Segnaposto numero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0FD7403-AA66-D241-8851-3121E5EECB79}" type="slidenum">
              <a:rPr lang="it-IT" sz="1200"/>
              <a:pPr/>
              <a:t>5</a:t>
            </a:fld>
            <a:endParaRPr 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egnaposto immagine diapositiva 1"/>
          <p:cNvSpPr>
            <a:spLocks noGrp="1" noRot="1" noChangeAspect="1" noTextEdit="1"/>
          </p:cNvSpPr>
          <p:nvPr>
            <p:ph type="sldImg"/>
          </p:nvPr>
        </p:nvSpPr>
        <p:spPr>
          <a:ln/>
        </p:spPr>
      </p:sp>
      <p:sp>
        <p:nvSpPr>
          <p:cNvPr id="33794"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it-IT">
                <a:ea typeface="MS PGothic" charset="0"/>
              </a:rPr>
              <a:t>Software as a Service (SaaS) è l</a:t>
            </a:r>
            <a:r>
              <a:rPr lang="ja-JP" altLang="it-IT">
                <a:ea typeface="MS PGothic" charset="0"/>
              </a:rPr>
              <a:t>’</a:t>
            </a:r>
            <a:r>
              <a:rPr lang="it-IT" altLang="ja-JP">
                <a:ea typeface="MS PGothic" charset="0"/>
              </a:rPr>
              <a:t>erogazione di servizi applicativi di qualunque tipo, </a:t>
            </a:r>
          </a:p>
          <a:p>
            <a:r>
              <a:rPr lang="it-IT">
                <a:ea typeface="MS PGothic" charset="0"/>
              </a:rPr>
              <a:t>accessibili indipendentemente dalla collocazione e  dal tipo di device utilizzato. Non è </a:t>
            </a:r>
          </a:p>
          <a:p>
            <a:r>
              <a:rPr lang="it-IT">
                <a:ea typeface="MS PGothic" charset="0"/>
              </a:rPr>
              <a:t>eseguita un</a:t>
            </a:r>
            <a:r>
              <a:rPr lang="ja-JP" altLang="it-IT">
                <a:ea typeface="MS PGothic" charset="0"/>
              </a:rPr>
              <a:t>’</a:t>
            </a:r>
            <a:r>
              <a:rPr lang="it-IT" altLang="ja-JP">
                <a:ea typeface="MS PGothic" charset="0"/>
              </a:rPr>
              <a:t>applicazione proprietaria del cliente, ma il cliente stesso paga il diritto (mediante </a:t>
            </a:r>
          </a:p>
          <a:p>
            <a:r>
              <a:rPr lang="it-IT">
                <a:ea typeface="MS PGothic" charset="0"/>
              </a:rPr>
              <a:t>licenza o canone di affitto) di utilizzo di un</a:t>
            </a:r>
            <a:r>
              <a:rPr lang="ja-JP" altLang="it-IT">
                <a:ea typeface="MS PGothic" charset="0"/>
              </a:rPr>
              <a:t>’</a:t>
            </a:r>
            <a:r>
              <a:rPr lang="it-IT" altLang="ja-JP">
                <a:ea typeface="MS PGothic" charset="0"/>
              </a:rPr>
              <a:t>applicazione messa a disposizione dal provider, </a:t>
            </a:r>
          </a:p>
          <a:p>
            <a:r>
              <a:rPr lang="it-IT">
                <a:ea typeface="MS PGothic" charset="0"/>
              </a:rPr>
              <a:t>senza preoccuparsi di come essa venga realizzata e gestita nel cloud. L</a:t>
            </a:r>
            <a:r>
              <a:rPr lang="ja-JP" altLang="it-IT">
                <a:ea typeface="MS PGothic" charset="0"/>
              </a:rPr>
              <a:t>’</a:t>
            </a:r>
            <a:r>
              <a:rPr lang="it-IT" altLang="ja-JP">
                <a:ea typeface="MS PGothic" charset="0"/>
              </a:rPr>
              <a:t>unica preoccupazione </a:t>
            </a:r>
          </a:p>
          <a:p>
            <a:r>
              <a:rPr lang="it-IT">
                <a:ea typeface="MS PGothic" charset="0"/>
              </a:rPr>
              <a:t>del cliente in questo caso, oltre ovviamente alla scelta della corretta applicazione che soddisfi </a:t>
            </a:r>
          </a:p>
          <a:p>
            <a:r>
              <a:rPr lang="it-IT">
                <a:ea typeface="MS PGothic" charset="0"/>
              </a:rPr>
              <a:t>le sue necessità, è quella di gestire il numero di  licenze richieste in funzione del numero di </a:t>
            </a:r>
          </a:p>
          <a:p>
            <a:r>
              <a:rPr lang="it-IT">
                <a:ea typeface="MS PGothic" charset="0"/>
              </a:rPr>
              <a:t>utenti. </a:t>
            </a:r>
          </a:p>
        </p:txBody>
      </p:sp>
      <p:sp>
        <p:nvSpPr>
          <p:cNvPr id="33795" name="Segnaposto numero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0045A69-735E-D44B-8BA3-F9760495BB7F}" type="slidenum">
              <a:rPr lang="it-IT" sz="1200"/>
              <a:pPr/>
              <a:t>6</a:t>
            </a:fld>
            <a:endParaRPr 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egnaposto immagine diapositiva 1"/>
          <p:cNvSpPr>
            <a:spLocks noGrp="1" noRot="1" noChangeAspect="1" noTextEdit="1"/>
          </p:cNvSpPr>
          <p:nvPr>
            <p:ph type="sldImg"/>
          </p:nvPr>
        </p:nvSpPr>
        <p:spPr>
          <a:ln/>
        </p:spPr>
      </p:sp>
      <p:sp>
        <p:nvSpPr>
          <p:cNvPr id="35842"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it-IT">
                <a:ea typeface="MS PGothic" charset="0"/>
              </a:rPr>
              <a:t>Platform as a Service (PaaS) è l</a:t>
            </a:r>
            <a:r>
              <a:rPr lang="ja-JP" altLang="it-IT">
                <a:ea typeface="MS PGothic" charset="0"/>
              </a:rPr>
              <a:t>’</a:t>
            </a:r>
            <a:r>
              <a:rPr lang="it-IT" altLang="ja-JP">
                <a:ea typeface="MS PGothic" charset="0"/>
              </a:rPr>
              <a:t>erogazione di servizi applicativi di base come sistemi </a:t>
            </a:r>
          </a:p>
          <a:p>
            <a:r>
              <a:rPr lang="it-IT">
                <a:ea typeface="MS PGothic" charset="0"/>
              </a:rPr>
              <a:t>operativi, middleware, linguaggi, tecnologie di base dati e l</a:t>
            </a:r>
            <a:r>
              <a:rPr lang="ja-JP" altLang="it-IT">
                <a:ea typeface="MS PGothic" charset="0"/>
              </a:rPr>
              <a:t>’</a:t>
            </a:r>
            <a:r>
              <a:rPr lang="it-IT" altLang="ja-JP">
                <a:ea typeface="MS PGothic" charset="0"/>
              </a:rPr>
              <a:t>ambiente runtime necessari per </a:t>
            </a:r>
          </a:p>
          <a:p>
            <a:r>
              <a:rPr lang="it-IT">
                <a:ea typeface="MS PGothic" charset="0"/>
              </a:rPr>
              <a:t>eseguire l</a:t>
            </a:r>
            <a:r>
              <a:rPr lang="ja-JP" altLang="it-IT">
                <a:ea typeface="MS PGothic" charset="0"/>
              </a:rPr>
              <a:t>’</a:t>
            </a:r>
            <a:r>
              <a:rPr lang="it-IT" altLang="ja-JP">
                <a:ea typeface="MS PGothic" charset="0"/>
              </a:rPr>
              <a:t>applicazione, che quindi rimane l</a:t>
            </a:r>
            <a:r>
              <a:rPr lang="ja-JP" altLang="it-IT">
                <a:ea typeface="MS PGothic" charset="0"/>
              </a:rPr>
              <a:t>’</a:t>
            </a:r>
            <a:r>
              <a:rPr lang="it-IT" altLang="ja-JP">
                <a:ea typeface="MS PGothic" charset="0"/>
              </a:rPr>
              <a:t>unica  cosa sotto la responsabilità dell</a:t>
            </a:r>
            <a:r>
              <a:rPr lang="ja-JP" altLang="it-IT">
                <a:ea typeface="MS PGothic" charset="0"/>
              </a:rPr>
              <a:t>’</a:t>
            </a:r>
            <a:r>
              <a:rPr lang="it-IT" altLang="ja-JP">
                <a:ea typeface="MS PGothic" charset="0"/>
              </a:rPr>
              <a:t>utente, </a:t>
            </a:r>
          </a:p>
          <a:p>
            <a:r>
              <a:rPr lang="it-IT">
                <a:ea typeface="MS PGothic" charset="0"/>
              </a:rPr>
              <a:t>oltre alla definizione del modello (es. numero e dimensione dei server, datacenter, </a:t>
            </a:r>
          </a:p>
          <a:p>
            <a:r>
              <a:rPr lang="it-IT">
                <a:ea typeface="MS PGothic" charset="0"/>
              </a:rPr>
              <a:t>caratteristiche del networking) da utilizzare per l</a:t>
            </a:r>
            <a:r>
              <a:rPr lang="ja-JP" altLang="it-IT">
                <a:ea typeface="MS PGothic" charset="0"/>
              </a:rPr>
              <a:t>’</a:t>
            </a:r>
            <a:r>
              <a:rPr lang="it-IT" altLang="ja-JP">
                <a:ea typeface="MS PGothic" charset="0"/>
              </a:rPr>
              <a:t>esecuzione dell</a:t>
            </a:r>
            <a:r>
              <a:rPr lang="ja-JP" altLang="it-IT">
                <a:ea typeface="MS PGothic" charset="0"/>
              </a:rPr>
              <a:t>’</a:t>
            </a:r>
            <a:r>
              <a:rPr lang="it-IT" altLang="ja-JP">
                <a:ea typeface="MS PGothic" charset="0"/>
              </a:rPr>
              <a:t>applicazione. </a:t>
            </a:r>
            <a:endParaRPr lang="it-IT">
              <a:ea typeface="MS PGothic" charset="0"/>
            </a:endParaRPr>
          </a:p>
        </p:txBody>
      </p:sp>
      <p:sp>
        <p:nvSpPr>
          <p:cNvPr id="35843" name="Segnaposto numero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3F781CC-A499-6446-A77E-F085F1DD5248}" type="slidenum">
              <a:rPr lang="it-IT" sz="1200"/>
              <a:pPr/>
              <a:t>7</a:t>
            </a:fld>
            <a:endParaRPr lang="it-I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egnaposto immagine diapositiva 1"/>
          <p:cNvSpPr>
            <a:spLocks noGrp="1" noRot="1" noChangeAspect="1" noTextEdit="1"/>
          </p:cNvSpPr>
          <p:nvPr>
            <p:ph type="sldImg"/>
          </p:nvPr>
        </p:nvSpPr>
        <p:spPr>
          <a:ln/>
        </p:spPr>
      </p:sp>
      <p:sp>
        <p:nvSpPr>
          <p:cNvPr id="37890"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it-IT">
                <a:ea typeface="MS PGothic" charset="0"/>
              </a:rPr>
              <a:t>Infrastructure as a Service (IaaS) è l</a:t>
            </a:r>
            <a:r>
              <a:rPr lang="ja-JP" altLang="it-IT">
                <a:ea typeface="MS PGothic" charset="0"/>
              </a:rPr>
              <a:t>’</a:t>
            </a:r>
            <a:r>
              <a:rPr lang="it-IT" altLang="ja-JP">
                <a:ea typeface="MS PGothic" charset="0"/>
              </a:rPr>
              <a:t>erogazione di servizi infrastrutturali relativi a capacità </a:t>
            </a:r>
          </a:p>
          <a:p>
            <a:r>
              <a:rPr lang="it-IT">
                <a:ea typeface="MS PGothic" charset="0"/>
              </a:rPr>
              <a:t>elaborativa, storage, rete e altri elementi di base assolutamente indipendenti da servizi </a:t>
            </a:r>
          </a:p>
          <a:p>
            <a:r>
              <a:rPr lang="it-IT">
                <a:ea typeface="MS PGothic" charset="0"/>
              </a:rPr>
              <a:t>applicativi di qualunque tipo. Si utilizza quindi l</a:t>
            </a:r>
            <a:r>
              <a:rPr lang="ja-JP" altLang="it-IT">
                <a:ea typeface="MS PGothic" charset="0"/>
              </a:rPr>
              <a:t>’</a:t>
            </a:r>
            <a:r>
              <a:rPr lang="it-IT" altLang="ja-JP">
                <a:ea typeface="MS PGothic" charset="0"/>
              </a:rPr>
              <a:t>infrastruttura messa a disposizione dal </a:t>
            </a:r>
          </a:p>
          <a:p>
            <a:r>
              <a:rPr lang="it-IT">
                <a:ea typeface="MS PGothic" charset="0"/>
              </a:rPr>
              <a:t>provider per eseguire la propria applicazione, a fronte di un pagamento in base al consumo </a:t>
            </a:r>
          </a:p>
          <a:p>
            <a:r>
              <a:rPr lang="it-IT">
                <a:ea typeface="MS PGothic" charset="0"/>
              </a:rPr>
              <a:t>dell</a:t>
            </a:r>
            <a:r>
              <a:rPr lang="ja-JP" altLang="it-IT">
                <a:ea typeface="MS PGothic" charset="0"/>
              </a:rPr>
              <a:t>’</a:t>
            </a:r>
            <a:r>
              <a:rPr lang="it-IT" altLang="ja-JP">
                <a:ea typeface="MS PGothic" charset="0"/>
              </a:rPr>
              <a:t>infrastruttura stessa, lasciando sotto la responsabilità dell</a:t>
            </a:r>
            <a:r>
              <a:rPr lang="ja-JP" altLang="it-IT">
                <a:ea typeface="MS PGothic" charset="0"/>
              </a:rPr>
              <a:t>’</a:t>
            </a:r>
            <a:r>
              <a:rPr lang="it-IT" altLang="ja-JP">
                <a:ea typeface="MS PGothic" charset="0"/>
              </a:rPr>
              <a:t>utente la gestione del sistema </a:t>
            </a:r>
          </a:p>
          <a:p>
            <a:r>
              <a:rPr lang="it-IT">
                <a:ea typeface="MS PGothic" charset="0"/>
              </a:rPr>
              <a:t>operativo, dell</a:t>
            </a:r>
            <a:r>
              <a:rPr lang="ja-JP" altLang="it-IT">
                <a:ea typeface="MS PGothic" charset="0"/>
              </a:rPr>
              <a:t>’</a:t>
            </a:r>
            <a:r>
              <a:rPr lang="it-IT" altLang="ja-JP">
                <a:ea typeface="MS PGothic" charset="0"/>
              </a:rPr>
              <a:t>eventuale middleware e della parte  di runtime, oltre che dell</a:t>
            </a:r>
            <a:r>
              <a:rPr lang="ja-JP" altLang="it-IT">
                <a:ea typeface="MS PGothic" charset="0"/>
              </a:rPr>
              <a:t>’</a:t>
            </a:r>
            <a:r>
              <a:rPr lang="it-IT" altLang="ja-JP">
                <a:ea typeface="MS PGothic" charset="0"/>
              </a:rPr>
              <a:t>applicazione </a:t>
            </a:r>
          </a:p>
          <a:p>
            <a:r>
              <a:rPr lang="it-IT">
                <a:ea typeface="MS PGothic" charset="0"/>
              </a:rPr>
              <a:t>stessa. </a:t>
            </a:r>
          </a:p>
        </p:txBody>
      </p:sp>
      <p:sp>
        <p:nvSpPr>
          <p:cNvPr id="37891" name="Segnaposto numero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9281CE9-BB57-2F45-A8BD-C9D1195219F9}" type="slidenum">
              <a:rPr lang="it-IT" sz="1200"/>
              <a:pPr/>
              <a:t>8</a:t>
            </a:fld>
            <a:endParaRPr 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egnaposto immagine diapositiva 1"/>
          <p:cNvSpPr>
            <a:spLocks noGrp="1" noRot="1" noChangeAspect="1" noTextEdit="1"/>
          </p:cNvSpPr>
          <p:nvPr>
            <p:ph type="sldImg"/>
          </p:nvPr>
        </p:nvSpPr>
        <p:spPr>
          <a:ln/>
        </p:spPr>
      </p:sp>
      <p:sp>
        <p:nvSpPr>
          <p:cNvPr id="25602" name="Segnaposto note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it-IT">
                <a:ea typeface="MS PGothic" charset="0"/>
              </a:rPr>
              <a:t>Con il termine Cloud Computing si intende un insieme di tecnologie informatiche basate su protocollo Internet che permettono l</a:t>
            </a:r>
            <a:r>
              <a:rPr lang="ja-JP" altLang="it-IT">
                <a:ea typeface="MS PGothic" charset="0"/>
              </a:rPr>
              <a:t>’</a:t>
            </a:r>
            <a:r>
              <a:rPr lang="it-IT" altLang="ja-JP">
                <a:ea typeface="MS PGothic" charset="0"/>
              </a:rPr>
              <a:t>utilizzo in remoto di risorse distribuite hardware - come di storage o di calcolo - oppure software. Da qualche tempo, il termine è abusato e viene utilizzato in contesti diversi con significati differenti tra loro, creando una certa confusione. Si possono distinguere tre tipologie fondamentali di Cloud Computing. </a:t>
            </a:r>
          </a:p>
          <a:p>
            <a:r>
              <a:rPr lang="it-IT">
                <a:ea typeface="MS PGothic" charset="0"/>
              </a:rPr>
              <a:t>• SaaS (Software as a Service)</a:t>
            </a:r>
          </a:p>
          <a:p>
            <a:pPr>
              <a:buFontTx/>
              <a:buChar char="•"/>
            </a:pPr>
            <a:r>
              <a:rPr lang="it-IT">
                <a:ea typeface="MS PGothic" charset="0"/>
              </a:rPr>
              <a:t>PaaS (Platform as a Service)</a:t>
            </a:r>
          </a:p>
          <a:p>
            <a:pPr>
              <a:buFontTx/>
              <a:buChar char="•"/>
            </a:pPr>
            <a:r>
              <a:rPr lang="it-IT">
                <a:ea typeface="MS PGothic" charset="0"/>
              </a:rPr>
              <a:t>IaaS (Infrastructure as a Service)</a:t>
            </a:r>
          </a:p>
        </p:txBody>
      </p:sp>
      <p:sp>
        <p:nvSpPr>
          <p:cNvPr id="25603" name="Segnaposto numero diapositiva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915988" eaLnBrk="0" hangingPunct="0">
              <a:defRPr sz="2400">
                <a:solidFill>
                  <a:schemeClr val="tx1"/>
                </a:solidFill>
                <a:latin typeface="Arial" charset="0"/>
                <a:ea typeface="MS PGothic" charset="0"/>
                <a:cs typeface="MS PGothic" charset="0"/>
              </a:defRPr>
            </a:lvl1pPr>
            <a:lvl2pPr marL="742950" indent="-285750" defTabSz="915988" eaLnBrk="0" hangingPunct="0">
              <a:defRPr sz="2400">
                <a:solidFill>
                  <a:schemeClr val="tx1"/>
                </a:solidFill>
                <a:latin typeface="Arial" charset="0"/>
                <a:ea typeface="MS PGothic" charset="0"/>
                <a:cs typeface="MS PGothic" charset="0"/>
              </a:defRPr>
            </a:lvl2pPr>
            <a:lvl3pPr marL="1143000" indent="-228600" defTabSz="915988" eaLnBrk="0" hangingPunct="0">
              <a:defRPr sz="2400">
                <a:solidFill>
                  <a:schemeClr val="tx1"/>
                </a:solidFill>
                <a:latin typeface="Arial" charset="0"/>
                <a:ea typeface="MS PGothic" charset="0"/>
                <a:cs typeface="MS PGothic" charset="0"/>
              </a:defRPr>
            </a:lvl3pPr>
            <a:lvl4pPr marL="1600200" indent="-228600" defTabSz="915988" eaLnBrk="0" hangingPunct="0">
              <a:defRPr sz="2400">
                <a:solidFill>
                  <a:schemeClr val="tx1"/>
                </a:solidFill>
                <a:latin typeface="Arial" charset="0"/>
                <a:ea typeface="MS PGothic" charset="0"/>
                <a:cs typeface="MS PGothic" charset="0"/>
              </a:defRPr>
            </a:lvl4pPr>
            <a:lvl5pPr marL="2057400" indent="-228600" defTabSz="915988" eaLnBrk="0" hangingPunct="0">
              <a:defRPr sz="2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A9080DA-2B30-584A-AB83-9129180E19DF}" type="slidenum">
              <a:rPr lang="it-IT" sz="1200"/>
              <a:pPr/>
              <a:t>9</a:t>
            </a:fld>
            <a:endParaRPr 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93326" y="2130920"/>
            <a:ext cx="10124361" cy="147036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786652" y="3887100"/>
            <a:ext cx="8337709" cy="1753006"/>
          </a:xfrm>
        </p:spPr>
        <p:txBody>
          <a:bodyPr/>
          <a:lstStyle>
            <a:lvl1pPr marL="0" indent="0" algn="ctr">
              <a:buNone/>
              <a:defRPr/>
            </a:lvl1pPr>
            <a:lvl2pPr marL="536286" indent="0" algn="ctr">
              <a:buNone/>
              <a:defRPr/>
            </a:lvl2pPr>
            <a:lvl3pPr marL="1072572" indent="0" algn="ctr">
              <a:buNone/>
              <a:defRPr/>
            </a:lvl3pPr>
            <a:lvl4pPr marL="1608859" indent="0" algn="ctr">
              <a:buNone/>
              <a:defRPr/>
            </a:lvl4pPr>
            <a:lvl5pPr marL="2145145" indent="0" algn="ctr">
              <a:buNone/>
              <a:defRPr/>
            </a:lvl5pPr>
            <a:lvl6pPr marL="2681431" indent="0" algn="ctr">
              <a:buNone/>
              <a:defRPr/>
            </a:lvl6pPr>
            <a:lvl7pPr marL="3217717" indent="0" algn="ctr">
              <a:buNone/>
              <a:defRPr/>
            </a:lvl7pPr>
            <a:lvl8pPr marL="3754004" indent="0" algn="ctr">
              <a:buNone/>
              <a:defRPr/>
            </a:lvl8pPr>
            <a:lvl9pPr marL="429029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841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11911013" cy="404813"/>
          </a:xfrm>
          <a:prstGeom prst="rect">
            <a:avLst/>
          </a:prstGeom>
          <a:solidFill>
            <a:srgbClr val="A50021"/>
          </a:solidFill>
          <a:ln w="9525">
            <a:solidFill>
              <a:schemeClr val="tx1"/>
            </a:solidFill>
            <a:miter lim="800000"/>
            <a:headEnd/>
            <a:tailEnd/>
          </a:ln>
        </p:spPr>
        <p:txBody>
          <a:bodyPr wrap="none" lIns="107257" tIns="53630" rIns="107257" bIns="53630" anchor="ctr"/>
          <a:lstStyle/>
          <a:p>
            <a:pPr algn="r"/>
            <a:endParaRPr lang="it-IT"/>
          </a:p>
        </p:txBody>
      </p:sp>
      <p:pic>
        <p:nvPicPr>
          <p:cNvPr id="5"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902950" y="31750"/>
            <a:ext cx="1008063" cy="373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722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1_Titolo e testo vertica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11911013" cy="404813"/>
          </a:xfrm>
          <a:prstGeom prst="rect">
            <a:avLst/>
          </a:prstGeom>
          <a:solidFill>
            <a:srgbClr val="A50021"/>
          </a:solidFill>
          <a:ln w="9525">
            <a:solidFill>
              <a:schemeClr val="tx1"/>
            </a:solidFill>
            <a:miter lim="800000"/>
            <a:headEnd/>
            <a:tailEnd/>
          </a:ln>
        </p:spPr>
        <p:txBody>
          <a:bodyPr wrap="none" lIns="107257" tIns="53630" rIns="107257" bIns="53630" anchor="ctr"/>
          <a:lstStyle/>
          <a:p>
            <a:pPr algn="r"/>
            <a:endParaRPr lang="it-IT"/>
          </a:p>
        </p:txBody>
      </p:sp>
      <p:pic>
        <p:nvPicPr>
          <p:cNvPr id="5"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902950" y="31750"/>
            <a:ext cx="1008063" cy="373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olo verticale 1"/>
          <p:cNvSpPr>
            <a:spLocks noGrp="1"/>
          </p:cNvSpPr>
          <p:nvPr>
            <p:ph type="title" orient="vert"/>
          </p:nvPr>
        </p:nvSpPr>
        <p:spPr>
          <a:xfrm>
            <a:off x="8635484" y="274702"/>
            <a:ext cx="2679978" cy="585288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95552" y="274702"/>
            <a:ext cx="7841417" cy="585288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5688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olo e contenuto">
    <p:spTree>
      <p:nvGrpSpPr>
        <p:cNvPr id="1" name=""/>
        <p:cNvGrpSpPr/>
        <p:nvPr/>
      </p:nvGrpSpPr>
      <p:grpSpPr>
        <a:xfrm>
          <a:off x="0" y="0"/>
          <a:ext cx="0" cy="0"/>
          <a:chOff x="0" y="0"/>
          <a:chExt cx="0" cy="0"/>
        </a:xfrm>
      </p:grpSpPr>
      <p:sp>
        <p:nvSpPr>
          <p:cNvPr id="5" name="Segnaposto titolo 1"/>
          <p:cNvSpPr>
            <a:spLocks noGrp="1"/>
          </p:cNvSpPr>
          <p:nvPr>
            <p:ph type="title"/>
          </p:nvPr>
        </p:nvSpPr>
        <p:spPr>
          <a:xfrm>
            <a:off x="212212" y="396811"/>
            <a:ext cx="11453577" cy="674997"/>
          </a:xfrm>
          <a:prstGeom prst="rect">
            <a:avLst/>
          </a:prstGeom>
        </p:spPr>
        <p:txBody>
          <a:bodyPr lIns="91266" tIns="45633" rIns="91266" bIns="45633" rtlCol="0">
            <a:normAutofit/>
          </a:bodyPr>
          <a:lstStyle/>
          <a:p>
            <a:r>
              <a:rPr lang="it-IT" dirty="0" smtClean="0"/>
              <a:t>Fare clic per modificare lo stile del titolo</a:t>
            </a:r>
            <a:endParaRPr lang="it-IT" dirty="0"/>
          </a:p>
        </p:txBody>
      </p:sp>
      <p:sp>
        <p:nvSpPr>
          <p:cNvPr id="3" name="Segnaposto piè di pagina 4"/>
          <p:cNvSpPr>
            <a:spLocks noGrp="1"/>
          </p:cNvSpPr>
          <p:nvPr>
            <p:ph type="ftr" sz="quarter" idx="10"/>
          </p:nvPr>
        </p:nvSpPr>
        <p:spPr>
          <a:xfrm>
            <a:off x="0" y="6611938"/>
            <a:ext cx="2895600" cy="214312"/>
          </a:xfrm>
          <a:prstGeom prst="rect">
            <a:avLst/>
          </a:prstGeom>
        </p:spPr>
        <p:txBody>
          <a:bodyPr lIns="91344" tIns="45671" rIns="91344" bIns="45671" anchor="ctr"/>
          <a:lstStyle>
            <a:lvl1pPr algn="r">
              <a:defRPr sz="1100">
                <a:solidFill>
                  <a:schemeClr val="bg1"/>
                </a:solidFill>
                <a:latin typeface="Arial" charset="0"/>
                <a:ea typeface="ＭＳ Ｐゴシック" pitchFamily="34" charset="-128"/>
                <a:cs typeface="+mn-cs"/>
              </a:defRPr>
            </a:lvl1pPr>
          </a:lstStyle>
          <a:p>
            <a:pPr>
              <a:defRPr/>
            </a:pPr>
            <a:r>
              <a:rPr lang="it-IT"/>
              <a:t>OBL imprese, 19 ottobre 2011</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719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olo e contenuto">
    <p:spTree>
      <p:nvGrpSpPr>
        <p:cNvPr id="1" name=""/>
        <p:cNvGrpSpPr/>
        <p:nvPr/>
      </p:nvGrpSpPr>
      <p:grpSpPr>
        <a:xfrm>
          <a:off x="0" y="0"/>
          <a:ext cx="0" cy="0"/>
          <a:chOff x="0" y="0"/>
          <a:chExt cx="0" cy="0"/>
        </a:xfrm>
      </p:grpSpPr>
      <p:sp>
        <p:nvSpPr>
          <p:cNvPr id="8" name="Segnaposto titolo 1"/>
          <p:cNvSpPr>
            <a:spLocks noGrp="1"/>
          </p:cNvSpPr>
          <p:nvPr>
            <p:ph type="title"/>
          </p:nvPr>
        </p:nvSpPr>
        <p:spPr bwMode="auto">
          <a:xfrm>
            <a:off x="292104" y="599967"/>
            <a:ext cx="11326805" cy="785813"/>
          </a:xfrm>
          <a:prstGeom prst="rect">
            <a:avLst/>
          </a:prstGeom>
          <a:noFill/>
          <a:ln w="9525">
            <a:noFill/>
            <a:miter lim="800000"/>
            <a:headEnd/>
            <a:tailEnd/>
          </a:ln>
        </p:spPr>
        <p:txBody>
          <a:bodyPr lIns="107341" tIns="53671" rIns="107341" bIns="53671"/>
          <a:lstStyle/>
          <a:p>
            <a:pPr lvl="0"/>
            <a:r>
              <a:rPr lang="it-IT" dirty="0" smtClean="0"/>
              <a:t>Fare clic per modificare lo stile del titolo</a:t>
            </a:r>
            <a:endParaRPr lang="en-GB" dirty="0" smtClean="0"/>
          </a:p>
        </p:txBody>
      </p:sp>
      <p:sp>
        <p:nvSpPr>
          <p:cNvPr id="3" name="Segnaposto piè di pagina 4"/>
          <p:cNvSpPr>
            <a:spLocks noGrp="1"/>
          </p:cNvSpPr>
          <p:nvPr>
            <p:ph type="ftr" sz="quarter" idx="10"/>
          </p:nvPr>
        </p:nvSpPr>
        <p:spPr>
          <a:xfrm>
            <a:off x="15875" y="6543675"/>
            <a:ext cx="7967663" cy="365125"/>
          </a:xfrm>
          <a:prstGeom prst="rect">
            <a:avLst/>
          </a:prstGeom>
        </p:spPr>
        <p:txBody>
          <a:bodyPr vert="horz" wrap="square" lIns="90187" tIns="45094" rIns="90187" bIns="45094" numCol="1" anchor="t" anchorCtr="0" compatLnSpc="1">
            <a:prstTxWarp prst="textNoShape">
              <a:avLst/>
            </a:prstTxWarp>
          </a:bodyPr>
          <a:lstStyle>
            <a:lvl1pPr>
              <a:defRPr sz="1200" b="1" smtClean="0">
                <a:cs typeface="Arial" charset="0"/>
              </a:defRPr>
            </a:lvl1pPr>
          </a:lstStyle>
          <a:p>
            <a:pPr>
              <a:defRPr/>
            </a:pPr>
            <a:r>
              <a:rPr lang="it-IT"/>
              <a:t>MANIFESTO ICT PER L'INNOVAZIONE – ROMA, 12 MAGGIO 2010</a:t>
            </a:r>
          </a:p>
        </p:txBody>
      </p:sp>
      <p:sp>
        <p:nvSpPr>
          <p:cNvPr id="4" name="Segnaposto numero diapositiva 5"/>
          <p:cNvSpPr>
            <a:spLocks noGrp="1"/>
          </p:cNvSpPr>
          <p:nvPr>
            <p:ph type="sldNum" sz="quarter" idx="11"/>
          </p:nvPr>
        </p:nvSpPr>
        <p:spPr>
          <a:xfrm>
            <a:off x="9131300" y="6543675"/>
            <a:ext cx="2779713" cy="365125"/>
          </a:xfrm>
          <a:prstGeom prst="rect">
            <a:avLst/>
          </a:prstGeom>
        </p:spPr>
        <p:txBody>
          <a:bodyPr vert="horz" wrap="square" lIns="90187" tIns="45094" rIns="90187" bIns="45094" numCol="1" anchor="t" anchorCtr="0" compatLnSpc="1">
            <a:prstTxWarp prst="textNoShape">
              <a:avLst/>
            </a:prstTxWarp>
          </a:bodyPr>
          <a:lstStyle>
            <a:lvl1pPr algn="r">
              <a:defRPr sz="1200" b="1" smtClean="0">
                <a:solidFill>
                  <a:schemeClr val="bg1"/>
                </a:solidFill>
                <a:latin typeface="Calibri" charset="0"/>
              </a:defRPr>
            </a:lvl1pPr>
          </a:lstStyle>
          <a:p>
            <a:pPr>
              <a:defRPr/>
            </a:pPr>
            <a:fld id="{9F828BF7-5F57-E14C-BADC-21DF8D982858}" type="slidenum">
              <a:rPr lang="en-GB"/>
              <a:pPr>
                <a:defRPr/>
              </a:pPr>
              <a:t>‹n.›</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2777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Layout personalizzato">
    <p:spTree>
      <p:nvGrpSpPr>
        <p:cNvPr id="1" name=""/>
        <p:cNvGrpSpPr/>
        <p:nvPr/>
      </p:nvGrpSpPr>
      <p:grpSpPr>
        <a:xfrm>
          <a:off x="0" y="0"/>
          <a:ext cx="0" cy="0"/>
          <a:chOff x="0" y="0"/>
          <a:chExt cx="0" cy="0"/>
        </a:xfrm>
      </p:grpSpPr>
      <p:sp>
        <p:nvSpPr>
          <p:cNvPr id="4" name="CasellaDiTesto 3"/>
          <p:cNvSpPr txBox="1">
            <a:spLocks noChangeArrowheads="1"/>
          </p:cNvSpPr>
          <p:nvPr userDrawn="1"/>
        </p:nvSpPr>
        <p:spPr bwMode="auto">
          <a:xfrm>
            <a:off x="153988" y="6569075"/>
            <a:ext cx="3983037" cy="303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2376" tIns="51188" rIns="102376" bIns="51188">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it-IT" sz="1300" smtClean="0">
                <a:solidFill>
                  <a:schemeClr val="bg1"/>
                </a:solidFill>
                <a:latin typeface="Franklin Gothic Book" charset="0"/>
                <a:cs typeface="ＭＳ Ｐゴシック" charset="0"/>
              </a:rPr>
              <a:t>Annuario Banda Larga 2010</a:t>
            </a:r>
          </a:p>
        </p:txBody>
      </p:sp>
      <p:sp>
        <p:nvSpPr>
          <p:cNvPr id="2" name="Titolo 1"/>
          <p:cNvSpPr>
            <a:spLocks noGrp="1"/>
          </p:cNvSpPr>
          <p:nvPr>
            <p:ph type="title"/>
          </p:nvPr>
        </p:nvSpPr>
        <p:spPr/>
        <p:txBody>
          <a:bodyPr/>
          <a:lstStyle/>
          <a:p>
            <a:r>
              <a:rPr lang="it-IT" smtClean="0"/>
              <a:t>Fare clic per modificare lo stile del titolo</a:t>
            </a:r>
            <a:endParaRPr lang="it-IT"/>
          </a:p>
        </p:txBody>
      </p:sp>
      <p:sp>
        <p:nvSpPr>
          <p:cNvPr id="5" name="Segnaposto contenuto 2"/>
          <p:cNvSpPr>
            <a:spLocks noGrp="1"/>
          </p:cNvSpPr>
          <p:nvPr>
            <p:ph idx="1"/>
          </p:nvPr>
        </p:nvSpPr>
        <p:spPr>
          <a:xfrm>
            <a:off x="291294" y="1357612"/>
            <a:ext cx="11297787" cy="4969150"/>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it-IT" dirty="0" smtClean="0"/>
              <a:t>Fare clic per modificare stili del testo dello schema</a:t>
            </a:r>
          </a:p>
          <a:p>
            <a:pPr lvl="1"/>
            <a:r>
              <a:rPr lang="it-IT" dirty="0" smtClean="0"/>
              <a:t>+</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piè di pagina 3"/>
          <p:cNvSpPr>
            <a:spLocks noGrp="1"/>
          </p:cNvSpPr>
          <p:nvPr>
            <p:ph type="ftr" sz="quarter" idx="10"/>
          </p:nvPr>
        </p:nvSpPr>
        <p:spPr>
          <a:xfrm>
            <a:off x="4070350" y="6357938"/>
            <a:ext cx="3770313" cy="365125"/>
          </a:xfrm>
          <a:prstGeom prst="rect">
            <a:avLst/>
          </a:prstGeom>
        </p:spPr>
        <p:txBody>
          <a:bodyPr lIns="102376" tIns="51188" rIns="102376" bIns="51188"/>
          <a:lstStyle>
            <a:lvl1pPr algn="r">
              <a:defRPr>
                <a:latin typeface="Arial" charset="0"/>
                <a:ea typeface="ＭＳ Ｐゴシック" pitchFamily="34" charset="-128"/>
                <a:cs typeface="+mn-cs"/>
              </a:defRPr>
            </a:lvl1pPr>
          </a:lstStyle>
          <a:p>
            <a:pPr>
              <a:defRPr/>
            </a:pPr>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526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11911013" cy="404813"/>
          </a:xfrm>
          <a:prstGeom prst="rect">
            <a:avLst/>
          </a:prstGeom>
          <a:solidFill>
            <a:srgbClr val="A50021"/>
          </a:solidFill>
          <a:ln w="9525">
            <a:solidFill>
              <a:schemeClr val="tx1"/>
            </a:solidFill>
            <a:miter lim="800000"/>
            <a:headEnd/>
            <a:tailEnd/>
          </a:ln>
        </p:spPr>
        <p:txBody>
          <a:bodyPr wrap="none" lIns="107257" tIns="53630" rIns="107257" bIns="53630" anchor="ctr"/>
          <a:lstStyle/>
          <a:p>
            <a:pPr algn="r"/>
            <a:endParaRPr lang="it-IT"/>
          </a:p>
        </p:txBody>
      </p:sp>
      <p:pic>
        <p:nvPicPr>
          <p:cNvPr id="5"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902950" y="31750"/>
            <a:ext cx="1008063" cy="373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398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11911013" cy="404813"/>
          </a:xfrm>
          <a:prstGeom prst="rect">
            <a:avLst/>
          </a:prstGeom>
          <a:solidFill>
            <a:srgbClr val="A50021"/>
          </a:solidFill>
          <a:ln w="9525">
            <a:solidFill>
              <a:schemeClr val="tx1"/>
            </a:solidFill>
            <a:miter lim="800000"/>
            <a:headEnd/>
            <a:tailEnd/>
          </a:ln>
        </p:spPr>
        <p:txBody>
          <a:bodyPr wrap="none" lIns="107257" tIns="53630" rIns="107257" bIns="53630" anchor="ctr"/>
          <a:lstStyle/>
          <a:p>
            <a:pPr algn="r"/>
            <a:endParaRPr lang="it-IT"/>
          </a:p>
        </p:txBody>
      </p:sp>
      <p:pic>
        <p:nvPicPr>
          <p:cNvPr id="5"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902950" y="31750"/>
            <a:ext cx="1008063" cy="373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olo 1"/>
          <p:cNvSpPr>
            <a:spLocks noGrp="1"/>
          </p:cNvSpPr>
          <p:nvPr>
            <p:ph type="title"/>
          </p:nvPr>
        </p:nvSpPr>
        <p:spPr>
          <a:xfrm>
            <a:off x="940888" y="4407921"/>
            <a:ext cx="10124361" cy="1362390"/>
          </a:xfrm>
        </p:spPr>
        <p:txBody>
          <a:bodyPr anchor="t"/>
          <a:lstStyle>
            <a:lvl1pPr algn="l">
              <a:defRPr sz="47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40888" y="2907388"/>
            <a:ext cx="10124361" cy="1500534"/>
          </a:xfrm>
        </p:spPr>
        <p:txBody>
          <a:bodyPr anchor="b"/>
          <a:lstStyle>
            <a:lvl1pPr marL="0" indent="0">
              <a:buNone/>
              <a:defRPr sz="2300"/>
            </a:lvl1pPr>
            <a:lvl2pPr marL="536286" indent="0">
              <a:buNone/>
              <a:defRPr sz="2100"/>
            </a:lvl2pPr>
            <a:lvl3pPr marL="1072572" indent="0">
              <a:buNone/>
              <a:defRPr sz="1900"/>
            </a:lvl3pPr>
            <a:lvl4pPr marL="1608859" indent="0">
              <a:buNone/>
              <a:defRPr sz="1600"/>
            </a:lvl4pPr>
            <a:lvl5pPr marL="2145145" indent="0">
              <a:buNone/>
              <a:defRPr sz="1600"/>
            </a:lvl5pPr>
            <a:lvl6pPr marL="2681431" indent="0">
              <a:buNone/>
              <a:defRPr sz="1600"/>
            </a:lvl6pPr>
            <a:lvl7pPr marL="3217717" indent="0">
              <a:buNone/>
              <a:defRPr sz="1600"/>
            </a:lvl7pPr>
            <a:lvl8pPr marL="3754004" indent="0">
              <a:buNone/>
              <a:defRPr sz="1600"/>
            </a:lvl8pPr>
            <a:lvl9pPr marL="4290290" indent="0">
              <a:buNone/>
              <a:defRPr sz="1600"/>
            </a:lvl9pPr>
          </a:lstStyle>
          <a:p>
            <a:pPr lvl="0"/>
            <a:r>
              <a:rPr lang="it-IT" smtClean="0"/>
              <a:t>Fare clic per modificare stili del testo dello schema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19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0"/>
            <a:ext cx="11911013" cy="404813"/>
          </a:xfrm>
          <a:prstGeom prst="rect">
            <a:avLst/>
          </a:prstGeom>
          <a:solidFill>
            <a:srgbClr val="A50021"/>
          </a:solidFill>
          <a:ln w="9525">
            <a:solidFill>
              <a:schemeClr val="tx1"/>
            </a:solidFill>
            <a:miter lim="800000"/>
            <a:headEnd/>
            <a:tailEnd/>
          </a:ln>
        </p:spPr>
        <p:txBody>
          <a:bodyPr wrap="none" lIns="107257" tIns="53630" rIns="107257" bIns="53630" anchor="ctr"/>
          <a:lstStyle/>
          <a:p>
            <a:pPr algn="r"/>
            <a:endParaRPr lang="it-IT"/>
          </a:p>
        </p:txBody>
      </p:sp>
      <p:pic>
        <p:nvPicPr>
          <p:cNvPr id="6"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902950" y="31750"/>
            <a:ext cx="1008063" cy="373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
        <p:nvSpPr>
          <p:cNvPr id="3" name="Segnaposto contenuto 2"/>
          <p:cNvSpPr>
            <a:spLocks noGrp="1"/>
          </p:cNvSpPr>
          <p:nvPr>
            <p:ph sz="half" idx="1"/>
          </p:nvPr>
        </p:nvSpPr>
        <p:spPr>
          <a:xfrm>
            <a:off x="595551" y="1600572"/>
            <a:ext cx="5260697" cy="4527011"/>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054765" y="1600572"/>
            <a:ext cx="5260697" cy="4527011"/>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852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7" name="Rectangle 11"/>
          <p:cNvSpPr>
            <a:spLocks noChangeArrowheads="1"/>
          </p:cNvSpPr>
          <p:nvPr userDrawn="1"/>
        </p:nvSpPr>
        <p:spPr bwMode="auto">
          <a:xfrm>
            <a:off x="0" y="0"/>
            <a:ext cx="11911013" cy="404813"/>
          </a:xfrm>
          <a:prstGeom prst="rect">
            <a:avLst/>
          </a:prstGeom>
          <a:solidFill>
            <a:srgbClr val="A50021"/>
          </a:solidFill>
          <a:ln w="9525">
            <a:solidFill>
              <a:schemeClr val="tx1"/>
            </a:solidFill>
            <a:miter lim="800000"/>
            <a:headEnd/>
            <a:tailEnd/>
          </a:ln>
        </p:spPr>
        <p:txBody>
          <a:bodyPr wrap="none" lIns="107257" tIns="53630" rIns="107257" bIns="53630" anchor="ctr"/>
          <a:lstStyle/>
          <a:p>
            <a:pPr algn="r"/>
            <a:endParaRPr lang="it-IT"/>
          </a:p>
        </p:txBody>
      </p:sp>
      <p:pic>
        <p:nvPicPr>
          <p:cNvPr id="8"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902950" y="31750"/>
            <a:ext cx="1008063" cy="373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595551" y="1535469"/>
            <a:ext cx="5262766" cy="639910"/>
          </a:xfrm>
        </p:spPr>
        <p:txBody>
          <a:bodyPr anchor="b"/>
          <a:lstStyle>
            <a:lvl1pPr marL="0" indent="0">
              <a:buNone/>
              <a:defRPr sz="2800" b="1"/>
            </a:lvl1pPr>
            <a:lvl2pPr marL="536286" indent="0">
              <a:buNone/>
              <a:defRPr sz="2300" b="1"/>
            </a:lvl2pPr>
            <a:lvl3pPr marL="1072572" indent="0">
              <a:buNone/>
              <a:defRPr sz="2100" b="1"/>
            </a:lvl3pPr>
            <a:lvl4pPr marL="1608859" indent="0">
              <a:buNone/>
              <a:defRPr sz="1900" b="1"/>
            </a:lvl4pPr>
            <a:lvl5pPr marL="2145145" indent="0">
              <a:buNone/>
              <a:defRPr sz="1900" b="1"/>
            </a:lvl5pPr>
            <a:lvl6pPr marL="2681431" indent="0">
              <a:buNone/>
              <a:defRPr sz="1900" b="1"/>
            </a:lvl6pPr>
            <a:lvl7pPr marL="3217717" indent="0">
              <a:buNone/>
              <a:defRPr sz="1900" b="1"/>
            </a:lvl7pPr>
            <a:lvl8pPr marL="3754004" indent="0">
              <a:buNone/>
              <a:defRPr sz="1900" b="1"/>
            </a:lvl8pPr>
            <a:lvl9pPr marL="4290290" indent="0">
              <a:buNone/>
              <a:defRPr sz="19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95551" y="2175380"/>
            <a:ext cx="5262766" cy="3952203"/>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050631" y="1535469"/>
            <a:ext cx="5264833" cy="639910"/>
          </a:xfrm>
        </p:spPr>
        <p:txBody>
          <a:bodyPr anchor="b"/>
          <a:lstStyle>
            <a:lvl1pPr marL="0" indent="0">
              <a:buNone/>
              <a:defRPr sz="2800" b="1"/>
            </a:lvl1pPr>
            <a:lvl2pPr marL="536286" indent="0">
              <a:buNone/>
              <a:defRPr sz="2300" b="1"/>
            </a:lvl2pPr>
            <a:lvl3pPr marL="1072572" indent="0">
              <a:buNone/>
              <a:defRPr sz="2100" b="1"/>
            </a:lvl3pPr>
            <a:lvl4pPr marL="1608859" indent="0">
              <a:buNone/>
              <a:defRPr sz="1900" b="1"/>
            </a:lvl4pPr>
            <a:lvl5pPr marL="2145145" indent="0">
              <a:buNone/>
              <a:defRPr sz="1900" b="1"/>
            </a:lvl5pPr>
            <a:lvl6pPr marL="2681431" indent="0">
              <a:buNone/>
              <a:defRPr sz="1900" b="1"/>
            </a:lvl6pPr>
            <a:lvl7pPr marL="3217717" indent="0">
              <a:buNone/>
              <a:defRPr sz="1900" b="1"/>
            </a:lvl7pPr>
            <a:lvl8pPr marL="3754004" indent="0">
              <a:buNone/>
              <a:defRPr sz="1900" b="1"/>
            </a:lvl8pPr>
            <a:lvl9pPr marL="4290290" indent="0">
              <a:buNone/>
              <a:defRPr sz="19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050631" y="2175380"/>
            <a:ext cx="5264833" cy="3952203"/>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75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0"/>
            <a:ext cx="11911013" cy="404813"/>
          </a:xfrm>
          <a:prstGeom prst="rect">
            <a:avLst/>
          </a:prstGeom>
          <a:solidFill>
            <a:srgbClr val="A50021"/>
          </a:solidFill>
          <a:ln w="9525">
            <a:solidFill>
              <a:schemeClr val="tx1"/>
            </a:solidFill>
            <a:miter lim="800000"/>
            <a:headEnd/>
            <a:tailEnd/>
          </a:ln>
        </p:spPr>
        <p:txBody>
          <a:bodyPr wrap="none" lIns="107257" tIns="53630" rIns="107257" bIns="53630" anchor="ctr"/>
          <a:lstStyle/>
          <a:p>
            <a:pPr algn="r"/>
            <a:endParaRPr lang="it-IT"/>
          </a:p>
        </p:txBody>
      </p:sp>
      <p:pic>
        <p:nvPicPr>
          <p:cNvPr id="4"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902950" y="31750"/>
            <a:ext cx="1008063" cy="373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320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Rectangle 11"/>
          <p:cNvSpPr>
            <a:spLocks noChangeArrowheads="1"/>
          </p:cNvSpPr>
          <p:nvPr userDrawn="1"/>
        </p:nvSpPr>
        <p:spPr bwMode="auto">
          <a:xfrm>
            <a:off x="0" y="0"/>
            <a:ext cx="11911013" cy="404813"/>
          </a:xfrm>
          <a:prstGeom prst="rect">
            <a:avLst/>
          </a:prstGeom>
          <a:solidFill>
            <a:srgbClr val="A50021"/>
          </a:solidFill>
          <a:ln w="9525">
            <a:solidFill>
              <a:schemeClr val="tx1"/>
            </a:solidFill>
            <a:miter lim="800000"/>
            <a:headEnd/>
            <a:tailEnd/>
          </a:ln>
        </p:spPr>
        <p:txBody>
          <a:bodyPr wrap="none" lIns="107257" tIns="53630" rIns="107257" bIns="53630" anchor="ctr"/>
          <a:lstStyle/>
          <a:p>
            <a:pPr algn="r"/>
            <a:endParaRPr lang="it-IT"/>
          </a:p>
        </p:txBody>
      </p:sp>
      <p:pic>
        <p:nvPicPr>
          <p:cNvPr id="3"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902950" y="31750"/>
            <a:ext cx="1008063" cy="373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102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0"/>
            <a:ext cx="11911013" cy="404813"/>
          </a:xfrm>
          <a:prstGeom prst="rect">
            <a:avLst/>
          </a:prstGeom>
          <a:solidFill>
            <a:srgbClr val="A50021"/>
          </a:solidFill>
          <a:ln w="9525">
            <a:solidFill>
              <a:schemeClr val="tx1"/>
            </a:solidFill>
            <a:miter lim="800000"/>
            <a:headEnd/>
            <a:tailEnd/>
          </a:ln>
        </p:spPr>
        <p:txBody>
          <a:bodyPr wrap="none" lIns="107257" tIns="53630" rIns="107257" bIns="53630" anchor="ctr"/>
          <a:lstStyle/>
          <a:p>
            <a:pPr algn="r"/>
            <a:endParaRPr lang="it-IT"/>
          </a:p>
        </p:txBody>
      </p:sp>
      <p:pic>
        <p:nvPicPr>
          <p:cNvPr id="6"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902950" y="31750"/>
            <a:ext cx="1008063" cy="373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olo 1"/>
          <p:cNvSpPr>
            <a:spLocks noGrp="1"/>
          </p:cNvSpPr>
          <p:nvPr>
            <p:ph type="title"/>
          </p:nvPr>
        </p:nvSpPr>
        <p:spPr>
          <a:xfrm>
            <a:off x="595553" y="273113"/>
            <a:ext cx="3918641" cy="1162319"/>
          </a:xfrm>
        </p:spPr>
        <p:txBody>
          <a:bodyPr anchor="b"/>
          <a:lstStyle>
            <a:lvl1pPr algn="l">
              <a:defRPr sz="2300" b="1"/>
            </a:lvl1pPr>
          </a:lstStyle>
          <a:p>
            <a:r>
              <a:rPr lang="it-IT" smtClean="0"/>
              <a:t>Fare clic per modificare lo stile del titolo</a:t>
            </a:r>
            <a:endParaRPr lang="it-IT"/>
          </a:p>
        </p:txBody>
      </p:sp>
      <p:sp>
        <p:nvSpPr>
          <p:cNvPr id="3" name="Segnaposto contenuto 2"/>
          <p:cNvSpPr>
            <a:spLocks noGrp="1"/>
          </p:cNvSpPr>
          <p:nvPr>
            <p:ph idx="1"/>
          </p:nvPr>
        </p:nvSpPr>
        <p:spPr>
          <a:xfrm>
            <a:off x="4656875" y="273115"/>
            <a:ext cx="6658587" cy="5854468"/>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95553" y="1435434"/>
            <a:ext cx="3918641" cy="4692149"/>
          </a:xfrm>
        </p:spPr>
        <p:txBody>
          <a:bodyPr/>
          <a:lstStyle>
            <a:lvl1pPr marL="0" indent="0">
              <a:buNone/>
              <a:defRPr sz="1600"/>
            </a:lvl1pPr>
            <a:lvl2pPr marL="536286" indent="0">
              <a:buNone/>
              <a:defRPr sz="1400"/>
            </a:lvl2pPr>
            <a:lvl3pPr marL="1072572" indent="0">
              <a:buNone/>
              <a:defRPr sz="1200"/>
            </a:lvl3pPr>
            <a:lvl4pPr marL="1608859" indent="0">
              <a:buNone/>
              <a:defRPr sz="1100"/>
            </a:lvl4pPr>
            <a:lvl5pPr marL="2145145" indent="0">
              <a:buNone/>
              <a:defRPr sz="1100"/>
            </a:lvl5pPr>
            <a:lvl6pPr marL="2681431" indent="0">
              <a:buNone/>
              <a:defRPr sz="1100"/>
            </a:lvl6pPr>
            <a:lvl7pPr marL="3217717" indent="0">
              <a:buNone/>
              <a:defRPr sz="1100"/>
            </a:lvl7pPr>
            <a:lvl8pPr marL="3754004" indent="0">
              <a:buNone/>
              <a:defRPr sz="1100"/>
            </a:lvl8pPr>
            <a:lvl9pPr marL="4290290" indent="0">
              <a:buNone/>
              <a:defRPr sz="1100"/>
            </a:lvl9pPr>
          </a:lstStyle>
          <a:p>
            <a:pPr lvl="0"/>
            <a:r>
              <a:rPr lang="it-IT" smtClean="0"/>
              <a:t>Fare clic per modificare stili del testo dello schema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373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0"/>
            <a:ext cx="11911013" cy="404813"/>
          </a:xfrm>
          <a:prstGeom prst="rect">
            <a:avLst/>
          </a:prstGeom>
          <a:solidFill>
            <a:srgbClr val="A50021"/>
          </a:solidFill>
          <a:ln w="9525">
            <a:solidFill>
              <a:schemeClr val="tx1"/>
            </a:solidFill>
            <a:miter lim="800000"/>
            <a:headEnd/>
            <a:tailEnd/>
          </a:ln>
        </p:spPr>
        <p:txBody>
          <a:bodyPr wrap="none" lIns="107257" tIns="53630" rIns="107257" bIns="53630" anchor="ctr"/>
          <a:lstStyle/>
          <a:p>
            <a:pPr algn="r"/>
            <a:endParaRPr lang="it-IT"/>
          </a:p>
        </p:txBody>
      </p:sp>
      <p:pic>
        <p:nvPicPr>
          <p:cNvPr id="6"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902950" y="31750"/>
            <a:ext cx="1008063" cy="373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olo 1"/>
          <p:cNvSpPr>
            <a:spLocks noGrp="1"/>
          </p:cNvSpPr>
          <p:nvPr>
            <p:ph type="title"/>
          </p:nvPr>
        </p:nvSpPr>
        <p:spPr>
          <a:xfrm>
            <a:off x="2334642" y="4801713"/>
            <a:ext cx="7146608" cy="566869"/>
          </a:xfrm>
        </p:spPr>
        <p:txBody>
          <a:bodyPr anchor="b"/>
          <a:lstStyle>
            <a:lvl1pPr algn="l">
              <a:defRPr sz="23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34642" y="612918"/>
            <a:ext cx="7146608" cy="4115753"/>
          </a:xfrm>
        </p:spPr>
        <p:txBody>
          <a:bodyPr/>
          <a:lstStyle>
            <a:lvl1pPr marL="0" indent="0">
              <a:buNone/>
              <a:defRPr sz="3800"/>
            </a:lvl1pPr>
            <a:lvl2pPr marL="536286" indent="0">
              <a:buNone/>
              <a:defRPr sz="3300"/>
            </a:lvl2pPr>
            <a:lvl3pPr marL="1072572" indent="0">
              <a:buNone/>
              <a:defRPr sz="2800"/>
            </a:lvl3pPr>
            <a:lvl4pPr marL="1608859" indent="0">
              <a:buNone/>
              <a:defRPr sz="2300"/>
            </a:lvl4pPr>
            <a:lvl5pPr marL="2145145" indent="0">
              <a:buNone/>
              <a:defRPr sz="2300"/>
            </a:lvl5pPr>
            <a:lvl6pPr marL="2681431" indent="0">
              <a:buNone/>
              <a:defRPr sz="2300"/>
            </a:lvl6pPr>
            <a:lvl7pPr marL="3217717" indent="0">
              <a:buNone/>
              <a:defRPr sz="2300"/>
            </a:lvl7pPr>
            <a:lvl8pPr marL="3754004" indent="0">
              <a:buNone/>
              <a:defRPr sz="2300"/>
            </a:lvl8pPr>
            <a:lvl9pPr marL="4290290" indent="0">
              <a:buNone/>
              <a:defRPr sz="2300"/>
            </a:lvl9pPr>
          </a:lstStyle>
          <a:p>
            <a:pPr lvl="0"/>
            <a:endParaRPr lang="it-IT" noProof="0"/>
          </a:p>
        </p:txBody>
      </p:sp>
      <p:sp>
        <p:nvSpPr>
          <p:cNvPr id="4" name="Segnaposto testo 3"/>
          <p:cNvSpPr>
            <a:spLocks noGrp="1"/>
          </p:cNvSpPr>
          <p:nvPr>
            <p:ph type="body" sz="half" idx="2"/>
          </p:nvPr>
        </p:nvSpPr>
        <p:spPr>
          <a:xfrm>
            <a:off x="2334642" y="5368581"/>
            <a:ext cx="7146608" cy="805048"/>
          </a:xfrm>
        </p:spPr>
        <p:txBody>
          <a:bodyPr/>
          <a:lstStyle>
            <a:lvl1pPr marL="0" indent="0">
              <a:buNone/>
              <a:defRPr sz="1600"/>
            </a:lvl1pPr>
            <a:lvl2pPr marL="536286" indent="0">
              <a:buNone/>
              <a:defRPr sz="1400"/>
            </a:lvl2pPr>
            <a:lvl3pPr marL="1072572" indent="0">
              <a:buNone/>
              <a:defRPr sz="1200"/>
            </a:lvl3pPr>
            <a:lvl4pPr marL="1608859" indent="0">
              <a:buNone/>
              <a:defRPr sz="1100"/>
            </a:lvl4pPr>
            <a:lvl5pPr marL="2145145" indent="0">
              <a:buNone/>
              <a:defRPr sz="1100"/>
            </a:lvl5pPr>
            <a:lvl6pPr marL="2681431" indent="0">
              <a:buNone/>
              <a:defRPr sz="1100"/>
            </a:lvl6pPr>
            <a:lvl7pPr marL="3217717" indent="0">
              <a:buNone/>
              <a:defRPr sz="1100"/>
            </a:lvl7pPr>
            <a:lvl8pPr marL="3754004" indent="0">
              <a:buNone/>
              <a:defRPr sz="1100"/>
            </a:lvl8pPr>
            <a:lvl9pPr marL="4290290" indent="0">
              <a:buNone/>
              <a:defRPr sz="1100"/>
            </a:lvl9pPr>
          </a:lstStyle>
          <a:p>
            <a:pPr lvl="0"/>
            <a:r>
              <a:rPr lang="it-IT" smtClean="0"/>
              <a:t>Fare clic per modificare stili del testo dello schema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6245730"/>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p:nvSpPr>
        <p:spPr bwMode="auto">
          <a:xfrm>
            <a:off x="0" y="6454775"/>
            <a:ext cx="11911013" cy="404813"/>
          </a:xfrm>
          <a:prstGeom prst="rect">
            <a:avLst/>
          </a:prstGeom>
          <a:solidFill>
            <a:srgbClr val="A50021"/>
          </a:solidFill>
          <a:ln w="9525">
            <a:solidFill>
              <a:schemeClr val="tx1"/>
            </a:solidFill>
            <a:miter lim="800000"/>
            <a:headEnd/>
            <a:tailEnd/>
          </a:ln>
        </p:spPr>
        <p:txBody>
          <a:bodyPr wrap="none" lIns="107257" tIns="53630" rIns="107257" bIns="53630" anchor="ctr"/>
          <a:lstStyle/>
          <a:p>
            <a:pPr algn="r"/>
            <a:endParaRPr lang="it-IT"/>
          </a:p>
        </p:txBody>
      </p:sp>
      <p:sp>
        <p:nvSpPr>
          <p:cNvPr id="1027" name="Rectangle 2"/>
          <p:cNvSpPr>
            <a:spLocks noGrp="1" noChangeArrowheads="1"/>
          </p:cNvSpPr>
          <p:nvPr>
            <p:ph type="title"/>
          </p:nvPr>
        </p:nvSpPr>
        <p:spPr bwMode="auto">
          <a:xfrm>
            <a:off x="595313" y="274638"/>
            <a:ext cx="10720387"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107257" tIns="53630" rIns="107257" bIns="53630" numCol="1" anchor="ctr" anchorCtr="0" compatLnSpc="1">
            <a:prstTxWarp prst="textNoShape">
              <a:avLst/>
            </a:prstTxWarp>
          </a:bodyPr>
          <a:lstStyle/>
          <a:p>
            <a:pPr lvl="0"/>
            <a:r>
              <a:rPr lang="it-IT"/>
              <a:t>Fare clic per modificare lo stile del titolo</a:t>
            </a:r>
          </a:p>
        </p:txBody>
      </p:sp>
      <p:sp>
        <p:nvSpPr>
          <p:cNvPr id="1028" name="Rectangle 3"/>
          <p:cNvSpPr>
            <a:spLocks noGrp="1" noChangeArrowheads="1"/>
          </p:cNvSpPr>
          <p:nvPr>
            <p:ph type="body" idx="1"/>
          </p:nvPr>
        </p:nvSpPr>
        <p:spPr bwMode="auto">
          <a:xfrm>
            <a:off x="595313" y="1600200"/>
            <a:ext cx="10720387" cy="45275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107257" tIns="53630" rIns="107257" bIns="53630" numCol="1" anchor="t" anchorCtr="0" compatLnSpc="1">
            <a:prstTxWarp prst="textNoShape">
              <a:avLst/>
            </a:prstTxWarp>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29" name="Text Box 7"/>
          <p:cNvSpPr txBox="1">
            <a:spLocks noChangeArrowheads="1"/>
          </p:cNvSpPr>
          <p:nvPr/>
        </p:nvSpPr>
        <p:spPr bwMode="auto">
          <a:xfrm>
            <a:off x="3854450" y="6192763"/>
            <a:ext cx="4221163" cy="333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defRPr/>
            </a:pPr>
            <a:endParaRPr lang="it-IT" sz="1400" dirty="0" smtClean="0">
              <a:solidFill>
                <a:schemeClr val="bg1"/>
              </a:solidFill>
              <a:latin typeface="Calibri" charset="0"/>
              <a:cs typeface="ＭＳ Ｐゴシック" charset="0"/>
            </a:endParaRPr>
          </a:p>
          <a:p>
            <a:pPr algn="ctr">
              <a:defRPr/>
            </a:pPr>
            <a:r>
              <a:rPr lang="it-IT" sz="1400" dirty="0" smtClean="0">
                <a:solidFill>
                  <a:schemeClr val="bg1"/>
                </a:solidFill>
                <a:latin typeface="Calibri" charset="0"/>
                <a:cs typeface="ＭＳ Ｐゴシック" charset="0"/>
              </a:rPr>
              <a:t>Promozione presso le Camere di Commercio dei servizi ICT avanzati resi disponibili dalla banda larga</a:t>
            </a:r>
          </a:p>
          <a:p>
            <a:pPr algn="ctr">
              <a:defRPr/>
            </a:pPr>
            <a:r>
              <a:rPr lang="it-IT" sz="1400" dirty="0" smtClean="0">
                <a:solidFill>
                  <a:schemeClr val="bg1"/>
                </a:solidFill>
                <a:latin typeface="Calibri" charset="0"/>
                <a:cs typeface="ＭＳ Ｐゴシック" charset="0"/>
              </a:rPr>
              <a:t>Camera di Commercio </a:t>
            </a:r>
            <a:r>
              <a:rPr lang="it-IT" sz="1400" smtClean="0">
                <a:solidFill>
                  <a:schemeClr val="bg1"/>
                </a:solidFill>
                <a:latin typeface="Calibri" charset="0"/>
                <a:cs typeface="ＭＳ Ｐゴシック" charset="0"/>
              </a:rPr>
              <a:t>di</a:t>
            </a:r>
            <a:r>
              <a:rPr lang="it-IT" sz="1400" smtClean="0">
                <a:solidFill>
                  <a:schemeClr val="bg1"/>
                </a:solidFill>
                <a:latin typeface="Calibri" charset="0"/>
                <a:cs typeface="ＭＳ Ｐゴシック" charset="0"/>
              </a:rPr>
              <a:t> Ravenna</a:t>
            </a:r>
            <a:endParaRPr lang="it-IT" sz="1400" dirty="0" smtClean="0">
              <a:solidFill>
                <a:schemeClr val="bg1"/>
              </a:solidFill>
              <a:latin typeface="Calibri" charset="0"/>
              <a:cs typeface="ＭＳ Ｐゴシック" charset="0"/>
            </a:endParaRPr>
          </a:p>
        </p:txBody>
      </p:sp>
      <p:sp>
        <p:nvSpPr>
          <p:cNvPr id="1030" name="Text Box 8"/>
          <p:cNvSpPr txBox="1">
            <a:spLocks noChangeArrowheads="1"/>
          </p:cNvSpPr>
          <p:nvPr/>
        </p:nvSpPr>
        <p:spPr bwMode="auto">
          <a:xfrm>
            <a:off x="122858" y="6526138"/>
            <a:ext cx="1090612" cy="21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it-IT" sz="1400" dirty="0" smtClean="0">
                <a:solidFill>
                  <a:schemeClr val="bg1"/>
                </a:solidFill>
                <a:latin typeface="Trebuchet MS" charset="0"/>
                <a:cs typeface="ＭＳ Ｐゴシック" charset="0"/>
              </a:rPr>
              <a:t>13-</a:t>
            </a:r>
            <a:r>
              <a:rPr lang="it-IT" sz="1400" dirty="0" smtClean="0">
                <a:solidFill>
                  <a:schemeClr val="bg1"/>
                </a:solidFill>
                <a:latin typeface="Trebuchet MS" charset="0"/>
                <a:cs typeface="ＭＳ Ｐゴシック" charset="0"/>
              </a:rPr>
              <a:t>04-2012</a:t>
            </a:r>
          </a:p>
        </p:txBody>
      </p:sp>
      <p:sp>
        <p:nvSpPr>
          <p:cNvPr id="559113" name="Text Box 9"/>
          <p:cNvSpPr txBox="1">
            <a:spLocks noChangeArrowheads="1"/>
          </p:cNvSpPr>
          <p:nvPr/>
        </p:nvSpPr>
        <p:spPr bwMode="auto">
          <a:xfrm>
            <a:off x="11156701" y="6526213"/>
            <a:ext cx="1279525" cy="333375"/>
          </a:xfrm>
          <a:prstGeom prst="rect">
            <a:avLst/>
          </a:prstGeom>
          <a:noFill/>
          <a:ln w="9525" algn="ctr">
            <a:noFill/>
            <a:miter lim="800000"/>
            <a:headEnd/>
            <a:tailEnd/>
          </a:ln>
          <a:effectLst/>
        </p:spPr>
        <p:txBody>
          <a:bodyPr wrap="none" lIns="0" tIns="0" rIns="0" bIns="0"/>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defRPr/>
            </a:pPr>
            <a:fld id="{42984C8A-AA3D-8045-99E1-2B25E0C52121}" type="slidenum">
              <a:rPr lang="it-IT" sz="1400" smtClean="0">
                <a:solidFill>
                  <a:schemeClr val="bg1"/>
                </a:solidFill>
                <a:latin typeface="Trebuchet MS" charset="0"/>
              </a:rPr>
              <a:pPr eaLnBrk="1" hangingPunct="1">
                <a:defRPr/>
              </a:pPr>
              <a:t>‹n.›</a:t>
            </a:fld>
            <a:endParaRPr lang="it-IT" sz="1400" dirty="0" smtClean="0">
              <a:solidFill>
                <a:schemeClr val="bg1"/>
              </a:solidFill>
              <a:latin typeface="Trebuchet MS" charset="0"/>
            </a:endParaRPr>
          </a:p>
        </p:txBody>
      </p:sp>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A50021"/>
          </a:solidFill>
          <a:latin typeface="+mj-lt"/>
          <a:ea typeface="MS PGothic" pitchFamily="34" charset="-128"/>
          <a:cs typeface="MS PGothic" charset="0"/>
        </a:defRPr>
      </a:lvl1pPr>
      <a:lvl2pPr algn="ctr" rtl="0" eaLnBrk="0" fontAlgn="base" hangingPunct="0">
        <a:spcBef>
          <a:spcPct val="0"/>
        </a:spcBef>
        <a:spcAft>
          <a:spcPct val="0"/>
        </a:spcAft>
        <a:defRPr sz="3600" b="1">
          <a:solidFill>
            <a:srgbClr val="A5002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rgbClr val="A5002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rgbClr val="A5002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rgbClr val="A50021"/>
          </a:solidFill>
          <a:latin typeface="Calibri" pitchFamily="34" charset="0"/>
          <a:ea typeface="MS PGothic" pitchFamily="34" charset="-128"/>
          <a:cs typeface="MS PGothic" charset="0"/>
        </a:defRPr>
      </a:lvl5pPr>
      <a:lvl6pPr marL="536286" algn="ctr" rtl="0" fontAlgn="base">
        <a:spcBef>
          <a:spcPct val="0"/>
        </a:spcBef>
        <a:spcAft>
          <a:spcPct val="0"/>
        </a:spcAft>
        <a:defRPr sz="4700" b="1">
          <a:solidFill>
            <a:srgbClr val="A50021"/>
          </a:solidFill>
          <a:latin typeface="Calibri" pitchFamily="34" charset="0"/>
        </a:defRPr>
      </a:lvl6pPr>
      <a:lvl7pPr marL="1072572" algn="ctr" rtl="0" fontAlgn="base">
        <a:spcBef>
          <a:spcPct val="0"/>
        </a:spcBef>
        <a:spcAft>
          <a:spcPct val="0"/>
        </a:spcAft>
        <a:defRPr sz="4700" b="1">
          <a:solidFill>
            <a:srgbClr val="A50021"/>
          </a:solidFill>
          <a:latin typeface="Calibri" pitchFamily="34" charset="0"/>
        </a:defRPr>
      </a:lvl7pPr>
      <a:lvl8pPr marL="1608859" algn="ctr" rtl="0" fontAlgn="base">
        <a:spcBef>
          <a:spcPct val="0"/>
        </a:spcBef>
        <a:spcAft>
          <a:spcPct val="0"/>
        </a:spcAft>
        <a:defRPr sz="4700" b="1">
          <a:solidFill>
            <a:srgbClr val="A50021"/>
          </a:solidFill>
          <a:latin typeface="Calibri" pitchFamily="34" charset="0"/>
        </a:defRPr>
      </a:lvl8pPr>
      <a:lvl9pPr marL="2145145" algn="ctr" rtl="0" fontAlgn="base">
        <a:spcBef>
          <a:spcPct val="0"/>
        </a:spcBef>
        <a:spcAft>
          <a:spcPct val="0"/>
        </a:spcAft>
        <a:defRPr sz="4700" b="1">
          <a:solidFill>
            <a:srgbClr val="A50021"/>
          </a:solidFill>
          <a:latin typeface="Calibri" pitchFamily="34" charset="0"/>
        </a:defRPr>
      </a:lvl9pPr>
    </p:titleStyle>
    <p:bodyStyle>
      <a:lvl1pPr marL="401638" indent="-401638" algn="l" rtl="0" eaLnBrk="0" fontAlgn="base" hangingPunct="0">
        <a:spcBef>
          <a:spcPct val="20000"/>
        </a:spcBef>
        <a:spcAft>
          <a:spcPct val="0"/>
        </a:spcAft>
        <a:buChar char="•"/>
        <a:defRPr sz="3800">
          <a:solidFill>
            <a:schemeClr val="tx1"/>
          </a:solidFill>
          <a:latin typeface="+mn-lt"/>
          <a:ea typeface="MS PGothic" pitchFamily="34" charset="-128"/>
          <a:cs typeface="MS PGothic" charset="0"/>
        </a:defRPr>
      </a:lvl1pPr>
      <a:lvl2pPr marL="869950" indent="-334963" algn="l" rtl="0" eaLnBrk="0" fontAlgn="base" hangingPunct="0">
        <a:spcBef>
          <a:spcPct val="20000"/>
        </a:spcBef>
        <a:spcAft>
          <a:spcPct val="0"/>
        </a:spcAft>
        <a:buChar char="–"/>
        <a:defRPr sz="3300">
          <a:solidFill>
            <a:schemeClr val="tx1"/>
          </a:solidFill>
          <a:latin typeface="+mn-lt"/>
          <a:ea typeface="MS PGothic" pitchFamily="34" charset="-128"/>
          <a:cs typeface="MS PGothic" charset="0"/>
        </a:defRPr>
      </a:lvl2pPr>
      <a:lvl3pPr marL="1339850" indent="-26670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3pPr>
      <a:lvl4pPr marL="1876425" indent="-266700" algn="l" rtl="0" eaLnBrk="0" fontAlgn="base" hangingPunct="0">
        <a:spcBef>
          <a:spcPct val="20000"/>
        </a:spcBef>
        <a:spcAft>
          <a:spcPct val="0"/>
        </a:spcAft>
        <a:buChar char="–"/>
        <a:defRPr sz="2300">
          <a:solidFill>
            <a:schemeClr val="tx1"/>
          </a:solidFill>
          <a:latin typeface="+mn-lt"/>
          <a:ea typeface="MS PGothic" pitchFamily="34" charset="-128"/>
          <a:cs typeface="MS PGothic" charset="0"/>
        </a:defRPr>
      </a:lvl4pPr>
      <a:lvl5pPr marL="2413000" indent="-266700" algn="l" rtl="0" eaLnBrk="0" fontAlgn="base" hangingPunct="0">
        <a:spcBef>
          <a:spcPct val="20000"/>
        </a:spcBef>
        <a:spcAft>
          <a:spcPct val="0"/>
        </a:spcAft>
        <a:buChar char="»"/>
        <a:defRPr sz="2300">
          <a:solidFill>
            <a:schemeClr val="tx1"/>
          </a:solidFill>
          <a:latin typeface="+mn-lt"/>
          <a:ea typeface="MS PGothic" pitchFamily="34" charset="-128"/>
          <a:cs typeface="MS PGothic" charset="0"/>
        </a:defRPr>
      </a:lvl5pPr>
      <a:lvl6pPr marL="2949574" indent="-268143" algn="l" rtl="0" fontAlgn="base">
        <a:spcBef>
          <a:spcPct val="20000"/>
        </a:spcBef>
        <a:spcAft>
          <a:spcPct val="0"/>
        </a:spcAft>
        <a:buChar char="»"/>
        <a:defRPr sz="2300">
          <a:solidFill>
            <a:schemeClr val="tx1"/>
          </a:solidFill>
          <a:latin typeface="+mn-lt"/>
        </a:defRPr>
      </a:lvl6pPr>
      <a:lvl7pPr marL="3485860" indent="-268143" algn="l" rtl="0" fontAlgn="base">
        <a:spcBef>
          <a:spcPct val="20000"/>
        </a:spcBef>
        <a:spcAft>
          <a:spcPct val="0"/>
        </a:spcAft>
        <a:buChar char="»"/>
        <a:defRPr sz="2300">
          <a:solidFill>
            <a:schemeClr val="tx1"/>
          </a:solidFill>
          <a:latin typeface="+mn-lt"/>
        </a:defRPr>
      </a:lvl7pPr>
      <a:lvl8pPr marL="4022147" indent="-268143" algn="l" rtl="0" fontAlgn="base">
        <a:spcBef>
          <a:spcPct val="20000"/>
        </a:spcBef>
        <a:spcAft>
          <a:spcPct val="0"/>
        </a:spcAft>
        <a:buChar char="»"/>
        <a:defRPr sz="2300">
          <a:solidFill>
            <a:schemeClr val="tx1"/>
          </a:solidFill>
          <a:latin typeface="+mn-lt"/>
        </a:defRPr>
      </a:lvl8pPr>
      <a:lvl9pPr marL="4558433" indent="-268143" algn="l" rtl="0" fontAlgn="base">
        <a:spcBef>
          <a:spcPct val="20000"/>
        </a:spcBef>
        <a:spcAft>
          <a:spcPct val="0"/>
        </a:spcAft>
        <a:buChar char="»"/>
        <a:defRPr sz="2300">
          <a:solidFill>
            <a:schemeClr val="tx1"/>
          </a:solidFill>
          <a:latin typeface="+mn-lt"/>
        </a:defRPr>
      </a:lvl9pPr>
    </p:bodyStyle>
    <p:otherStyle>
      <a:defPPr>
        <a:defRPr lang="it-IT"/>
      </a:defPPr>
      <a:lvl1pPr marL="0" algn="l" defTabSz="1072572" rtl="0" eaLnBrk="1" latinLnBrk="0" hangingPunct="1">
        <a:defRPr sz="2100" kern="1200">
          <a:solidFill>
            <a:schemeClr val="tx1"/>
          </a:solidFill>
          <a:latin typeface="+mn-lt"/>
          <a:ea typeface="+mn-ea"/>
          <a:cs typeface="+mn-cs"/>
        </a:defRPr>
      </a:lvl1pPr>
      <a:lvl2pPr marL="536286" algn="l" defTabSz="1072572" rtl="0" eaLnBrk="1" latinLnBrk="0" hangingPunct="1">
        <a:defRPr sz="2100" kern="1200">
          <a:solidFill>
            <a:schemeClr val="tx1"/>
          </a:solidFill>
          <a:latin typeface="+mn-lt"/>
          <a:ea typeface="+mn-ea"/>
          <a:cs typeface="+mn-cs"/>
        </a:defRPr>
      </a:lvl2pPr>
      <a:lvl3pPr marL="1072572" algn="l" defTabSz="1072572" rtl="0" eaLnBrk="1" latinLnBrk="0" hangingPunct="1">
        <a:defRPr sz="2100" kern="1200">
          <a:solidFill>
            <a:schemeClr val="tx1"/>
          </a:solidFill>
          <a:latin typeface="+mn-lt"/>
          <a:ea typeface="+mn-ea"/>
          <a:cs typeface="+mn-cs"/>
        </a:defRPr>
      </a:lvl3pPr>
      <a:lvl4pPr marL="1608859" algn="l" defTabSz="1072572" rtl="0" eaLnBrk="1" latinLnBrk="0" hangingPunct="1">
        <a:defRPr sz="2100" kern="1200">
          <a:solidFill>
            <a:schemeClr val="tx1"/>
          </a:solidFill>
          <a:latin typeface="+mn-lt"/>
          <a:ea typeface="+mn-ea"/>
          <a:cs typeface="+mn-cs"/>
        </a:defRPr>
      </a:lvl4pPr>
      <a:lvl5pPr marL="2145145" algn="l" defTabSz="1072572" rtl="0" eaLnBrk="1" latinLnBrk="0" hangingPunct="1">
        <a:defRPr sz="2100" kern="1200">
          <a:solidFill>
            <a:schemeClr val="tx1"/>
          </a:solidFill>
          <a:latin typeface="+mn-lt"/>
          <a:ea typeface="+mn-ea"/>
          <a:cs typeface="+mn-cs"/>
        </a:defRPr>
      </a:lvl5pPr>
      <a:lvl6pPr marL="2681431" algn="l" defTabSz="1072572" rtl="0" eaLnBrk="1" latinLnBrk="0" hangingPunct="1">
        <a:defRPr sz="2100" kern="1200">
          <a:solidFill>
            <a:schemeClr val="tx1"/>
          </a:solidFill>
          <a:latin typeface="+mn-lt"/>
          <a:ea typeface="+mn-ea"/>
          <a:cs typeface="+mn-cs"/>
        </a:defRPr>
      </a:lvl6pPr>
      <a:lvl7pPr marL="3217717" algn="l" defTabSz="1072572" rtl="0" eaLnBrk="1" latinLnBrk="0" hangingPunct="1">
        <a:defRPr sz="2100" kern="1200">
          <a:solidFill>
            <a:schemeClr val="tx1"/>
          </a:solidFill>
          <a:latin typeface="+mn-lt"/>
          <a:ea typeface="+mn-ea"/>
          <a:cs typeface="+mn-cs"/>
        </a:defRPr>
      </a:lvl7pPr>
      <a:lvl8pPr marL="3754004" algn="l" defTabSz="1072572" rtl="0" eaLnBrk="1" latinLnBrk="0" hangingPunct="1">
        <a:defRPr sz="2100" kern="1200">
          <a:solidFill>
            <a:schemeClr val="tx1"/>
          </a:solidFill>
          <a:latin typeface="+mn-lt"/>
          <a:ea typeface="+mn-ea"/>
          <a:cs typeface="+mn-cs"/>
        </a:defRPr>
      </a:lvl8pPr>
      <a:lvl9pPr marL="4290290" algn="l" defTabSz="107257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5" Type="http://schemas.openxmlformats.org/officeDocument/2006/relationships/image" Target="../media/image4.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6" Type="http://schemas.openxmlformats.org/officeDocument/2006/relationships/image" Target="../media/image5.jpeg"/></Relationships>
</file>

<file path=ppt/slides/_rels/slide10.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4" Type="http://schemas.openxmlformats.org/officeDocument/2006/relationships/image" Target="../media/image25.png"/><Relationship Id="rId4" Type="http://schemas.openxmlformats.org/officeDocument/2006/relationships/image" Target="../media/image15.png"/><Relationship Id="rId7" Type="http://schemas.openxmlformats.org/officeDocument/2006/relationships/image" Target="../media/image18.png"/><Relationship Id="rId11"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7.png"/><Relationship Id="rId16" Type="http://schemas.openxmlformats.org/officeDocument/2006/relationships/image" Target="../media/image27.png"/><Relationship Id="rId8" Type="http://schemas.openxmlformats.org/officeDocument/2006/relationships/image" Target="../media/image19.png"/><Relationship Id="rId13" Type="http://schemas.openxmlformats.org/officeDocument/2006/relationships/image" Target="../media/image24.png"/><Relationship Id="rId10"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6.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1.xml"/><Relationship Id="rId9" Type="http://schemas.openxmlformats.org/officeDocument/2006/relationships/image" Target="../media/image20.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3"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6" Type="http://schemas.openxmlformats.org/officeDocument/2006/relationships/hyperlink" Target="http://www.impresasemplice.it" TargetMode="External"/><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png"/><Relationship Id="rId5" Type="http://schemas.openxmlformats.org/officeDocument/2006/relationships/hyperlink" Target="http://computing.cloud.it/it/calcola-costo-cloud" TargetMode="External"/></Relationships>
</file>

<file path=ppt/slides/_rels/slide16.xml.rels><?xml version="1.0" encoding="UTF-8" standalone="yes"?>
<Relationships xmlns="http://schemas.openxmlformats.org/package/2006/relationships"><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audio" Target="../media/audio1.bin"/><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7" Type="http://schemas.openxmlformats.org/officeDocument/2006/relationships/image" Target="../media/image39.png"/><Relationship Id="rId1" Type="http://schemas.openxmlformats.org/officeDocument/2006/relationships/slideLayout" Target="../slideLayouts/slideLayout6.xml"/><Relationship Id="rId24" Type="http://schemas.openxmlformats.org/officeDocument/2006/relationships/image" Target="../media/image54.png"/><Relationship Id="rId25" Type="http://schemas.openxmlformats.org/officeDocument/2006/relationships/image" Target="../media/image55.png"/><Relationship Id="rId8" Type="http://schemas.openxmlformats.org/officeDocument/2006/relationships/image" Target="../media/image40.png"/><Relationship Id="rId13" Type="http://schemas.openxmlformats.org/officeDocument/2006/relationships/image" Target="../media/image43.png"/><Relationship Id="rId10" Type="http://schemas.openxmlformats.org/officeDocument/2006/relationships/image" Target="../media/image41.png"/><Relationship Id="rId12" Type="http://schemas.openxmlformats.org/officeDocument/2006/relationships/image" Target="../media/image42.png"/><Relationship Id="rId17" Type="http://schemas.openxmlformats.org/officeDocument/2006/relationships/image" Target="../media/image47.png"/><Relationship Id="rId9" Type="http://schemas.openxmlformats.org/officeDocument/2006/relationships/hyperlink" Target="http://info.singtel.com/" TargetMode="External"/><Relationship Id="rId18" Type="http://schemas.openxmlformats.org/officeDocument/2006/relationships/image" Target="../media/image48.png"/><Relationship Id="rId3" Type="http://schemas.openxmlformats.org/officeDocument/2006/relationships/audio" Target="../media/audio1.bin"/><Relationship Id="rId27" Type="http://schemas.openxmlformats.org/officeDocument/2006/relationships/image" Target="../media/image57.png"/><Relationship Id="rId14" Type="http://schemas.openxmlformats.org/officeDocument/2006/relationships/image" Target="../media/image44.jpeg"/><Relationship Id="rId23" Type="http://schemas.openxmlformats.org/officeDocument/2006/relationships/image" Target="../media/image53.png"/><Relationship Id="rId4" Type="http://schemas.openxmlformats.org/officeDocument/2006/relationships/image" Target="../media/image37.png"/><Relationship Id="rId28" Type="http://schemas.openxmlformats.org/officeDocument/2006/relationships/image" Target="../media/image58.png"/><Relationship Id="rId26" Type="http://schemas.openxmlformats.org/officeDocument/2006/relationships/image" Target="../media/image56.png"/><Relationship Id="rId30" Type="http://schemas.openxmlformats.org/officeDocument/2006/relationships/image" Target="../media/image60.png"/><Relationship Id="rId11" Type="http://schemas.openxmlformats.org/officeDocument/2006/relationships/hyperlink" Target="http://www.orange.com/en_EN/index.jsp" TargetMode="External"/><Relationship Id="rId29" Type="http://schemas.openxmlformats.org/officeDocument/2006/relationships/image" Target="../media/image59.png"/><Relationship Id="rId6" Type="http://schemas.openxmlformats.org/officeDocument/2006/relationships/hyperlink" Target="http://www.bt.com/" TargetMode="External"/><Relationship Id="rId16" Type="http://schemas.openxmlformats.org/officeDocument/2006/relationships/image" Target="../media/image46.jpeg"/><Relationship Id="rId5" Type="http://schemas.openxmlformats.org/officeDocument/2006/relationships/image" Target="../media/image38.png"/><Relationship Id="rId15" Type="http://schemas.openxmlformats.org/officeDocument/2006/relationships/image" Target="../media/image45.png"/><Relationship Id="rId19" Type="http://schemas.openxmlformats.org/officeDocument/2006/relationships/image" Target="../media/image49.png"/><Relationship Id="rId20" Type="http://schemas.openxmlformats.org/officeDocument/2006/relationships/image" Target="../media/image50.png"/><Relationship Id="rId22" Type="http://schemas.openxmlformats.org/officeDocument/2006/relationships/image" Target="../media/image52.png"/><Relationship Id="rId21" Type="http://schemas.openxmlformats.org/officeDocument/2006/relationships/image" Target="../media/image51.png"/><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audio" Target="../media/audio1.bin"/></Relationships>
</file>

<file path=ppt/slides/_rels/slide25.xml.rels><?xml version="1.0" encoding="UTF-8" standalone="yes"?>
<Relationships xmlns="http://schemas.openxmlformats.org/package/2006/relationships"><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audio" Target="../media/audio1.bin"/></Relationships>
</file>

<file path=ppt/slides/_rels/slide26.xml.rels><?xml version="1.0" encoding="UTF-8" standalone="yes"?>
<Relationships xmlns="http://schemas.openxmlformats.org/package/2006/relationships"><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audio" Target="../media/audio1.bin"/></Relationships>
</file>

<file path=ppt/slides/_rels/slide27.xml.rels><?xml version="1.0" encoding="UTF-8" standalone="yes"?>
<Relationships xmlns="http://schemas.openxmlformats.org/package/2006/relationships"><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audio" Target="../media/audio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4" Type="http://schemas.openxmlformats.org/officeDocument/2006/relationships/image" Target="../media/image61.png"/><Relationship Id="rId10" Type="http://schemas.openxmlformats.org/officeDocument/2006/relationships/image" Target="../media/image67.png"/><Relationship Id="rId5" Type="http://schemas.openxmlformats.org/officeDocument/2006/relationships/image" Target="../media/image62.png"/><Relationship Id="rId7" Type="http://schemas.openxmlformats.org/officeDocument/2006/relationships/image" Target="../media/image64.png"/><Relationship Id="rId1" Type="http://schemas.openxmlformats.org/officeDocument/2006/relationships/tags" Target="../tags/tag1.xml"/><Relationship Id="rId2" Type="http://schemas.openxmlformats.org/officeDocument/2006/relationships/slideLayout" Target="../slideLayouts/slideLayout7.xml"/><Relationship Id="rId9" Type="http://schemas.openxmlformats.org/officeDocument/2006/relationships/image" Target="../media/image66.png"/><Relationship Id="rId3" Type="http://schemas.openxmlformats.org/officeDocument/2006/relationships/notesSlide" Target="../notesSlides/notesSlide25.xml"/><Relationship Id="rId6"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8.png"/><Relationship Id="rId3" Type="http://schemas.openxmlformats.org/officeDocument/2006/relationships/image" Target="../media/image6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74.png"/><Relationship Id="rId4" Type="http://schemas.openxmlformats.org/officeDocument/2006/relationships/hyperlink" Target="http://www.google.it/imgres?imgurl=http://clipartpictures.org/images/stories/computerclipart/CPU/Server_Computer_Clipart_Pictures.png&amp;imgrefurl=http://clipartpictures.org/cpu-and-servers-computer-clipart-pictures.html&amp;usg=__zeSKbNg_Epvv63xjQ6HFD4IeSWc=&amp;h=800&amp;w=565&amp;sz=89&amp;hl=it&amp;start=11&amp;zoom=1&amp;tbnid=jHTHdsFvrJ8n8M:&amp;tbnh=143&amp;tbnw=101&amp;ei=3LKRTbHCH42XOuuz8Wo&amp;prev=/images?q=server+clipart&amp;hl=it&amp;sa=N&amp;tbs=isch:1&amp;itbs=1" TargetMode="External"/><Relationship Id="rId5" Type="http://schemas.openxmlformats.org/officeDocument/2006/relationships/image" Target="../media/image72.jpeg"/><Relationship Id="rId7" Type="http://schemas.openxmlformats.org/officeDocument/2006/relationships/image" Target="../media/image73.jpeg"/><Relationship Id="rId1" Type="http://schemas.openxmlformats.org/officeDocument/2006/relationships/slideLayout" Target="../slideLayouts/slideLayout7.xml"/><Relationship Id="rId2" Type="http://schemas.openxmlformats.org/officeDocument/2006/relationships/notesSlide" Target="../notesSlides/notesSlide26.xml"/><Relationship Id="rId9" Type="http://schemas.openxmlformats.org/officeDocument/2006/relationships/image" Target="../media/image75.jpeg"/><Relationship Id="rId3" Type="http://schemas.openxmlformats.org/officeDocument/2006/relationships/image" Target="../media/image71.jpeg"/><Relationship Id="rId6" Type="http://schemas.openxmlformats.org/officeDocument/2006/relationships/hyperlink" Target="http://www.google.it/imgres?imgurl=http://www.clker.com/cliparts/b/1/6/b/1195431327409717356database_base_de_donn__01r.svg.med.png&amp;imgrefurl=http://www.clker.com/clipart-10756.html&amp;usg=___5L0OnBnZalFoLhVnyQ0lxs4xf4=&amp;h=298&amp;w=258&amp;sz=26&amp;hl=it&amp;start=1&amp;zoom=1&amp;tbnid=AWMbzQZLPjcj0M:&amp;tbnh=116&amp;tbnw=100&amp;ei=BrORTcWDPZCgOrTYjGI&amp;prev=/images?q=storage+clipart&amp;hl=it&amp;sa=N&amp;tbs=isch:1&amp;itbs=1"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80.png"/><Relationship Id="rId4" Type="http://schemas.openxmlformats.org/officeDocument/2006/relationships/image" Target="../media/image76.jpeg"/><Relationship Id="rId5" Type="http://schemas.openxmlformats.org/officeDocument/2006/relationships/image" Target="../media/image77.jpeg"/><Relationship Id="rId7" Type="http://schemas.openxmlformats.org/officeDocument/2006/relationships/image" Target="../media/image79.jpeg"/><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71.jpeg"/><Relationship Id="rId6" Type="http://schemas.openxmlformats.org/officeDocument/2006/relationships/image" Target="../media/image78.png"/></Relationships>
</file>

<file path=ppt/slides/_rels/slide35.xml.rels><?xml version="1.0" encoding="UTF-8" standalone="yes"?>
<Relationships xmlns="http://schemas.openxmlformats.org/package/2006/relationships"><Relationship Id="rId8" Type="http://schemas.openxmlformats.org/officeDocument/2006/relationships/image" Target="../media/image84.jpeg"/><Relationship Id="rId4" Type="http://schemas.openxmlformats.org/officeDocument/2006/relationships/image" Target="../media/image82.jpeg"/><Relationship Id="rId10" Type="http://schemas.openxmlformats.org/officeDocument/2006/relationships/image" Target="../media/image85.jpeg"/><Relationship Id="rId5" Type="http://schemas.openxmlformats.org/officeDocument/2006/relationships/hyperlink" Target="http://www.worky.biz/wp-content/uploads/2009/12/toronto-inbound-call-centre1.jpg" TargetMode="External"/><Relationship Id="rId7" Type="http://schemas.openxmlformats.org/officeDocument/2006/relationships/hyperlink" Target="http://www.google.it/imgres?imgurl=http://www.worky.biz/wp-content/uploads/2010/04/telecommuting.jpg&amp;imgrefurl=http://www.worky.biz/4012/telelavoro-domiciliare.html&amp;usg=__4sgAquRkr1NHoRYDVwhLQDwPl7g=&amp;h=320&amp;w=480&amp;sz=130&amp;hl=it&amp;start=36&amp;zoom=1&amp;tbnid=D1F78y_xUrkI6M:&amp;tbnh=86&amp;tbnw=129&amp;ei=IeeUTeCZOMPGtAaA-OW7CA&amp;prev=/images?q=immagini+telelavoro&amp;start=20&amp;hl=it&amp;sa=N&amp;tbm=isch&amp;itbs=1" TargetMode="External"/><Relationship Id="rId11" Type="http://schemas.openxmlformats.org/officeDocument/2006/relationships/hyperlink" Target="http://www.google.it/imgres?imgurl=http://www.giritech.com/var/ezwebin_site/storage/images/content/view/full/3019/123033-1-int-US/Mobile_Workers.jpg&amp;imgrefurl=http://www.giritech.com/nl/Solutions/Solutions-Overview/Mobile-Workers&amp;usg=__Dfr8thu-gamBam5N9eoptJ7k6Z4=&amp;h=235&amp;w=560&amp;sz=110&amp;hl=it&amp;start=2&amp;zoom=1&amp;tbnid=dlqxjZFU3m2J7M:&amp;tbnh=56&amp;tbnw=133&amp;ei=_eeUTYDhEozKswbqu62xCA&amp;prev=/images?q=immagini+mobile+workers&amp;hl=it&amp;sa=N&amp;tbm=isch&amp;itbs=1" TargetMode="External"/><Relationship Id="rId12" Type="http://schemas.openxmlformats.org/officeDocument/2006/relationships/image" Target="../media/image86.jpeg"/><Relationship Id="rId1" Type="http://schemas.openxmlformats.org/officeDocument/2006/relationships/slideLayout" Target="../slideLayouts/slideLayout7.xml"/><Relationship Id="rId2" Type="http://schemas.openxmlformats.org/officeDocument/2006/relationships/notesSlide" Target="../notesSlides/notesSlide28.xml"/><Relationship Id="rId9" Type="http://schemas.openxmlformats.org/officeDocument/2006/relationships/hyperlink" Target="http://www.tuttoa1euro.net/slideshow/p003_0_1.jpg" TargetMode="External"/><Relationship Id="rId3" Type="http://schemas.openxmlformats.org/officeDocument/2006/relationships/image" Target="../media/image81.jpeg"/><Relationship Id="rId6" Type="http://schemas.openxmlformats.org/officeDocument/2006/relationships/image" Target="../media/image83.jpeg"/></Relationships>
</file>

<file path=ppt/slides/_rels/slide36.xml.rels><?xml version="1.0" encoding="UTF-8" standalone="yes"?>
<Relationships xmlns="http://schemas.openxmlformats.org/package/2006/relationships"><Relationship Id="rId14" Type="http://schemas.openxmlformats.org/officeDocument/2006/relationships/image" Target="../media/image97.jpeg"/><Relationship Id="rId4" Type="http://schemas.openxmlformats.org/officeDocument/2006/relationships/image" Target="../media/image88.jpeg"/><Relationship Id="rId7" Type="http://schemas.openxmlformats.org/officeDocument/2006/relationships/image" Target="../media/image91.png"/><Relationship Id="rId11" Type="http://schemas.openxmlformats.org/officeDocument/2006/relationships/image" Target="../media/image95.png"/><Relationship Id="rId1" Type="http://schemas.openxmlformats.org/officeDocument/2006/relationships/vmlDrawing" Target="../drawings/vmlDrawing1.vml"/><Relationship Id="rId6" Type="http://schemas.openxmlformats.org/officeDocument/2006/relationships/image" Target="../media/image90.png"/><Relationship Id="rId8" Type="http://schemas.openxmlformats.org/officeDocument/2006/relationships/image" Target="../media/image92.png"/><Relationship Id="rId13" Type="http://schemas.openxmlformats.org/officeDocument/2006/relationships/oleObject" Target="../embeddings/oleObject1.bin"/><Relationship Id="rId10" Type="http://schemas.openxmlformats.org/officeDocument/2006/relationships/image" Target="../media/image94.png"/><Relationship Id="rId5" Type="http://schemas.openxmlformats.org/officeDocument/2006/relationships/image" Target="../media/image89.png"/><Relationship Id="rId12" Type="http://schemas.openxmlformats.org/officeDocument/2006/relationships/image" Target="../media/image96.png"/><Relationship Id="rId2" Type="http://schemas.openxmlformats.org/officeDocument/2006/relationships/slideLayout" Target="../slideLayouts/slideLayout7.xml"/><Relationship Id="rId9" Type="http://schemas.openxmlformats.org/officeDocument/2006/relationships/image" Target="../media/image93.png"/><Relationship Id="rId3"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4" Type="http://schemas.openxmlformats.org/officeDocument/2006/relationships/image" Target="../media/image98.png"/><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71.jpeg"/><Relationship Id="rId5" Type="http://schemas.openxmlformats.org/officeDocument/2006/relationships/image" Target="../media/image99.png"/></Relationships>
</file>

<file path=ppt/slides/_rels/slide38.xml.rels><?xml version="1.0" encoding="UTF-8" standalone="yes"?>
<Relationships xmlns="http://schemas.openxmlformats.org/package/2006/relationships"><Relationship Id="rId8" Type="http://schemas.openxmlformats.org/officeDocument/2006/relationships/image" Target="../media/image104.png"/><Relationship Id="rId4" Type="http://schemas.openxmlformats.org/officeDocument/2006/relationships/image" Target="../media/image101.jpeg"/><Relationship Id="rId5" Type="http://schemas.openxmlformats.org/officeDocument/2006/relationships/image" Target="../media/image102.jpeg"/><Relationship Id="rId7" Type="http://schemas.openxmlformats.org/officeDocument/2006/relationships/image" Target="../media/image103.png"/><Relationship Id="rId1" Type="http://schemas.openxmlformats.org/officeDocument/2006/relationships/slideLayout" Target="../slideLayouts/slideLayout7.xml"/><Relationship Id="rId2" Type="http://schemas.openxmlformats.org/officeDocument/2006/relationships/notesSlide" Target="../notesSlides/notesSlide31.xml"/><Relationship Id="rId9" Type="http://schemas.openxmlformats.org/officeDocument/2006/relationships/image" Target="../media/image105.png"/><Relationship Id="rId3" Type="http://schemas.openxmlformats.org/officeDocument/2006/relationships/image" Target="../media/image100.png"/><Relationship Id="rId6" Type="http://schemas.openxmlformats.org/officeDocument/2006/relationships/image" Target="../media/image79.jpeg"/></Relationships>
</file>

<file path=ppt/slides/_rels/slide39.xml.rels><?xml version="1.0" encoding="UTF-8" standalone="yes"?>
<Relationships xmlns="http://schemas.openxmlformats.org/package/2006/relationships"><Relationship Id="rId8" Type="http://schemas.openxmlformats.org/officeDocument/2006/relationships/image" Target="../media/image111.png"/><Relationship Id="rId4" Type="http://schemas.openxmlformats.org/officeDocument/2006/relationships/image" Target="../media/image107.png"/><Relationship Id="rId5" Type="http://schemas.openxmlformats.org/officeDocument/2006/relationships/image" Target="../media/image108.png"/><Relationship Id="rId7" Type="http://schemas.openxmlformats.org/officeDocument/2006/relationships/image" Target="../media/image110.png"/><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06.png"/><Relationship Id="rId6" Type="http://schemas.openxmlformats.org/officeDocument/2006/relationships/image" Target="../media/image10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2.png"/><Relationship Id="rId3" Type="http://schemas.openxmlformats.org/officeDocument/2006/relationships/image" Target="../media/image1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4.png"/><Relationship Id="rId3" Type="http://schemas.openxmlformats.org/officeDocument/2006/relationships/image" Target="../media/image11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16.png"/><Relationship Id="rId3" Type="http://schemas.openxmlformats.org/officeDocument/2006/relationships/image" Target="../media/image11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5.xml"/><Relationship Id="rId3" Type="http://schemas.openxmlformats.org/officeDocument/2006/relationships/image" Target="../media/image11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4" Type="http://schemas.openxmlformats.org/officeDocument/2006/relationships/image" Target="../media/image118.jpeg"/><Relationship Id="rId1" Type="http://schemas.openxmlformats.org/officeDocument/2006/relationships/slideLayout" Target="../slideLayouts/slideLayout7.xml"/><Relationship Id="rId2" Type="http://schemas.openxmlformats.org/officeDocument/2006/relationships/chart" Target="../charts/chart6.xml"/><Relationship Id="rId3" Type="http://schemas.openxmlformats.org/officeDocument/2006/relationships/chart" Target="../charts/char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26914" y="3486931"/>
            <a:ext cx="2520275" cy="806959"/>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625666" name="Rectangle 2"/>
          <p:cNvSpPr>
            <a:spLocks noChangeArrowheads="1"/>
          </p:cNvSpPr>
          <p:nvPr/>
        </p:nvSpPr>
        <p:spPr bwMode="auto">
          <a:xfrm>
            <a:off x="0" y="6181168"/>
            <a:ext cx="8862952" cy="692310"/>
          </a:xfrm>
          <a:prstGeom prst="rect">
            <a:avLst/>
          </a:prstGeom>
          <a:solidFill>
            <a:schemeClr val="bg1"/>
          </a:solidFill>
          <a:ln w="9525" algn="ctr">
            <a:noFill/>
            <a:miter lim="800000"/>
            <a:headEnd/>
            <a:tailEnd/>
          </a:ln>
          <a:effectLst/>
        </p:spPr>
        <p:txBody>
          <a:bodyPr wrap="none" lIns="107257" tIns="53630" rIns="107257" bIns="53630" anchor="ctr"/>
          <a:lstStyle/>
          <a:p>
            <a:endParaRPr lang="it-IT"/>
          </a:p>
        </p:txBody>
      </p:sp>
      <p:pic>
        <p:nvPicPr>
          <p:cNvPr id="625667" name="Immagine 2" descr="Logo Trasparente.gif"/>
          <p:cNvPicPr>
            <a:picLocks noChangeArrowheads="1"/>
          </p:cNvPicPr>
          <p:nvPr/>
        </p:nvPicPr>
        <p:blipFill>
          <a:blip r:embed="rId4" cstate="print"/>
          <a:srcRect/>
          <a:stretch>
            <a:fillRect/>
          </a:stretch>
        </p:blipFill>
        <p:spPr bwMode="auto">
          <a:xfrm>
            <a:off x="703081" y="188958"/>
            <a:ext cx="4152311" cy="1451311"/>
          </a:xfrm>
          <a:prstGeom prst="rect">
            <a:avLst/>
          </a:prstGeom>
          <a:noFill/>
        </p:spPr>
      </p:pic>
      <p:grpSp>
        <p:nvGrpSpPr>
          <p:cNvPr id="2" name="Group 4"/>
          <p:cNvGrpSpPr>
            <a:grpSpLocks/>
          </p:cNvGrpSpPr>
          <p:nvPr/>
        </p:nvGrpSpPr>
        <p:grpSpPr bwMode="auto">
          <a:xfrm>
            <a:off x="8405950" y="19054"/>
            <a:ext cx="3505063" cy="6840534"/>
            <a:chOff x="7560" y="0"/>
            <a:chExt cx="4700" cy="15840"/>
          </a:xfrm>
        </p:grpSpPr>
        <p:sp>
          <p:nvSpPr>
            <p:cNvPr id="625669" name="Rectangle 5"/>
            <p:cNvSpPr>
              <a:spLocks noChangeArrowheads="1"/>
            </p:cNvSpPr>
            <p:nvPr/>
          </p:nvSpPr>
          <p:spPr bwMode="auto">
            <a:xfrm>
              <a:off x="7755" y="0"/>
              <a:ext cx="4505" cy="15840"/>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lstStyle/>
            <a:p>
              <a:endParaRPr lang="it-IT"/>
            </a:p>
          </p:txBody>
        </p:sp>
        <p:sp>
          <p:nvSpPr>
            <p:cNvPr id="625670" name="Rectangle 6"/>
            <p:cNvSpPr>
              <a:spLocks noChangeArrowheads="1"/>
            </p:cNvSpPr>
            <p:nvPr/>
          </p:nvSpPr>
          <p:spPr bwMode="auto">
            <a:xfrm>
              <a:off x="7560" y="8"/>
              <a:ext cx="195" cy="15825"/>
            </a:xfrm>
            <a:prstGeom prst="rect">
              <a:avLst/>
            </a:prstGeom>
            <a:pattFill prst="ltVert">
              <a:fgClr>
                <a:srgbClr val="9BBB59">
                  <a:alpha val="80000"/>
                </a:srgbClr>
              </a:fgClr>
              <a:bgClr>
                <a:srgbClr val="FFFFFF">
                  <a:alpha val="80000"/>
                </a:srgbClr>
              </a:bgClr>
            </a:pattFill>
            <a:ln w="12700">
              <a:noFill/>
              <a:miter lim="800000"/>
              <a:headEnd/>
              <a:tailEnd/>
            </a:ln>
            <a:effectLst/>
          </p:spPr>
          <p:txBody>
            <a:bodyPr anchor="ctr"/>
            <a:lstStyle/>
            <a:p>
              <a:endParaRPr lang="it-IT"/>
            </a:p>
          </p:txBody>
        </p:sp>
      </p:grpSp>
      <p:sp>
        <p:nvSpPr>
          <p:cNvPr id="625671" name="Rectangle 7"/>
          <p:cNvSpPr>
            <a:spLocks noChangeArrowheads="1"/>
          </p:cNvSpPr>
          <p:nvPr/>
        </p:nvSpPr>
        <p:spPr bwMode="auto">
          <a:xfrm>
            <a:off x="8405950" y="19054"/>
            <a:ext cx="3505063" cy="1708546"/>
          </a:xfrm>
          <a:prstGeom prst="rect">
            <a:avLst/>
          </a:prstGeom>
          <a:noFill/>
          <a:ln w="12700">
            <a:noFill/>
            <a:miter lim="800000"/>
            <a:headEnd/>
            <a:tailEnd/>
          </a:ln>
          <a:effectLst/>
        </p:spPr>
        <p:txBody>
          <a:bodyPr lIns="429028" tIns="214515" rIns="214515" bIns="214515" anchor="b"/>
          <a:lstStyle/>
          <a:p>
            <a:pPr algn="l" eaLnBrk="0" hangingPunct="0"/>
            <a:r>
              <a:rPr lang="it-IT" sz="5600" b="1" dirty="0" smtClean="0">
                <a:solidFill>
                  <a:srgbClr val="FFFFFF"/>
                </a:solidFill>
                <a:latin typeface="Cambria" pitchFamily="18" charset="0"/>
              </a:rPr>
              <a:t>2012</a:t>
            </a:r>
            <a:endParaRPr lang="it-IT" sz="2800" dirty="0"/>
          </a:p>
        </p:txBody>
      </p:sp>
      <p:sp>
        <p:nvSpPr>
          <p:cNvPr id="625672" name="Rectangle 8"/>
          <p:cNvSpPr>
            <a:spLocks noChangeArrowheads="1"/>
          </p:cNvSpPr>
          <p:nvPr/>
        </p:nvSpPr>
        <p:spPr bwMode="auto">
          <a:xfrm>
            <a:off x="9419017" y="4876343"/>
            <a:ext cx="2491998" cy="1926083"/>
          </a:xfrm>
          <a:prstGeom prst="rect">
            <a:avLst/>
          </a:prstGeom>
          <a:noFill/>
          <a:ln w="12700">
            <a:noFill/>
            <a:miter lim="800000"/>
            <a:headEnd/>
            <a:tailEnd/>
          </a:ln>
          <a:effectLst/>
        </p:spPr>
        <p:txBody>
          <a:bodyPr lIns="429028" tIns="214515" rIns="214515" bIns="214515" anchor="ctr"/>
          <a:lstStyle/>
          <a:p>
            <a:pPr algn="l" eaLnBrk="0" hangingPunct="0"/>
            <a:endParaRPr lang="it-IT" b="1" dirty="0" smtClean="0">
              <a:solidFill>
                <a:srgbClr val="FFFFFF"/>
              </a:solidFill>
              <a:latin typeface="Calibri" pitchFamily="34" charset="0"/>
            </a:endParaRPr>
          </a:p>
          <a:p>
            <a:pPr algn="l" eaLnBrk="0" hangingPunct="0"/>
            <a:endParaRPr lang="it-IT" b="1" dirty="0">
              <a:solidFill>
                <a:srgbClr val="FFFFFF"/>
              </a:solidFill>
              <a:latin typeface="Calibri" pitchFamily="34" charset="0"/>
            </a:endParaRPr>
          </a:p>
          <a:p>
            <a:pPr algn="l" eaLnBrk="0" hangingPunct="0"/>
            <a:r>
              <a:rPr lang="it-IT" b="1" dirty="0" smtClean="0">
                <a:solidFill>
                  <a:srgbClr val="FFFFFF"/>
                </a:solidFill>
                <a:latin typeface="Calibri" pitchFamily="34" charset="0"/>
              </a:rPr>
              <a:t>Ravenna</a:t>
            </a:r>
          </a:p>
          <a:p>
            <a:pPr algn="l" eaLnBrk="0" hangingPunct="0"/>
            <a:r>
              <a:rPr lang="it-IT" b="1" dirty="0" smtClean="0">
                <a:solidFill>
                  <a:srgbClr val="FFFFFF"/>
                </a:solidFill>
                <a:latin typeface="Calibri" pitchFamily="34" charset="0"/>
              </a:rPr>
              <a:t>13-04-2012</a:t>
            </a:r>
            <a:endParaRPr lang="it-IT" dirty="0"/>
          </a:p>
        </p:txBody>
      </p:sp>
      <p:sp>
        <p:nvSpPr>
          <p:cNvPr id="625673" name="Rectangle 9"/>
          <p:cNvSpPr>
            <a:spLocks noChangeArrowheads="1"/>
          </p:cNvSpPr>
          <p:nvPr/>
        </p:nvSpPr>
        <p:spPr bwMode="auto">
          <a:xfrm>
            <a:off x="609701" y="1641857"/>
            <a:ext cx="10410894" cy="1800642"/>
          </a:xfrm>
          <a:prstGeom prst="rect">
            <a:avLst/>
          </a:prstGeom>
          <a:solidFill>
            <a:srgbClr val="622423"/>
          </a:solidFill>
          <a:ln w="12700">
            <a:solidFill>
              <a:srgbClr val="FFFFFF"/>
            </a:solidFill>
            <a:miter lim="800000"/>
            <a:headEnd/>
            <a:tailEnd/>
          </a:ln>
          <a:effectLst/>
        </p:spPr>
        <p:txBody>
          <a:bodyPr lIns="214515" tIns="12667" rIns="214515" bIns="12667" anchor="ctr"/>
          <a:lstStyle/>
          <a:p>
            <a:r>
              <a:rPr lang="it-IT" sz="3300" b="1" dirty="0" smtClean="0">
                <a:solidFill>
                  <a:schemeClr val="bg1"/>
                </a:solidFill>
                <a:effectLst>
                  <a:outerShdw blurRad="38100" dist="38100" dir="2700000" algn="tl">
                    <a:srgbClr val="000000"/>
                  </a:outerShdw>
                </a:effectLst>
                <a:latin typeface="Calibri" pitchFamily="34" charset="0"/>
              </a:rPr>
              <a:t>L’impatto del </a:t>
            </a:r>
            <a:r>
              <a:rPr lang="it-IT" sz="3300" b="1" dirty="0" err="1" smtClean="0">
                <a:solidFill>
                  <a:schemeClr val="bg1"/>
                </a:solidFill>
                <a:effectLst>
                  <a:outerShdw blurRad="38100" dist="38100" dir="2700000" algn="tl">
                    <a:srgbClr val="000000"/>
                  </a:outerShdw>
                </a:effectLst>
                <a:latin typeface="Calibri" pitchFamily="34" charset="0"/>
              </a:rPr>
              <a:t>cloud</a:t>
            </a:r>
            <a:r>
              <a:rPr lang="it-IT" sz="3300" b="1" dirty="0" smtClean="0">
                <a:solidFill>
                  <a:schemeClr val="bg1"/>
                </a:solidFill>
                <a:effectLst>
                  <a:outerShdw blurRad="38100" dist="38100" dir="2700000" algn="tl">
                    <a:srgbClr val="000000"/>
                  </a:outerShdw>
                </a:effectLst>
                <a:latin typeface="Calibri" pitchFamily="34" charset="0"/>
              </a:rPr>
              <a:t> </a:t>
            </a:r>
            <a:r>
              <a:rPr lang="it-IT" sz="3300" b="1" dirty="0" err="1" smtClean="0">
                <a:solidFill>
                  <a:schemeClr val="bg1"/>
                </a:solidFill>
                <a:effectLst>
                  <a:outerShdw blurRad="38100" dist="38100" dir="2700000" algn="tl">
                    <a:srgbClr val="000000"/>
                  </a:outerShdw>
                </a:effectLst>
                <a:latin typeface="Calibri" pitchFamily="34" charset="0"/>
              </a:rPr>
              <a:t>computing</a:t>
            </a:r>
            <a:r>
              <a:rPr lang="it-IT" sz="3300" b="1" dirty="0" smtClean="0">
                <a:solidFill>
                  <a:schemeClr val="bg1"/>
                </a:solidFill>
                <a:effectLst>
                  <a:outerShdw blurRad="38100" dist="38100" dir="2700000" algn="tl">
                    <a:srgbClr val="000000"/>
                  </a:outerShdw>
                </a:effectLst>
                <a:latin typeface="Calibri" pitchFamily="34" charset="0"/>
              </a:rPr>
              <a:t> sui processi aziendali </a:t>
            </a:r>
          </a:p>
          <a:p>
            <a:r>
              <a:rPr lang="it-IT" sz="3300" b="1" dirty="0" smtClean="0">
                <a:solidFill>
                  <a:schemeClr val="bg1"/>
                </a:solidFill>
                <a:effectLst>
                  <a:outerShdw blurRad="38100" dist="38100" dir="2700000" algn="tl">
                    <a:srgbClr val="000000"/>
                  </a:outerShdw>
                </a:effectLst>
                <a:latin typeface="Calibri" pitchFamily="34" charset="0"/>
              </a:rPr>
              <a:t>e i benefici per una PMI</a:t>
            </a:r>
          </a:p>
          <a:p>
            <a:pPr eaLnBrk="0" hangingPunct="0"/>
            <a:endParaRPr lang="it-IT" sz="2300" b="1" dirty="0" smtClean="0">
              <a:solidFill>
                <a:schemeClr val="bg1"/>
              </a:solidFill>
              <a:effectLst>
                <a:outerShdw blurRad="38100" dist="38100" dir="2700000" algn="tl">
                  <a:srgbClr val="000000"/>
                </a:outerShdw>
              </a:effectLst>
              <a:latin typeface="Calibri" pitchFamily="34" charset="0"/>
            </a:endParaRPr>
          </a:p>
          <a:p>
            <a:pPr eaLnBrk="0" hangingPunct="0"/>
            <a:r>
              <a:rPr lang="it-IT" sz="2300" b="1" dirty="0" smtClean="0">
                <a:solidFill>
                  <a:schemeClr val="bg1"/>
                </a:solidFill>
                <a:effectLst>
                  <a:outerShdw blurRad="38100" dist="38100" dir="2700000" algn="tl">
                    <a:srgbClr val="000000"/>
                  </a:outerShdw>
                </a:effectLst>
                <a:latin typeface="Calibri" pitchFamily="34" charset="0"/>
              </a:rPr>
              <a:t>Incontri con le imprese</a:t>
            </a:r>
            <a:endParaRPr lang="it-IT" sz="2300" b="1" dirty="0">
              <a:solidFill>
                <a:schemeClr val="bg1"/>
              </a:solidFill>
              <a:effectLst>
                <a:outerShdw blurRad="38100" dist="38100" dir="2700000" algn="tl">
                  <a:srgbClr val="000000"/>
                </a:outerShdw>
              </a:effectLst>
              <a:latin typeface="Calibri" pitchFamily="34" charset="0"/>
            </a:endParaRPr>
          </a:p>
        </p:txBody>
      </p:sp>
      <p:sp>
        <p:nvSpPr>
          <p:cNvPr id="625674" name="Text Box 10"/>
          <p:cNvSpPr txBox="1">
            <a:spLocks noChangeArrowheads="1"/>
          </p:cNvSpPr>
          <p:nvPr/>
        </p:nvSpPr>
        <p:spPr bwMode="auto">
          <a:xfrm>
            <a:off x="596599" y="5295403"/>
            <a:ext cx="2719267" cy="308046"/>
          </a:xfrm>
          <a:prstGeom prst="rect">
            <a:avLst/>
          </a:prstGeom>
          <a:solidFill>
            <a:srgbClr val="FFFFFF"/>
          </a:solidFill>
          <a:ln w="9525">
            <a:noFill/>
            <a:miter lim="800000"/>
            <a:headEnd/>
            <a:tailEnd/>
          </a:ln>
        </p:spPr>
        <p:txBody>
          <a:bodyPr lIns="107257" tIns="53630" rIns="107257" bIns="53630"/>
          <a:lstStyle/>
          <a:p>
            <a:pPr algn="l" eaLnBrk="0" hangingPunct="0"/>
            <a:r>
              <a:rPr lang="it-IT" b="1" dirty="0">
                <a:latin typeface="Calibri" pitchFamily="34" charset="0"/>
              </a:rPr>
              <a:t>Progetto finanziato da</a:t>
            </a:r>
            <a:endParaRPr lang="it-IT" dirty="0">
              <a:latin typeface="Calibri"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26914" y="5778918"/>
            <a:ext cx="7810233" cy="74722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6" name="Picture 6" descr="Between last pa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9881" y="259682"/>
            <a:ext cx="2861849" cy="985249"/>
          </a:xfrm>
          <a:prstGeom prst="rect">
            <a:avLst/>
          </a:prstGeom>
          <a:noFill/>
          <a:ln w="9525">
            <a:noFill/>
            <a:miter lim="800000"/>
            <a:headEnd/>
            <a:tailEnd/>
          </a:ln>
        </p:spPr>
      </p:pic>
      <p:pic>
        <p:nvPicPr>
          <p:cNvPr id="3" name="Picture 2"/>
          <p:cNvPicPr preferRelativeResize="0">
            <a:picLocks noChangeArrowheads="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010594" y="3452389"/>
            <a:ext cx="3086814" cy="2224723"/>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541761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olo 1"/>
          <p:cNvSpPr>
            <a:spLocks noGrp="1"/>
          </p:cNvSpPr>
          <p:nvPr>
            <p:ph type="title"/>
          </p:nvPr>
        </p:nvSpPr>
        <p:spPr>
          <a:xfrm>
            <a:off x="595313" y="404813"/>
            <a:ext cx="10720387" cy="1012825"/>
          </a:xfrm>
        </p:spPr>
        <p:txBody>
          <a:bodyPr/>
          <a:lstStyle/>
          <a:p>
            <a:r>
              <a:rPr lang="it-IT">
                <a:latin typeface="Calibri" charset="0"/>
                <a:ea typeface="MS PGothic" charset="0"/>
              </a:rPr>
              <a:t>La forma delle nuvole…</a:t>
            </a:r>
          </a:p>
        </p:txBody>
      </p:sp>
      <p:pic>
        <p:nvPicPr>
          <p:cNvPr id="27651"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950" y="1601788"/>
            <a:ext cx="1947863" cy="12652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7652"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39138" y="1344613"/>
            <a:ext cx="1995487" cy="1331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7653"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11290" y="2246089"/>
            <a:ext cx="1922462" cy="1255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7654" name="Rettangolo 6"/>
          <p:cNvSpPr>
            <a:spLocks noChangeArrowheads="1"/>
          </p:cNvSpPr>
          <p:nvPr/>
        </p:nvSpPr>
        <p:spPr bwMode="auto">
          <a:xfrm>
            <a:off x="996950" y="2867025"/>
            <a:ext cx="2949575" cy="460375"/>
          </a:xfrm>
          <a:prstGeom prst="rect">
            <a:avLst/>
          </a:prstGeom>
          <a:noFill/>
          <a:ln w="9525">
            <a:noFill/>
            <a:miter lim="800000"/>
            <a:headEnd/>
            <a:tailEnd/>
          </a:ln>
        </p:spPr>
        <p:txBody>
          <a:bodyPr>
            <a:spAutoFit/>
          </a:bodyPr>
          <a:lstStyle/>
          <a:p>
            <a:pPr>
              <a:defRPr/>
            </a:pPr>
            <a:r>
              <a:rPr lang="it-IT" sz="2400" dirty="0" err="1">
                <a:solidFill>
                  <a:schemeClr val="tx2">
                    <a:lumMod val="75000"/>
                  </a:schemeClr>
                </a:solidFill>
                <a:latin typeface="Arial" pitchFamily="-107" charset="0"/>
                <a:ea typeface="ＭＳ Ｐゴシック" pitchFamily="-107" charset="-128"/>
                <a:cs typeface="ＭＳ Ｐゴシック" pitchFamily="-107" charset="-128"/>
              </a:rPr>
              <a:t>Cloud</a:t>
            </a:r>
            <a:r>
              <a:rPr lang="it-IT" sz="2400" dirty="0">
                <a:solidFill>
                  <a:schemeClr val="tx2">
                    <a:lumMod val="75000"/>
                  </a:schemeClr>
                </a:solidFill>
                <a:latin typeface="Arial" pitchFamily="-107" charset="0"/>
                <a:ea typeface="ＭＳ Ｐゴシック" pitchFamily="-107" charset="-128"/>
                <a:cs typeface="ＭＳ Ｐゴシック" pitchFamily="-107" charset="-128"/>
              </a:rPr>
              <a:t> ibrido</a:t>
            </a:r>
          </a:p>
        </p:txBody>
      </p:sp>
      <p:sp>
        <p:nvSpPr>
          <p:cNvPr id="27655" name="Rettangolo 7"/>
          <p:cNvSpPr>
            <a:spLocks noChangeArrowheads="1"/>
          </p:cNvSpPr>
          <p:nvPr/>
        </p:nvSpPr>
        <p:spPr bwMode="auto">
          <a:xfrm>
            <a:off x="6157913" y="2752725"/>
            <a:ext cx="1998662" cy="460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it-IT" sz="2400">
                <a:solidFill>
                  <a:srgbClr val="17375E"/>
                </a:solidFill>
              </a:rPr>
              <a:t>Cloud privato</a:t>
            </a:r>
          </a:p>
        </p:txBody>
      </p:sp>
      <p:sp>
        <p:nvSpPr>
          <p:cNvPr id="27656" name="Rettangolo 8"/>
          <p:cNvSpPr>
            <a:spLocks noChangeArrowheads="1"/>
          </p:cNvSpPr>
          <p:nvPr/>
        </p:nvSpPr>
        <p:spPr bwMode="auto">
          <a:xfrm>
            <a:off x="6088063" y="1371600"/>
            <a:ext cx="2220912" cy="460375"/>
          </a:xfrm>
          <a:prstGeom prst="rect">
            <a:avLst/>
          </a:prstGeom>
          <a:noFill/>
          <a:ln w="9525">
            <a:noFill/>
            <a:miter lim="800000"/>
            <a:headEnd/>
            <a:tailEnd/>
          </a:ln>
        </p:spPr>
        <p:txBody>
          <a:bodyPr wrap="none">
            <a:spAutoFit/>
          </a:bodyPr>
          <a:lstStyle/>
          <a:p>
            <a:pPr>
              <a:defRPr/>
            </a:pPr>
            <a:r>
              <a:rPr lang="it-IT" sz="2400" dirty="0" err="1">
                <a:solidFill>
                  <a:schemeClr val="tx2">
                    <a:lumMod val="75000"/>
                  </a:schemeClr>
                </a:solidFill>
                <a:latin typeface="Arial" pitchFamily="-107" charset="0"/>
                <a:ea typeface="ＭＳ Ｐゴシック" pitchFamily="-107" charset="-128"/>
                <a:cs typeface="ＭＳ Ｐゴシック" pitchFamily="-107" charset="-128"/>
              </a:rPr>
              <a:t>Cloud</a:t>
            </a:r>
            <a:r>
              <a:rPr lang="it-IT" sz="2400" dirty="0">
                <a:solidFill>
                  <a:schemeClr val="tx2">
                    <a:lumMod val="75000"/>
                  </a:schemeClr>
                </a:solidFill>
                <a:latin typeface="Arial" pitchFamily="-107" charset="0"/>
                <a:ea typeface="ＭＳ Ｐゴシック" pitchFamily="-107" charset="-128"/>
                <a:cs typeface="ＭＳ Ｐゴシック" pitchFamily="-107" charset="-128"/>
              </a:rPr>
              <a:t> pubblico</a:t>
            </a:r>
          </a:p>
        </p:txBody>
      </p:sp>
      <p:grpSp>
        <p:nvGrpSpPr>
          <p:cNvPr id="26632" name="Gruppo 11"/>
          <p:cNvGrpSpPr>
            <a:grpSpLocks/>
          </p:cNvGrpSpPr>
          <p:nvPr/>
        </p:nvGrpSpPr>
        <p:grpSpPr bwMode="auto">
          <a:xfrm>
            <a:off x="755650" y="4078288"/>
            <a:ext cx="9763125" cy="1993900"/>
            <a:chOff x="314325" y="1654175"/>
            <a:chExt cx="11385550" cy="2555875"/>
          </a:xfrm>
        </p:grpSpPr>
        <p:sp>
          <p:nvSpPr>
            <p:cNvPr id="26639" name="Rounded Rectangle 63"/>
            <p:cNvSpPr>
              <a:spLocks noChangeArrowheads="1"/>
            </p:cNvSpPr>
            <p:nvPr/>
          </p:nvSpPr>
          <p:spPr bwMode="auto">
            <a:xfrm>
              <a:off x="5324475" y="1654175"/>
              <a:ext cx="6375400" cy="2555875"/>
            </a:xfrm>
            <a:prstGeom prst="roundRect">
              <a:avLst>
                <a:gd name="adj" fmla="val 10880"/>
              </a:avLst>
            </a:prstGeom>
            <a:solidFill>
              <a:srgbClr val="CDE678"/>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lIns="107259" tIns="53630" rIns="107259" bIns="53630" anchor="ctr"/>
            <a:lstStyle/>
            <a:p>
              <a:pPr algn="ctr" eaLnBrk="0" hangingPunct="0">
                <a:spcBef>
                  <a:spcPct val="50000"/>
                </a:spcBef>
              </a:pPr>
              <a:endParaRPr lang="en-US" sz="2100"/>
            </a:p>
          </p:txBody>
        </p:sp>
        <p:sp>
          <p:nvSpPr>
            <p:cNvPr id="26640" name="Rounded Rectangle 64"/>
            <p:cNvSpPr>
              <a:spLocks noChangeArrowheads="1"/>
            </p:cNvSpPr>
            <p:nvPr/>
          </p:nvSpPr>
          <p:spPr bwMode="auto">
            <a:xfrm>
              <a:off x="314325" y="1654175"/>
              <a:ext cx="4833938" cy="2555875"/>
            </a:xfrm>
            <a:prstGeom prst="roundRect">
              <a:avLst>
                <a:gd name="adj" fmla="val 10880"/>
              </a:avLst>
            </a:prstGeom>
            <a:solidFill>
              <a:srgbClr val="B9D0DC"/>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lIns="107259" tIns="53630" rIns="107259" bIns="53630" anchor="ctr"/>
            <a:lstStyle/>
            <a:p>
              <a:pPr algn="ctr" eaLnBrk="0" hangingPunct="0">
                <a:spcBef>
                  <a:spcPct val="50000"/>
                </a:spcBef>
              </a:pPr>
              <a:endParaRPr lang="en-US" sz="2100"/>
            </a:p>
          </p:txBody>
        </p:sp>
        <p:sp>
          <p:nvSpPr>
            <p:cNvPr id="26641" name="Rectangle 9"/>
            <p:cNvSpPr>
              <a:spLocks noChangeArrowheads="1"/>
            </p:cNvSpPr>
            <p:nvPr/>
          </p:nvSpPr>
          <p:spPr bwMode="gray">
            <a:xfrm>
              <a:off x="5465763" y="1801813"/>
              <a:ext cx="1892300" cy="1249362"/>
            </a:xfrm>
            <a:prstGeom prst="rect">
              <a:avLst/>
            </a:prstGeom>
            <a:solidFill>
              <a:srgbClr val="00529B"/>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107259" rIns="107259" bIns="107259" anchor="ctr"/>
            <a:lstStyle/>
            <a:p>
              <a:pPr eaLnBrk="0" hangingPunct="0"/>
              <a:endParaRPr lang="en-GB" sz="2100">
                <a:solidFill>
                  <a:srgbClr val="000000"/>
                </a:solidFill>
              </a:endParaRPr>
            </a:p>
          </p:txBody>
        </p:sp>
        <p:sp>
          <p:nvSpPr>
            <p:cNvPr id="26642" name="Text Box 51"/>
            <p:cNvSpPr txBox="1">
              <a:spLocks noChangeArrowheads="1"/>
            </p:cNvSpPr>
            <p:nvPr/>
          </p:nvSpPr>
          <p:spPr bwMode="gray">
            <a:xfrm>
              <a:off x="5551488" y="2200275"/>
              <a:ext cx="1717675" cy="390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107259" rIns="107259" bIns="107259"/>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900" b="1">
                  <a:solidFill>
                    <a:srgbClr val="FFFFFF"/>
                  </a:solidFill>
                </a:rPr>
                <a:t>Company A</a:t>
              </a:r>
            </a:p>
          </p:txBody>
        </p:sp>
        <p:sp>
          <p:nvSpPr>
            <p:cNvPr id="26643" name="Rectangle 26"/>
            <p:cNvSpPr>
              <a:spLocks noChangeArrowheads="1"/>
            </p:cNvSpPr>
            <p:nvPr/>
          </p:nvSpPr>
          <p:spPr bwMode="gray">
            <a:xfrm>
              <a:off x="7570788" y="1809750"/>
              <a:ext cx="777875" cy="1233488"/>
            </a:xfrm>
            <a:prstGeom prst="rect">
              <a:avLst/>
            </a:prstGeom>
            <a:solidFill>
              <a:srgbClr val="00529B"/>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107259" rIns="107259" bIns="107259" anchor="ctr"/>
            <a:lstStyle/>
            <a:p>
              <a:pPr eaLnBrk="0" hangingPunct="0"/>
              <a:endParaRPr lang="en-GB" sz="2100">
                <a:solidFill>
                  <a:srgbClr val="000000"/>
                </a:solidFill>
              </a:endParaRPr>
            </a:p>
          </p:txBody>
        </p:sp>
        <p:sp>
          <p:nvSpPr>
            <p:cNvPr id="26644" name="Rectangle 42"/>
            <p:cNvSpPr>
              <a:spLocks noChangeArrowheads="1"/>
            </p:cNvSpPr>
            <p:nvPr/>
          </p:nvSpPr>
          <p:spPr bwMode="gray">
            <a:xfrm>
              <a:off x="8540750" y="1804988"/>
              <a:ext cx="782638" cy="1238250"/>
            </a:xfrm>
            <a:prstGeom prst="rect">
              <a:avLst/>
            </a:prstGeom>
            <a:solidFill>
              <a:srgbClr val="6E96D5"/>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107259" rIns="107259" bIns="107259" anchor="ctr"/>
            <a:lstStyle/>
            <a:p>
              <a:pPr eaLnBrk="0" hangingPunct="0"/>
              <a:endParaRPr lang="en-GB" sz="2100">
                <a:solidFill>
                  <a:srgbClr val="000000"/>
                </a:solidFill>
              </a:endParaRPr>
            </a:p>
          </p:txBody>
        </p:sp>
        <p:sp>
          <p:nvSpPr>
            <p:cNvPr id="26645" name="Text Box 52"/>
            <p:cNvSpPr txBox="1">
              <a:spLocks noChangeArrowheads="1"/>
            </p:cNvSpPr>
            <p:nvPr/>
          </p:nvSpPr>
          <p:spPr bwMode="gray">
            <a:xfrm rot="-5400000">
              <a:off x="7292975" y="2181225"/>
              <a:ext cx="1303338" cy="509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107259" rIns="107259" bIns="107259"/>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100" b="1" dirty="0">
                  <a:solidFill>
                    <a:srgbClr val="FFFFFF"/>
                  </a:solidFill>
                </a:rPr>
                <a:t>Company A</a:t>
              </a:r>
            </a:p>
          </p:txBody>
        </p:sp>
        <p:sp>
          <p:nvSpPr>
            <p:cNvPr id="26646" name="Text Box 53"/>
            <p:cNvSpPr txBox="1">
              <a:spLocks noChangeArrowheads="1"/>
            </p:cNvSpPr>
            <p:nvPr/>
          </p:nvSpPr>
          <p:spPr bwMode="gray">
            <a:xfrm rot="-5400000">
              <a:off x="8247856" y="2182019"/>
              <a:ext cx="1317625" cy="509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107259" rIns="107259" bIns="107259"/>
            <a:lstStyle>
              <a:defPPr>
                <a:defRPr lang="it-IT"/>
              </a:defPPr>
              <a:lvl1pPr eaLnBrk="0" hangingPunct="0">
                <a:defRPr sz="1100" b="1">
                  <a:solidFill>
                    <a:srgbClr val="FFFFFF"/>
                  </a:solidFill>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a:t>Company B</a:t>
              </a:r>
            </a:p>
          </p:txBody>
        </p:sp>
        <p:sp>
          <p:nvSpPr>
            <p:cNvPr id="26647" name="Rectangle 28"/>
            <p:cNvSpPr>
              <a:spLocks noChangeArrowheads="1"/>
            </p:cNvSpPr>
            <p:nvPr/>
          </p:nvSpPr>
          <p:spPr bwMode="gray">
            <a:xfrm>
              <a:off x="9594850" y="3132138"/>
              <a:ext cx="2001838" cy="944562"/>
            </a:xfrm>
            <a:prstGeom prst="rect">
              <a:avLst/>
            </a:prstGeom>
            <a:solidFill>
              <a:srgbClr val="33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107259" rIns="107259" bIns="107259" anchor="ctr"/>
            <a:lstStyle/>
            <a:p>
              <a:pPr eaLnBrk="0" hangingPunct="0"/>
              <a:endParaRPr lang="en-GB" sz="2100">
                <a:solidFill>
                  <a:srgbClr val="000000"/>
                </a:solidFill>
              </a:endParaRPr>
            </a:p>
          </p:txBody>
        </p:sp>
        <p:grpSp>
          <p:nvGrpSpPr>
            <p:cNvPr id="26648" name="Group 64"/>
            <p:cNvGrpSpPr>
              <a:grpSpLocks/>
            </p:cNvGrpSpPr>
            <p:nvPr/>
          </p:nvGrpSpPr>
          <p:grpSpPr bwMode="auto">
            <a:xfrm>
              <a:off x="9609138" y="3175000"/>
              <a:ext cx="1933575" cy="830263"/>
              <a:chOff x="2111" y="779"/>
              <a:chExt cx="1072" cy="522"/>
            </a:xfrm>
          </p:grpSpPr>
          <p:sp>
            <p:nvSpPr>
              <p:cNvPr id="26680" name="Freeform 28"/>
              <p:cNvSpPr>
                <a:spLocks/>
              </p:cNvSpPr>
              <p:nvPr/>
            </p:nvSpPr>
            <p:spPr bwMode="auto">
              <a:xfrm>
                <a:off x="2111" y="779"/>
                <a:ext cx="1072" cy="522"/>
              </a:xfrm>
              <a:custGeom>
                <a:avLst/>
                <a:gdLst>
                  <a:gd name="T0" fmla="*/ 1 w 2022"/>
                  <a:gd name="T1" fmla="*/ 0 h 1285"/>
                  <a:gd name="T2" fmla="*/ 1 w 2022"/>
                  <a:gd name="T3" fmla="*/ 0 h 1285"/>
                  <a:gd name="T4" fmla="*/ 1 w 2022"/>
                  <a:gd name="T5" fmla="*/ 0 h 1285"/>
                  <a:gd name="T6" fmla="*/ 1 w 2022"/>
                  <a:gd name="T7" fmla="*/ 0 h 1285"/>
                  <a:gd name="T8" fmla="*/ 1 w 2022"/>
                  <a:gd name="T9" fmla="*/ 0 h 1285"/>
                  <a:gd name="T10" fmla="*/ 1 w 2022"/>
                  <a:gd name="T11" fmla="*/ 0 h 1285"/>
                  <a:gd name="T12" fmla="*/ 1 w 2022"/>
                  <a:gd name="T13" fmla="*/ 0 h 1285"/>
                  <a:gd name="T14" fmla="*/ 1 w 2022"/>
                  <a:gd name="T15" fmla="*/ 0 h 1285"/>
                  <a:gd name="T16" fmla="*/ 1 w 2022"/>
                  <a:gd name="T17" fmla="*/ 0 h 1285"/>
                  <a:gd name="T18" fmla="*/ 1 w 2022"/>
                  <a:gd name="T19" fmla="*/ 0 h 1285"/>
                  <a:gd name="T20" fmla="*/ 1 w 2022"/>
                  <a:gd name="T21" fmla="*/ 0 h 1285"/>
                  <a:gd name="T22" fmla="*/ 1 w 2022"/>
                  <a:gd name="T23" fmla="*/ 0 h 1285"/>
                  <a:gd name="T24" fmla="*/ 1 w 2022"/>
                  <a:gd name="T25" fmla="*/ 0 h 1285"/>
                  <a:gd name="T26" fmla="*/ 1 w 2022"/>
                  <a:gd name="T27" fmla="*/ 0 h 1285"/>
                  <a:gd name="T28" fmla="*/ 1 w 2022"/>
                  <a:gd name="T29" fmla="*/ 0 h 1285"/>
                  <a:gd name="T30" fmla="*/ 1 w 2022"/>
                  <a:gd name="T31" fmla="*/ 0 h 1285"/>
                  <a:gd name="T32" fmla="*/ 0 w 2022"/>
                  <a:gd name="T33" fmla="*/ 0 h 1285"/>
                  <a:gd name="T34" fmla="*/ 1 w 2022"/>
                  <a:gd name="T35" fmla="*/ 0 h 1285"/>
                  <a:gd name="T36" fmla="*/ 1 w 2022"/>
                  <a:gd name="T37" fmla="*/ 0 h 1285"/>
                  <a:gd name="T38" fmla="*/ 1 w 2022"/>
                  <a:gd name="T39" fmla="*/ 0 h 1285"/>
                  <a:gd name="T40" fmla="*/ 1 w 2022"/>
                  <a:gd name="T41" fmla="*/ 0 h 1285"/>
                  <a:gd name="T42" fmla="*/ 1 w 2022"/>
                  <a:gd name="T43" fmla="*/ 0 h 1285"/>
                  <a:gd name="T44" fmla="*/ 1 w 2022"/>
                  <a:gd name="T45" fmla="*/ 0 h 1285"/>
                  <a:gd name="T46" fmla="*/ 1 w 2022"/>
                  <a:gd name="T47" fmla="*/ 0 h 1285"/>
                  <a:gd name="T48" fmla="*/ 1 w 2022"/>
                  <a:gd name="T49" fmla="*/ 0 h 1285"/>
                  <a:gd name="T50" fmla="*/ 1 w 2022"/>
                  <a:gd name="T51" fmla="*/ 0 h 1285"/>
                  <a:gd name="T52" fmla="*/ 1 w 2022"/>
                  <a:gd name="T53" fmla="*/ 0 h 1285"/>
                  <a:gd name="T54" fmla="*/ 1 w 2022"/>
                  <a:gd name="T55" fmla="*/ 0 h 1285"/>
                  <a:gd name="T56" fmla="*/ 1 w 2022"/>
                  <a:gd name="T57" fmla="*/ 0 h 1285"/>
                  <a:gd name="T58" fmla="*/ 1 w 2022"/>
                  <a:gd name="T59" fmla="*/ 0 h 1285"/>
                  <a:gd name="T60" fmla="*/ 1 w 2022"/>
                  <a:gd name="T61" fmla="*/ 0 h 1285"/>
                  <a:gd name="T62" fmla="*/ 1 w 2022"/>
                  <a:gd name="T63" fmla="*/ 0 h 1285"/>
                  <a:gd name="T64" fmla="*/ 1 w 2022"/>
                  <a:gd name="T65" fmla="*/ 0 h 1285"/>
                  <a:gd name="T66" fmla="*/ 1 w 2022"/>
                  <a:gd name="T67" fmla="*/ 0 h 1285"/>
                  <a:gd name="T68" fmla="*/ 1 w 2022"/>
                  <a:gd name="T69" fmla="*/ 0 h 1285"/>
                  <a:gd name="T70" fmla="*/ 1 w 2022"/>
                  <a:gd name="T71" fmla="*/ 0 h 1285"/>
                  <a:gd name="T72" fmla="*/ 1 w 2022"/>
                  <a:gd name="T73" fmla="*/ 0 h 1285"/>
                  <a:gd name="T74" fmla="*/ 1 w 2022"/>
                  <a:gd name="T75" fmla="*/ 0 h 1285"/>
                  <a:gd name="T76" fmla="*/ 1 w 2022"/>
                  <a:gd name="T77" fmla="*/ 0 h 1285"/>
                  <a:gd name="T78" fmla="*/ 1 w 2022"/>
                  <a:gd name="T79" fmla="*/ 0 h 1285"/>
                  <a:gd name="T80" fmla="*/ 1 w 2022"/>
                  <a:gd name="T81" fmla="*/ 0 h 1285"/>
                  <a:gd name="T82" fmla="*/ 1 w 2022"/>
                  <a:gd name="T83" fmla="*/ 0 h 1285"/>
                  <a:gd name="T84" fmla="*/ 1 w 2022"/>
                  <a:gd name="T85" fmla="*/ 0 h 1285"/>
                  <a:gd name="T86" fmla="*/ 1 w 2022"/>
                  <a:gd name="T87" fmla="*/ 0 h 1285"/>
                  <a:gd name="T88" fmla="*/ 1 w 2022"/>
                  <a:gd name="T89" fmla="*/ 0 h 1285"/>
                  <a:gd name="T90" fmla="*/ 1 w 2022"/>
                  <a:gd name="T91" fmla="*/ 0 h 1285"/>
                  <a:gd name="T92" fmla="*/ 1 w 2022"/>
                  <a:gd name="T93" fmla="*/ 0 h 1285"/>
                  <a:gd name="T94" fmla="*/ 1 w 2022"/>
                  <a:gd name="T95" fmla="*/ 0 h 1285"/>
                  <a:gd name="T96" fmla="*/ 1 w 2022"/>
                  <a:gd name="T97" fmla="*/ 0 h 1285"/>
                  <a:gd name="T98" fmla="*/ 1 w 2022"/>
                  <a:gd name="T99" fmla="*/ 0 h 1285"/>
                  <a:gd name="T100" fmla="*/ 1 w 2022"/>
                  <a:gd name="T101" fmla="*/ 0 h 1285"/>
                  <a:gd name="T102" fmla="*/ 1 w 2022"/>
                  <a:gd name="T103" fmla="*/ 0 h 1285"/>
                  <a:gd name="T104" fmla="*/ 1 w 2022"/>
                  <a:gd name="T105" fmla="*/ 0 h 1285"/>
                  <a:gd name="T106" fmla="*/ 1 w 2022"/>
                  <a:gd name="T107" fmla="*/ 0 h 1285"/>
                  <a:gd name="T108" fmla="*/ 1 w 2022"/>
                  <a:gd name="T109" fmla="*/ 0 h 1285"/>
                  <a:gd name="T110" fmla="*/ 1 w 2022"/>
                  <a:gd name="T111" fmla="*/ 0 h 1285"/>
                  <a:gd name="T112" fmla="*/ 1 w 2022"/>
                  <a:gd name="T113" fmla="*/ 0 h 1285"/>
                  <a:gd name="T114" fmla="*/ 1 w 2022"/>
                  <a:gd name="T115" fmla="*/ 0 h 1285"/>
                  <a:gd name="T116" fmla="*/ 1 w 2022"/>
                  <a:gd name="T117" fmla="*/ 0 h 1285"/>
                  <a:gd name="T118" fmla="*/ 1 w 2022"/>
                  <a:gd name="T119" fmla="*/ 0 h 1285"/>
                  <a:gd name="T120" fmla="*/ 1 w 2022"/>
                  <a:gd name="T121" fmla="*/ 0 h 1285"/>
                  <a:gd name="T122" fmla="*/ 1 w 2022"/>
                  <a:gd name="T123" fmla="*/ 0 h 1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22"/>
                  <a:gd name="T187" fmla="*/ 0 h 1285"/>
                  <a:gd name="T188" fmla="*/ 2022 w 2022"/>
                  <a:gd name="T189" fmla="*/ 1285 h 1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22" h="1285">
                    <a:moveTo>
                      <a:pt x="1117" y="219"/>
                    </a:moveTo>
                    <a:lnTo>
                      <a:pt x="1104" y="186"/>
                    </a:lnTo>
                    <a:lnTo>
                      <a:pt x="1092" y="157"/>
                    </a:lnTo>
                    <a:lnTo>
                      <a:pt x="1074" y="127"/>
                    </a:lnTo>
                    <a:lnTo>
                      <a:pt x="1056" y="104"/>
                    </a:lnTo>
                    <a:lnTo>
                      <a:pt x="1034" y="78"/>
                    </a:lnTo>
                    <a:lnTo>
                      <a:pt x="1014" y="59"/>
                    </a:lnTo>
                    <a:lnTo>
                      <a:pt x="988" y="42"/>
                    </a:lnTo>
                    <a:lnTo>
                      <a:pt x="966" y="29"/>
                    </a:lnTo>
                    <a:lnTo>
                      <a:pt x="940" y="16"/>
                    </a:lnTo>
                    <a:lnTo>
                      <a:pt x="913" y="7"/>
                    </a:lnTo>
                    <a:lnTo>
                      <a:pt x="885" y="3"/>
                    </a:lnTo>
                    <a:lnTo>
                      <a:pt x="860" y="0"/>
                    </a:lnTo>
                    <a:lnTo>
                      <a:pt x="832" y="0"/>
                    </a:lnTo>
                    <a:lnTo>
                      <a:pt x="804" y="3"/>
                    </a:lnTo>
                    <a:lnTo>
                      <a:pt x="779" y="13"/>
                    </a:lnTo>
                    <a:lnTo>
                      <a:pt x="751" y="23"/>
                    </a:lnTo>
                    <a:lnTo>
                      <a:pt x="726" y="42"/>
                    </a:lnTo>
                    <a:lnTo>
                      <a:pt x="706" y="65"/>
                    </a:lnTo>
                    <a:lnTo>
                      <a:pt x="686" y="95"/>
                    </a:lnTo>
                    <a:lnTo>
                      <a:pt x="673" y="127"/>
                    </a:lnTo>
                    <a:lnTo>
                      <a:pt x="661" y="163"/>
                    </a:lnTo>
                    <a:lnTo>
                      <a:pt x="653" y="199"/>
                    </a:lnTo>
                    <a:lnTo>
                      <a:pt x="645" y="235"/>
                    </a:lnTo>
                    <a:lnTo>
                      <a:pt x="640" y="267"/>
                    </a:lnTo>
                    <a:lnTo>
                      <a:pt x="633" y="277"/>
                    </a:lnTo>
                    <a:lnTo>
                      <a:pt x="618" y="277"/>
                    </a:lnTo>
                    <a:lnTo>
                      <a:pt x="605" y="277"/>
                    </a:lnTo>
                    <a:lnTo>
                      <a:pt x="590" y="274"/>
                    </a:lnTo>
                    <a:lnTo>
                      <a:pt x="577" y="271"/>
                    </a:lnTo>
                    <a:lnTo>
                      <a:pt x="562" y="267"/>
                    </a:lnTo>
                    <a:lnTo>
                      <a:pt x="550" y="264"/>
                    </a:lnTo>
                    <a:lnTo>
                      <a:pt x="534" y="261"/>
                    </a:lnTo>
                    <a:lnTo>
                      <a:pt x="522" y="254"/>
                    </a:lnTo>
                    <a:lnTo>
                      <a:pt x="507" y="254"/>
                    </a:lnTo>
                    <a:lnTo>
                      <a:pt x="494" y="251"/>
                    </a:lnTo>
                    <a:lnTo>
                      <a:pt x="479" y="251"/>
                    </a:lnTo>
                    <a:lnTo>
                      <a:pt x="466" y="254"/>
                    </a:lnTo>
                    <a:lnTo>
                      <a:pt x="451" y="254"/>
                    </a:lnTo>
                    <a:lnTo>
                      <a:pt x="439" y="258"/>
                    </a:lnTo>
                    <a:lnTo>
                      <a:pt x="424" y="264"/>
                    </a:lnTo>
                    <a:lnTo>
                      <a:pt x="411" y="274"/>
                    </a:lnTo>
                    <a:lnTo>
                      <a:pt x="398" y="284"/>
                    </a:lnTo>
                    <a:lnTo>
                      <a:pt x="391" y="297"/>
                    </a:lnTo>
                    <a:lnTo>
                      <a:pt x="383" y="313"/>
                    </a:lnTo>
                    <a:lnTo>
                      <a:pt x="378" y="329"/>
                    </a:lnTo>
                    <a:lnTo>
                      <a:pt x="373" y="349"/>
                    </a:lnTo>
                    <a:lnTo>
                      <a:pt x="371" y="365"/>
                    </a:lnTo>
                    <a:lnTo>
                      <a:pt x="371" y="385"/>
                    </a:lnTo>
                    <a:lnTo>
                      <a:pt x="371" y="401"/>
                    </a:lnTo>
                    <a:lnTo>
                      <a:pt x="358" y="401"/>
                    </a:lnTo>
                    <a:lnTo>
                      <a:pt x="343" y="401"/>
                    </a:lnTo>
                    <a:lnTo>
                      <a:pt x="330" y="401"/>
                    </a:lnTo>
                    <a:lnTo>
                      <a:pt x="315" y="401"/>
                    </a:lnTo>
                    <a:lnTo>
                      <a:pt x="300" y="401"/>
                    </a:lnTo>
                    <a:lnTo>
                      <a:pt x="285" y="404"/>
                    </a:lnTo>
                    <a:lnTo>
                      <a:pt x="270" y="408"/>
                    </a:lnTo>
                    <a:lnTo>
                      <a:pt x="257" y="411"/>
                    </a:lnTo>
                    <a:lnTo>
                      <a:pt x="242" y="414"/>
                    </a:lnTo>
                    <a:lnTo>
                      <a:pt x="227" y="421"/>
                    </a:lnTo>
                    <a:lnTo>
                      <a:pt x="214" y="427"/>
                    </a:lnTo>
                    <a:lnTo>
                      <a:pt x="202" y="434"/>
                    </a:lnTo>
                    <a:lnTo>
                      <a:pt x="189" y="440"/>
                    </a:lnTo>
                    <a:lnTo>
                      <a:pt x="176" y="450"/>
                    </a:lnTo>
                    <a:lnTo>
                      <a:pt x="166" y="463"/>
                    </a:lnTo>
                    <a:lnTo>
                      <a:pt x="159" y="476"/>
                    </a:lnTo>
                    <a:lnTo>
                      <a:pt x="151" y="492"/>
                    </a:lnTo>
                    <a:lnTo>
                      <a:pt x="146" y="509"/>
                    </a:lnTo>
                    <a:lnTo>
                      <a:pt x="146" y="522"/>
                    </a:lnTo>
                    <a:lnTo>
                      <a:pt x="146" y="538"/>
                    </a:lnTo>
                    <a:lnTo>
                      <a:pt x="146" y="554"/>
                    </a:lnTo>
                    <a:lnTo>
                      <a:pt x="149" y="571"/>
                    </a:lnTo>
                    <a:lnTo>
                      <a:pt x="151" y="587"/>
                    </a:lnTo>
                    <a:lnTo>
                      <a:pt x="151" y="603"/>
                    </a:lnTo>
                    <a:lnTo>
                      <a:pt x="129" y="607"/>
                    </a:lnTo>
                    <a:lnTo>
                      <a:pt x="106" y="616"/>
                    </a:lnTo>
                    <a:lnTo>
                      <a:pt x="86" y="629"/>
                    </a:lnTo>
                    <a:lnTo>
                      <a:pt x="66" y="646"/>
                    </a:lnTo>
                    <a:lnTo>
                      <a:pt x="48" y="669"/>
                    </a:lnTo>
                    <a:lnTo>
                      <a:pt x="33" y="695"/>
                    </a:lnTo>
                    <a:lnTo>
                      <a:pt x="20" y="721"/>
                    </a:lnTo>
                    <a:lnTo>
                      <a:pt x="10" y="747"/>
                    </a:lnTo>
                    <a:lnTo>
                      <a:pt x="3" y="776"/>
                    </a:lnTo>
                    <a:lnTo>
                      <a:pt x="0" y="806"/>
                    </a:lnTo>
                    <a:lnTo>
                      <a:pt x="0" y="835"/>
                    </a:lnTo>
                    <a:lnTo>
                      <a:pt x="3" y="864"/>
                    </a:lnTo>
                    <a:lnTo>
                      <a:pt x="13" y="890"/>
                    </a:lnTo>
                    <a:lnTo>
                      <a:pt x="25" y="916"/>
                    </a:lnTo>
                    <a:lnTo>
                      <a:pt x="40" y="936"/>
                    </a:lnTo>
                    <a:lnTo>
                      <a:pt x="63" y="952"/>
                    </a:lnTo>
                    <a:lnTo>
                      <a:pt x="76" y="959"/>
                    </a:lnTo>
                    <a:lnTo>
                      <a:pt x="88" y="962"/>
                    </a:lnTo>
                    <a:lnTo>
                      <a:pt x="103" y="965"/>
                    </a:lnTo>
                    <a:lnTo>
                      <a:pt x="118" y="969"/>
                    </a:lnTo>
                    <a:lnTo>
                      <a:pt x="131" y="969"/>
                    </a:lnTo>
                    <a:lnTo>
                      <a:pt x="146" y="969"/>
                    </a:lnTo>
                    <a:lnTo>
                      <a:pt x="159" y="965"/>
                    </a:lnTo>
                    <a:lnTo>
                      <a:pt x="169" y="962"/>
                    </a:lnTo>
                    <a:lnTo>
                      <a:pt x="171" y="1014"/>
                    </a:lnTo>
                    <a:lnTo>
                      <a:pt x="179" y="1057"/>
                    </a:lnTo>
                    <a:lnTo>
                      <a:pt x="189" y="1093"/>
                    </a:lnTo>
                    <a:lnTo>
                      <a:pt x="202" y="1119"/>
                    </a:lnTo>
                    <a:lnTo>
                      <a:pt x="219" y="1145"/>
                    </a:lnTo>
                    <a:lnTo>
                      <a:pt x="237" y="1158"/>
                    </a:lnTo>
                    <a:lnTo>
                      <a:pt x="257" y="1171"/>
                    </a:lnTo>
                    <a:lnTo>
                      <a:pt x="280" y="1177"/>
                    </a:lnTo>
                    <a:lnTo>
                      <a:pt x="300" y="1181"/>
                    </a:lnTo>
                    <a:lnTo>
                      <a:pt x="323" y="1177"/>
                    </a:lnTo>
                    <a:lnTo>
                      <a:pt x="345" y="1177"/>
                    </a:lnTo>
                    <a:lnTo>
                      <a:pt x="363" y="1171"/>
                    </a:lnTo>
                    <a:lnTo>
                      <a:pt x="383" y="1164"/>
                    </a:lnTo>
                    <a:lnTo>
                      <a:pt x="398" y="1155"/>
                    </a:lnTo>
                    <a:lnTo>
                      <a:pt x="411" y="1145"/>
                    </a:lnTo>
                    <a:lnTo>
                      <a:pt x="421" y="1138"/>
                    </a:lnTo>
                    <a:lnTo>
                      <a:pt x="444" y="1164"/>
                    </a:lnTo>
                    <a:lnTo>
                      <a:pt x="466" y="1187"/>
                    </a:lnTo>
                    <a:lnTo>
                      <a:pt x="492" y="1210"/>
                    </a:lnTo>
                    <a:lnTo>
                      <a:pt x="517" y="1226"/>
                    </a:lnTo>
                    <a:lnTo>
                      <a:pt x="542" y="1239"/>
                    </a:lnTo>
                    <a:lnTo>
                      <a:pt x="567" y="1252"/>
                    </a:lnTo>
                    <a:lnTo>
                      <a:pt x="595" y="1259"/>
                    </a:lnTo>
                    <a:lnTo>
                      <a:pt x="623" y="1265"/>
                    </a:lnTo>
                    <a:lnTo>
                      <a:pt x="648" y="1265"/>
                    </a:lnTo>
                    <a:lnTo>
                      <a:pt x="676" y="1262"/>
                    </a:lnTo>
                    <a:lnTo>
                      <a:pt x="701" y="1256"/>
                    </a:lnTo>
                    <a:lnTo>
                      <a:pt x="729" y="1243"/>
                    </a:lnTo>
                    <a:lnTo>
                      <a:pt x="754" y="1230"/>
                    </a:lnTo>
                    <a:lnTo>
                      <a:pt x="779" y="1210"/>
                    </a:lnTo>
                    <a:lnTo>
                      <a:pt x="802" y="1187"/>
                    </a:lnTo>
                    <a:lnTo>
                      <a:pt x="824" y="1161"/>
                    </a:lnTo>
                    <a:lnTo>
                      <a:pt x="829" y="1164"/>
                    </a:lnTo>
                    <a:lnTo>
                      <a:pt x="835" y="1168"/>
                    </a:lnTo>
                    <a:lnTo>
                      <a:pt x="837" y="1174"/>
                    </a:lnTo>
                    <a:lnTo>
                      <a:pt x="842" y="1177"/>
                    </a:lnTo>
                    <a:lnTo>
                      <a:pt x="845" y="1184"/>
                    </a:lnTo>
                    <a:lnTo>
                      <a:pt x="847" y="1190"/>
                    </a:lnTo>
                    <a:lnTo>
                      <a:pt x="852" y="1194"/>
                    </a:lnTo>
                    <a:lnTo>
                      <a:pt x="855" y="1197"/>
                    </a:lnTo>
                    <a:lnTo>
                      <a:pt x="862" y="1207"/>
                    </a:lnTo>
                    <a:lnTo>
                      <a:pt x="870" y="1217"/>
                    </a:lnTo>
                    <a:lnTo>
                      <a:pt x="877" y="1223"/>
                    </a:lnTo>
                    <a:lnTo>
                      <a:pt x="887" y="1230"/>
                    </a:lnTo>
                    <a:lnTo>
                      <a:pt x="898" y="1239"/>
                    </a:lnTo>
                    <a:lnTo>
                      <a:pt x="908" y="1246"/>
                    </a:lnTo>
                    <a:lnTo>
                      <a:pt x="918" y="1252"/>
                    </a:lnTo>
                    <a:lnTo>
                      <a:pt x="930" y="1256"/>
                    </a:lnTo>
                    <a:lnTo>
                      <a:pt x="940" y="1262"/>
                    </a:lnTo>
                    <a:lnTo>
                      <a:pt x="950" y="1265"/>
                    </a:lnTo>
                    <a:lnTo>
                      <a:pt x="963" y="1272"/>
                    </a:lnTo>
                    <a:lnTo>
                      <a:pt x="973" y="1275"/>
                    </a:lnTo>
                    <a:lnTo>
                      <a:pt x="983" y="1278"/>
                    </a:lnTo>
                    <a:lnTo>
                      <a:pt x="996" y="1278"/>
                    </a:lnTo>
                    <a:lnTo>
                      <a:pt x="1006" y="1282"/>
                    </a:lnTo>
                    <a:lnTo>
                      <a:pt x="1014" y="1282"/>
                    </a:lnTo>
                    <a:lnTo>
                      <a:pt x="1036" y="1285"/>
                    </a:lnTo>
                    <a:lnTo>
                      <a:pt x="1056" y="1285"/>
                    </a:lnTo>
                    <a:lnTo>
                      <a:pt x="1077" y="1285"/>
                    </a:lnTo>
                    <a:lnTo>
                      <a:pt x="1094" y="1278"/>
                    </a:lnTo>
                    <a:lnTo>
                      <a:pt x="1112" y="1275"/>
                    </a:lnTo>
                    <a:lnTo>
                      <a:pt x="1129" y="1269"/>
                    </a:lnTo>
                    <a:lnTo>
                      <a:pt x="1145" y="1262"/>
                    </a:lnTo>
                    <a:lnTo>
                      <a:pt x="1162" y="1252"/>
                    </a:lnTo>
                    <a:lnTo>
                      <a:pt x="1175" y="1239"/>
                    </a:lnTo>
                    <a:lnTo>
                      <a:pt x="1190" y="1226"/>
                    </a:lnTo>
                    <a:lnTo>
                      <a:pt x="1205" y="1217"/>
                    </a:lnTo>
                    <a:lnTo>
                      <a:pt x="1218" y="1200"/>
                    </a:lnTo>
                    <a:lnTo>
                      <a:pt x="1233" y="1184"/>
                    </a:lnTo>
                    <a:lnTo>
                      <a:pt x="1245" y="1164"/>
                    </a:lnTo>
                    <a:lnTo>
                      <a:pt x="1258" y="1148"/>
                    </a:lnTo>
                    <a:lnTo>
                      <a:pt x="1271" y="1128"/>
                    </a:lnTo>
                    <a:lnTo>
                      <a:pt x="1273" y="1122"/>
                    </a:lnTo>
                    <a:lnTo>
                      <a:pt x="1288" y="1135"/>
                    </a:lnTo>
                    <a:lnTo>
                      <a:pt x="1301" y="1145"/>
                    </a:lnTo>
                    <a:lnTo>
                      <a:pt x="1316" y="1155"/>
                    </a:lnTo>
                    <a:lnTo>
                      <a:pt x="1334" y="1164"/>
                    </a:lnTo>
                    <a:lnTo>
                      <a:pt x="1349" y="1174"/>
                    </a:lnTo>
                    <a:lnTo>
                      <a:pt x="1366" y="1184"/>
                    </a:lnTo>
                    <a:lnTo>
                      <a:pt x="1384" y="1190"/>
                    </a:lnTo>
                    <a:lnTo>
                      <a:pt x="1402" y="1197"/>
                    </a:lnTo>
                    <a:lnTo>
                      <a:pt x="1419" y="1203"/>
                    </a:lnTo>
                    <a:lnTo>
                      <a:pt x="1437" y="1207"/>
                    </a:lnTo>
                    <a:lnTo>
                      <a:pt x="1457" y="1213"/>
                    </a:lnTo>
                    <a:lnTo>
                      <a:pt x="1475" y="1217"/>
                    </a:lnTo>
                    <a:lnTo>
                      <a:pt x="1495" y="1217"/>
                    </a:lnTo>
                    <a:lnTo>
                      <a:pt x="1513" y="1220"/>
                    </a:lnTo>
                    <a:lnTo>
                      <a:pt x="1533" y="1220"/>
                    </a:lnTo>
                    <a:lnTo>
                      <a:pt x="1551" y="1217"/>
                    </a:lnTo>
                    <a:lnTo>
                      <a:pt x="1568" y="1217"/>
                    </a:lnTo>
                    <a:lnTo>
                      <a:pt x="1586" y="1213"/>
                    </a:lnTo>
                    <a:lnTo>
                      <a:pt x="1603" y="1207"/>
                    </a:lnTo>
                    <a:lnTo>
                      <a:pt x="1621" y="1200"/>
                    </a:lnTo>
                    <a:lnTo>
                      <a:pt x="1639" y="1194"/>
                    </a:lnTo>
                    <a:lnTo>
                      <a:pt x="1654" y="1187"/>
                    </a:lnTo>
                    <a:lnTo>
                      <a:pt x="1669" y="1177"/>
                    </a:lnTo>
                    <a:lnTo>
                      <a:pt x="1684" y="1164"/>
                    </a:lnTo>
                    <a:lnTo>
                      <a:pt x="1699" y="1151"/>
                    </a:lnTo>
                    <a:lnTo>
                      <a:pt x="1714" y="1138"/>
                    </a:lnTo>
                    <a:lnTo>
                      <a:pt x="1727" y="1122"/>
                    </a:lnTo>
                    <a:lnTo>
                      <a:pt x="1737" y="1106"/>
                    </a:lnTo>
                    <a:lnTo>
                      <a:pt x="1750" y="1086"/>
                    </a:lnTo>
                    <a:lnTo>
                      <a:pt x="1760" y="1066"/>
                    </a:lnTo>
                    <a:lnTo>
                      <a:pt x="1767" y="1044"/>
                    </a:lnTo>
                    <a:lnTo>
                      <a:pt x="1775" y="1018"/>
                    </a:lnTo>
                    <a:lnTo>
                      <a:pt x="1780" y="1005"/>
                    </a:lnTo>
                    <a:lnTo>
                      <a:pt x="1782" y="991"/>
                    </a:lnTo>
                    <a:lnTo>
                      <a:pt x="1785" y="975"/>
                    </a:lnTo>
                    <a:lnTo>
                      <a:pt x="1788" y="959"/>
                    </a:lnTo>
                    <a:lnTo>
                      <a:pt x="1798" y="956"/>
                    </a:lnTo>
                    <a:lnTo>
                      <a:pt x="1810" y="956"/>
                    </a:lnTo>
                    <a:lnTo>
                      <a:pt x="1820" y="952"/>
                    </a:lnTo>
                    <a:lnTo>
                      <a:pt x="1830" y="949"/>
                    </a:lnTo>
                    <a:lnTo>
                      <a:pt x="1843" y="946"/>
                    </a:lnTo>
                    <a:lnTo>
                      <a:pt x="1853" y="939"/>
                    </a:lnTo>
                    <a:lnTo>
                      <a:pt x="1863" y="936"/>
                    </a:lnTo>
                    <a:lnTo>
                      <a:pt x="1876" y="926"/>
                    </a:lnTo>
                    <a:lnTo>
                      <a:pt x="1886" y="920"/>
                    </a:lnTo>
                    <a:lnTo>
                      <a:pt x="1896" y="913"/>
                    </a:lnTo>
                    <a:lnTo>
                      <a:pt x="1906" y="903"/>
                    </a:lnTo>
                    <a:lnTo>
                      <a:pt x="1914" y="897"/>
                    </a:lnTo>
                    <a:lnTo>
                      <a:pt x="1924" y="887"/>
                    </a:lnTo>
                    <a:lnTo>
                      <a:pt x="1931" y="877"/>
                    </a:lnTo>
                    <a:lnTo>
                      <a:pt x="1939" y="868"/>
                    </a:lnTo>
                    <a:lnTo>
                      <a:pt x="1946" y="858"/>
                    </a:lnTo>
                    <a:lnTo>
                      <a:pt x="1961" y="838"/>
                    </a:lnTo>
                    <a:lnTo>
                      <a:pt x="1974" y="815"/>
                    </a:lnTo>
                    <a:lnTo>
                      <a:pt x="1987" y="789"/>
                    </a:lnTo>
                    <a:lnTo>
                      <a:pt x="1997" y="760"/>
                    </a:lnTo>
                    <a:lnTo>
                      <a:pt x="2007" y="734"/>
                    </a:lnTo>
                    <a:lnTo>
                      <a:pt x="2014" y="704"/>
                    </a:lnTo>
                    <a:lnTo>
                      <a:pt x="2019" y="675"/>
                    </a:lnTo>
                    <a:lnTo>
                      <a:pt x="2022" y="649"/>
                    </a:lnTo>
                    <a:lnTo>
                      <a:pt x="2022" y="623"/>
                    </a:lnTo>
                    <a:lnTo>
                      <a:pt x="2019" y="597"/>
                    </a:lnTo>
                    <a:lnTo>
                      <a:pt x="2012" y="571"/>
                    </a:lnTo>
                    <a:lnTo>
                      <a:pt x="2002" y="551"/>
                    </a:lnTo>
                    <a:lnTo>
                      <a:pt x="1987" y="532"/>
                    </a:lnTo>
                    <a:lnTo>
                      <a:pt x="1969" y="515"/>
                    </a:lnTo>
                    <a:lnTo>
                      <a:pt x="1946" y="502"/>
                    </a:lnTo>
                    <a:lnTo>
                      <a:pt x="1919" y="496"/>
                    </a:lnTo>
                    <a:lnTo>
                      <a:pt x="1914" y="496"/>
                    </a:lnTo>
                    <a:lnTo>
                      <a:pt x="1909" y="496"/>
                    </a:lnTo>
                    <a:lnTo>
                      <a:pt x="1904" y="492"/>
                    </a:lnTo>
                    <a:lnTo>
                      <a:pt x="1898" y="492"/>
                    </a:lnTo>
                    <a:lnTo>
                      <a:pt x="1893" y="492"/>
                    </a:lnTo>
                    <a:lnTo>
                      <a:pt x="1888" y="492"/>
                    </a:lnTo>
                    <a:lnTo>
                      <a:pt x="1883" y="489"/>
                    </a:lnTo>
                    <a:lnTo>
                      <a:pt x="1878" y="489"/>
                    </a:lnTo>
                    <a:lnTo>
                      <a:pt x="1891" y="460"/>
                    </a:lnTo>
                    <a:lnTo>
                      <a:pt x="1901" y="424"/>
                    </a:lnTo>
                    <a:lnTo>
                      <a:pt x="1909" y="391"/>
                    </a:lnTo>
                    <a:lnTo>
                      <a:pt x="1914" y="355"/>
                    </a:lnTo>
                    <a:lnTo>
                      <a:pt x="1914" y="320"/>
                    </a:lnTo>
                    <a:lnTo>
                      <a:pt x="1909" y="287"/>
                    </a:lnTo>
                    <a:lnTo>
                      <a:pt x="1898" y="251"/>
                    </a:lnTo>
                    <a:lnTo>
                      <a:pt x="1878" y="219"/>
                    </a:lnTo>
                    <a:lnTo>
                      <a:pt x="1858" y="192"/>
                    </a:lnTo>
                    <a:lnTo>
                      <a:pt x="1838" y="173"/>
                    </a:lnTo>
                    <a:lnTo>
                      <a:pt x="1818" y="157"/>
                    </a:lnTo>
                    <a:lnTo>
                      <a:pt x="1795" y="140"/>
                    </a:lnTo>
                    <a:lnTo>
                      <a:pt x="1775" y="130"/>
                    </a:lnTo>
                    <a:lnTo>
                      <a:pt x="1752" y="127"/>
                    </a:lnTo>
                    <a:lnTo>
                      <a:pt x="1730" y="124"/>
                    </a:lnTo>
                    <a:lnTo>
                      <a:pt x="1707" y="124"/>
                    </a:lnTo>
                    <a:lnTo>
                      <a:pt x="1687" y="130"/>
                    </a:lnTo>
                    <a:lnTo>
                      <a:pt x="1664" y="137"/>
                    </a:lnTo>
                    <a:lnTo>
                      <a:pt x="1644" y="147"/>
                    </a:lnTo>
                    <a:lnTo>
                      <a:pt x="1621" y="160"/>
                    </a:lnTo>
                    <a:lnTo>
                      <a:pt x="1601" y="176"/>
                    </a:lnTo>
                    <a:lnTo>
                      <a:pt x="1583" y="196"/>
                    </a:lnTo>
                    <a:lnTo>
                      <a:pt x="1563" y="219"/>
                    </a:lnTo>
                    <a:lnTo>
                      <a:pt x="1545" y="241"/>
                    </a:lnTo>
                    <a:lnTo>
                      <a:pt x="1543" y="245"/>
                    </a:lnTo>
                    <a:lnTo>
                      <a:pt x="1530" y="228"/>
                    </a:lnTo>
                    <a:lnTo>
                      <a:pt x="1520" y="215"/>
                    </a:lnTo>
                    <a:lnTo>
                      <a:pt x="1508" y="202"/>
                    </a:lnTo>
                    <a:lnTo>
                      <a:pt x="1495" y="186"/>
                    </a:lnTo>
                    <a:lnTo>
                      <a:pt x="1482" y="173"/>
                    </a:lnTo>
                    <a:lnTo>
                      <a:pt x="1470" y="160"/>
                    </a:lnTo>
                    <a:lnTo>
                      <a:pt x="1457" y="150"/>
                    </a:lnTo>
                    <a:lnTo>
                      <a:pt x="1445" y="137"/>
                    </a:lnTo>
                    <a:lnTo>
                      <a:pt x="1430" y="130"/>
                    </a:lnTo>
                    <a:lnTo>
                      <a:pt x="1414" y="121"/>
                    </a:lnTo>
                    <a:lnTo>
                      <a:pt x="1402" y="114"/>
                    </a:lnTo>
                    <a:lnTo>
                      <a:pt x="1384" y="111"/>
                    </a:lnTo>
                    <a:lnTo>
                      <a:pt x="1369" y="108"/>
                    </a:lnTo>
                    <a:lnTo>
                      <a:pt x="1351" y="108"/>
                    </a:lnTo>
                    <a:lnTo>
                      <a:pt x="1336" y="108"/>
                    </a:lnTo>
                    <a:lnTo>
                      <a:pt x="1316" y="114"/>
                    </a:lnTo>
                    <a:lnTo>
                      <a:pt x="1309" y="117"/>
                    </a:lnTo>
                    <a:lnTo>
                      <a:pt x="1298" y="124"/>
                    </a:lnTo>
                    <a:lnTo>
                      <a:pt x="1288" y="134"/>
                    </a:lnTo>
                    <a:lnTo>
                      <a:pt x="1278" y="144"/>
                    </a:lnTo>
                    <a:lnTo>
                      <a:pt x="1271" y="157"/>
                    </a:lnTo>
                    <a:lnTo>
                      <a:pt x="1263" y="170"/>
                    </a:lnTo>
                    <a:lnTo>
                      <a:pt x="1256" y="179"/>
                    </a:lnTo>
                    <a:lnTo>
                      <a:pt x="1248" y="189"/>
                    </a:lnTo>
                    <a:lnTo>
                      <a:pt x="1240" y="179"/>
                    </a:lnTo>
                    <a:lnTo>
                      <a:pt x="1233" y="173"/>
                    </a:lnTo>
                    <a:lnTo>
                      <a:pt x="1225" y="166"/>
                    </a:lnTo>
                    <a:lnTo>
                      <a:pt x="1215" y="163"/>
                    </a:lnTo>
                    <a:lnTo>
                      <a:pt x="1205" y="160"/>
                    </a:lnTo>
                    <a:lnTo>
                      <a:pt x="1198" y="157"/>
                    </a:lnTo>
                    <a:lnTo>
                      <a:pt x="1187" y="157"/>
                    </a:lnTo>
                    <a:lnTo>
                      <a:pt x="1177" y="157"/>
                    </a:lnTo>
                    <a:lnTo>
                      <a:pt x="1170" y="160"/>
                    </a:lnTo>
                    <a:lnTo>
                      <a:pt x="1160" y="163"/>
                    </a:lnTo>
                    <a:lnTo>
                      <a:pt x="1152" y="166"/>
                    </a:lnTo>
                    <a:lnTo>
                      <a:pt x="1142" y="173"/>
                    </a:lnTo>
                    <a:lnTo>
                      <a:pt x="1135" y="183"/>
                    </a:lnTo>
                    <a:lnTo>
                      <a:pt x="1127" y="192"/>
                    </a:lnTo>
                    <a:lnTo>
                      <a:pt x="1122" y="205"/>
                    </a:lnTo>
                    <a:lnTo>
                      <a:pt x="1117" y="219"/>
                    </a:lnTo>
                    <a:close/>
                  </a:path>
                </a:pathLst>
              </a:custGeom>
              <a:solidFill>
                <a:srgbClr val="E2E2E2"/>
              </a:solidFill>
              <a:ln w="9525">
                <a:solidFill>
                  <a:schemeClr val="bg2"/>
                </a:solidFill>
                <a:round/>
                <a:headEnd/>
                <a:tailEnd/>
              </a:ln>
            </p:spPr>
            <p:txBody>
              <a:bodyPr/>
              <a:lstStyle/>
              <a:p>
                <a:endParaRPr lang="it-IT"/>
              </a:p>
            </p:txBody>
          </p:sp>
          <p:sp>
            <p:nvSpPr>
              <p:cNvPr id="26681" name="Freeform 29"/>
              <p:cNvSpPr>
                <a:spLocks/>
              </p:cNvSpPr>
              <p:nvPr/>
            </p:nvSpPr>
            <p:spPr bwMode="auto">
              <a:xfrm>
                <a:off x="2156" y="790"/>
                <a:ext cx="996" cy="435"/>
              </a:xfrm>
              <a:custGeom>
                <a:avLst/>
                <a:gdLst>
                  <a:gd name="T0" fmla="*/ 1 w 1880"/>
                  <a:gd name="T1" fmla="*/ 0 h 1073"/>
                  <a:gd name="T2" fmla="*/ 1 w 1880"/>
                  <a:gd name="T3" fmla="*/ 0 h 1073"/>
                  <a:gd name="T4" fmla="*/ 1 w 1880"/>
                  <a:gd name="T5" fmla="*/ 0 h 1073"/>
                  <a:gd name="T6" fmla="*/ 1 w 1880"/>
                  <a:gd name="T7" fmla="*/ 0 h 1073"/>
                  <a:gd name="T8" fmla="*/ 1 w 1880"/>
                  <a:gd name="T9" fmla="*/ 0 h 1073"/>
                  <a:gd name="T10" fmla="*/ 1 w 1880"/>
                  <a:gd name="T11" fmla="*/ 0 h 1073"/>
                  <a:gd name="T12" fmla="*/ 1 w 1880"/>
                  <a:gd name="T13" fmla="*/ 0 h 1073"/>
                  <a:gd name="T14" fmla="*/ 1 w 1880"/>
                  <a:gd name="T15" fmla="*/ 0 h 1073"/>
                  <a:gd name="T16" fmla="*/ 1 w 1880"/>
                  <a:gd name="T17" fmla="*/ 0 h 1073"/>
                  <a:gd name="T18" fmla="*/ 1 w 1880"/>
                  <a:gd name="T19" fmla="*/ 0 h 1073"/>
                  <a:gd name="T20" fmla="*/ 1 w 1880"/>
                  <a:gd name="T21" fmla="*/ 0 h 1073"/>
                  <a:gd name="T22" fmla="*/ 1 w 1880"/>
                  <a:gd name="T23" fmla="*/ 0 h 1073"/>
                  <a:gd name="T24" fmla="*/ 1 w 1880"/>
                  <a:gd name="T25" fmla="*/ 0 h 1073"/>
                  <a:gd name="T26" fmla="*/ 1 w 1880"/>
                  <a:gd name="T27" fmla="*/ 0 h 1073"/>
                  <a:gd name="T28" fmla="*/ 1 w 1880"/>
                  <a:gd name="T29" fmla="*/ 0 h 1073"/>
                  <a:gd name="T30" fmla="*/ 1 w 1880"/>
                  <a:gd name="T31" fmla="*/ 0 h 1073"/>
                  <a:gd name="T32" fmla="*/ 1 w 1880"/>
                  <a:gd name="T33" fmla="*/ 0 h 1073"/>
                  <a:gd name="T34" fmla="*/ 1 w 1880"/>
                  <a:gd name="T35" fmla="*/ 0 h 1073"/>
                  <a:gd name="T36" fmla="*/ 1 w 1880"/>
                  <a:gd name="T37" fmla="*/ 0 h 1073"/>
                  <a:gd name="T38" fmla="*/ 1 w 1880"/>
                  <a:gd name="T39" fmla="*/ 0 h 1073"/>
                  <a:gd name="T40" fmla="*/ 1 w 1880"/>
                  <a:gd name="T41" fmla="*/ 0 h 1073"/>
                  <a:gd name="T42" fmla="*/ 1 w 1880"/>
                  <a:gd name="T43" fmla="*/ 0 h 1073"/>
                  <a:gd name="T44" fmla="*/ 1 w 1880"/>
                  <a:gd name="T45" fmla="*/ 0 h 1073"/>
                  <a:gd name="T46" fmla="*/ 1 w 1880"/>
                  <a:gd name="T47" fmla="*/ 0 h 1073"/>
                  <a:gd name="T48" fmla="*/ 1 w 1880"/>
                  <a:gd name="T49" fmla="*/ 0 h 1073"/>
                  <a:gd name="T50" fmla="*/ 1 w 1880"/>
                  <a:gd name="T51" fmla="*/ 0 h 1073"/>
                  <a:gd name="T52" fmla="*/ 1 w 1880"/>
                  <a:gd name="T53" fmla="*/ 0 h 1073"/>
                  <a:gd name="T54" fmla="*/ 1 w 1880"/>
                  <a:gd name="T55" fmla="*/ 0 h 1073"/>
                  <a:gd name="T56" fmla="*/ 1 w 1880"/>
                  <a:gd name="T57" fmla="*/ 0 h 1073"/>
                  <a:gd name="T58" fmla="*/ 1 w 1880"/>
                  <a:gd name="T59" fmla="*/ 0 h 1073"/>
                  <a:gd name="T60" fmla="*/ 1 w 1880"/>
                  <a:gd name="T61" fmla="*/ 0 h 1073"/>
                  <a:gd name="T62" fmla="*/ 1 w 1880"/>
                  <a:gd name="T63" fmla="*/ 0 h 1073"/>
                  <a:gd name="T64" fmla="*/ 1 w 1880"/>
                  <a:gd name="T65" fmla="*/ 0 h 1073"/>
                  <a:gd name="T66" fmla="*/ 1 w 1880"/>
                  <a:gd name="T67" fmla="*/ 0 h 1073"/>
                  <a:gd name="T68" fmla="*/ 1 w 1880"/>
                  <a:gd name="T69" fmla="*/ 0 h 1073"/>
                  <a:gd name="T70" fmla="*/ 1 w 1880"/>
                  <a:gd name="T71" fmla="*/ 0 h 1073"/>
                  <a:gd name="T72" fmla="*/ 1 w 1880"/>
                  <a:gd name="T73" fmla="*/ 0 h 1073"/>
                  <a:gd name="T74" fmla="*/ 1 w 1880"/>
                  <a:gd name="T75" fmla="*/ 0 h 1073"/>
                  <a:gd name="T76" fmla="*/ 1 w 1880"/>
                  <a:gd name="T77" fmla="*/ 0 h 1073"/>
                  <a:gd name="T78" fmla="*/ 1 w 1880"/>
                  <a:gd name="T79" fmla="*/ 0 h 1073"/>
                  <a:gd name="T80" fmla="*/ 1 w 1880"/>
                  <a:gd name="T81" fmla="*/ 0 h 1073"/>
                  <a:gd name="T82" fmla="*/ 1 w 1880"/>
                  <a:gd name="T83" fmla="*/ 0 h 1073"/>
                  <a:gd name="T84" fmla="*/ 1 w 1880"/>
                  <a:gd name="T85" fmla="*/ 0 h 1073"/>
                  <a:gd name="T86" fmla="*/ 1 w 1880"/>
                  <a:gd name="T87" fmla="*/ 0 h 1073"/>
                  <a:gd name="T88" fmla="*/ 1 w 1880"/>
                  <a:gd name="T89" fmla="*/ 0 h 1073"/>
                  <a:gd name="T90" fmla="*/ 1 w 1880"/>
                  <a:gd name="T91" fmla="*/ 0 h 1073"/>
                  <a:gd name="T92" fmla="*/ 1 w 1880"/>
                  <a:gd name="T93" fmla="*/ 0 h 1073"/>
                  <a:gd name="T94" fmla="*/ 1 w 1880"/>
                  <a:gd name="T95" fmla="*/ 0 h 1073"/>
                  <a:gd name="T96" fmla="*/ 1 w 1880"/>
                  <a:gd name="T97" fmla="*/ 0 h 1073"/>
                  <a:gd name="T98" fmla="*/ 1 w 1880"/>
                  <a:gd name="T99" fmla="*/ 0 h 1073"/>
                  <a:gd name="T100" fmla="*/ 1 w 1880"/>
                  <a:gd name="T101" fmla="*/ 0 h 1073"/>
                  <a:gd name="T102" fmla="*/ 1 w 1880"/>
                  <a:gd name="T103" fmla="*/ 0 h 1073"/>
                  <a:gd name="T104" fmla="*/ 1 w 1880"/>
                  <a:gd name="T105" fmla="*/ 0 h 1073"/>
                  <a:gd name="T106" fmla="*/ 1 w 1880"/>
                  <a:gd name="T107" fmla="*/ 0 h 1073"/>
                  <a:gd name="T108" fmla="*/ 1 w 1880"/>
                  <a:gd name="T109" fmla="*/ 0 h 1073"/>
                  <a:gd name="T110" fmla="*/ 1 w 1880"/>
                  <a:gd name="T111" fmla="*/ 0 h 1073"/>
                  <a:gd name="T112" fmla="*/ 1 w 1880"/>
                  <a:gd name="T113" fmla="*/ 0 h 1073"/>
                  <a:gd name="T114" fmla="*/ 1 w 1880"/>
                  <a:gd name="T115" fmla="*/ 0 h 1073"/>
                  <a:gd name="T116" fmla="*/ 1 w 1880"/>
                  <a:gd name="T117" fmla="*/ 0 h 1073"/>
                  <a:gd name="T118" fmla="*/ 1 w 1880"/>
                  <a:gd name="T119" fmla="*/ 0 h 10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80"/>
                  <a:gd name="T181" fmla="*/ 0 h 1073"/>
                  <a:gd name="T182" fmla="*/ 1880 w 1880"/>
                  <a:gd name="T183" fmla="*/ 1073 h 10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80" h="1073">
                    <a:moveTo>
                      <a:pt x="332" y="395"/>
                    </a:moveTo>
                    <a:lnTo>
                      <a:pt x="325" y="382"/>
                    </a:lnTo>
                    <a:lnTo>
                      <a:pt x="320" y="372"/>
                    </a:lnTo>
                    <a:lnTo>
                      <a:pt x="317" y="362"/>
                    </a:lnTo>
                    <a:lnTo>
                      <a:pt x="315" y="352"/>
                    </a:lnTo>
                    <a:lnTo>
                      <a:pt x="317" y="343"/>
                    </a:lnTo>
                    <a:lnTo>
                      <a:pt x="320" y="336"/>
                    </a:lnTo>
                    <a:lnTo>
                      <a:pt x="322" y="326"/>
                    </a:lnTo>
                    <a:lnTo>
                      <a:pt x="327" y="316"/>
                    </a:lnTo>
                    <a:lnTo>
                      <a:pt x="337" y="307"/>
                    </a:lnTo>
                    <a:lnTo>
                      <a:pt x="350" y="297"/>
                    </a:lnTo>
                    <a:lnTo>
                      <a:pt x="360" y="287"/>
                    </a:lnTo>
                    <a:lnTo>
                      <a:pt x="375" y="281"/>
                    </a:lnTo>
                    <a:lnTo>
                      <a:pt x="390" y="274"/>
                    </a:lnTo>
                    <a:lnTo>
                      <a:pt x="406" y="268"/>
                    </a:lnTo>
                    <a:lnTo>
                      <a:pt x="421" y="264"/>
                    </a:lnTo>
                    <a:lnTo>
                      <a:pt x="436" y="261"/>
                    </a:lnTo>
                    <a:lnTo>
                      <a:pt x="453" y="261"/>
                    </a:lnTo>
                    <a:lnTo>
                      <a:pt x="469" y="261"/>
                    </a:lnTo>
                    <a:lnTo>
                      <a:pt x="484" y="264"/>
                    </a:lnTo>
                    <a:lnTo>
                      <a:pt x="499" y="268"/>
                    </a:lnTo>
                    <a:lnTo>
                      <a:pt x="514" y="274"/>
                    </a:lnTo>
                    <a:lnTo>
                      <a:pt x="527" y="281"/>
                    </a:lnTo>
                    <a:lnTo>
                      <a:pt x="539" y="290"/>
                    </a:lnTo>
                    <a:lnTo>
                      <a:pt x="549" y="303"/>
                    </a:lnTo>
                    <a:lnTo>
                      <a:pt x="539" y="313"/>
                    </a:lnTo>
                    <a:lnTo>
                      <a:pt x="532" y="323"/>
                    </a:lnTo>
                    <a:lnTo>
                      <a:pt x="524" y="333"/>
                    </a:lnTo>
                    <a:lnTo>
                      <a:pt x="519" y="346"/>
                    </a:lnTo>
                    <a:lnTo>
                      <a:pt x="514" y="359"/>
                    </a:lnTo>
                    <a:lnTo>
                      <a:pt x="509" y="372"/>
                    </a:lnTo>
                    <a:lnTo>
                      <a:pt x="509" y="388"/>
                    </a:lnTo>
                    <a:lnTo>
                      <a:pt x="506" y="401"/>
                    </a:lnTo>
                    <a:lnTo>
                      <a:pt x="509" y="401"/>
                    </a:lnTo>
                    <a:lnTo>
                      <a:pt x="514" y="398"/>
                    </a:lnTo>
                    <a:lnTo>
                      <a:pt x="516" y="395"/>
                    </a:lnTo>
                    <a:lnTo>
                      <a:pt x="521" y="388"/>
                    </a:lnTo>
                    <a:lnTo>
                      <a:pt x="524" y="385"/>
                    </a:lnTo>
                    <a:lnTo>
                      <a:pt x="529" y="378"/>
                    </a:lnTo>
                    <a:lnTo>
                      <a:pt x="529" y="375"/>
                    </a:lnTo>
                    <a:lnTo>
                      <a:pt x="532" y="369"/>
                    </a:lnTo>
                    <a:lnTo>
                      <a:pt x="537" y="369"/>
                    </a:lnTo>
                    <a:lnTo>
                      <a:pt x="539" y="365"/>
                    </a:lnTo>
                    <a:lnTo>
                      <a:pt x="544" y="362"/>
                    </a:lnTo>
                    <a:lnTo>
                      <a:pt x="547" y="359"/>
                    </a:lnTo>
                    <a:lnTo>
                      <a:pt x="552" y="356"/>
                    </a:lnTo>
                    <a:lnTo>
                      <a:pt x="554" y="352"/>
                    </a:lnTo>
                    <a:lnTo>
                      <a:pt x="557" y="349"/>
                    </a:lnTo>
                    <a:lnTo>
                      <a:pt x="562" y="346"/>
                    </a:lnTo>
                    <a:lnTo>
                      <a:pt x="572" y="339"/>
                    </a:lnTo>
                    <a:lnTo>
                      <a:pt x="585" y="336"/>
                    </a:lnTo>
                    <a:lnTo>
                      <a:pt x="597" y="333"/>
                    </a:lnTo>
                    <a:lnTo>
                      <a:pt x="610" y="329"/>
                    </a:lnTo>
                    <a:lnTo>
                      <a:pt x="622" y="326"/>
                    </a:lnTo>
                    <a:lnTo>
                      <a:pt x="637" y="326"/>
                    </a:lnTo>
                    <a:lnTo>
                      <a:pt x="650" y="326"/>
                    </a:lnTo>
                    <a:lnTo>
                      <a:pt x="665" y="326"/>
                    </a:lnTo>
                    <a:lnTo>
                      <a:pt x="678" y="329"/>
                    </a:lnTo>
                    <a:lnTo>
                      <a:pt x="690" y="333"/>
                    </a:lnTo>
                    <a:lnTo>
                      <a:pt x="703" y="339"/>
                    </a:lnTo>
                    <a:lnTo>
                      <a:pt x="716" y="346"/>
                    </a:lnTo>
                    <a:lnTo>
                      <a:pt x="726" y="352"/>
                    </a:lnTo>
                    <a:lnTo>
                      <a:pt x="736" y="362"/>
                    </a:lnTo>
                    <a:lnTo>
                      <a:pt x="743" y="372"/>
                    </a:lnTo>
                    <a:lnTo>
                      <a:pt x="751" y="385"/>
                    </a:lnTo>
                    <a:lnTo>
                      <a:pt x="756" y="382"/>
                    </a:lnTo>
                    <a:lnTo>
                      <a:pt x="758" y="375"/>
                    </a:lnTo>
                    <a:lnTo>
                      <a:pt x="764" y="372"/>
                    </a:lnTo>
                    <a:lnTo>
                      <a:pt x="774" y="369"/>
                    </a:lnTo>
                    <a:lnTo>
                      <a:pt x="784" y="365"/>
                    </a:lnTo>
                    <a:lnTo>
                      <a:pt x="791" y="365"/>
                    </a:lnTo>
                    <a:lnTo>
                      <a:pt x="799" y="365"/>
                    </a:lnTo>
                    <a:lnTo>
                      <a:pt x="806" y="369"/>
                    </a:lnTo>
                    <a:lnTo>
                      <a:pt x="814" y="372"/>
                    </a:lnTo>
                    <a:lnTo>
                      <a:pt x="822" y="378"/>
                    </a:lnTo>
                    <a:lnTo>
                      <a:pt x="827" y="385"/>
                    </a:lnTo>
                    <a:lnTo>
                      <a:pt x="834" y="395"/>
                    </a:lnTo>
                    <a:lnTo>
                      <a:pt x="832" y="375"/>
                    </a:lnTo>
                    <a:lnTo>
                      <a:pt x="827" y="362"/>
                    </a:lnTo>
                    <a:lnTo>
                      <a:pt x="822" y="352"/>
                    </a:lnTo>
                    <a:lnTo>
                      <a:pt x="814" y="346"/>
                    </a:lnTo>
                    <a:lnTo>
                      <a:pt x="806" y="343"/>
                    </a:lnTo>
                    <a:lnTo>
                      <a:pt x="796" y="346"/>
                    </a:lnTo>
                    <a:lnTo>
                      <a:pt x="784" y="349"/>
                    </a:lnTo>
                    <a:lnTo>
                      <a:pt x="769" y="356"/>
                    </a:lnTo>
                    <a:lnTo>
                      <a:pt x="761" y="346"/>
                    </a:lnTo>
                    <a:lnTo>
                      <a:pt x="753" y="336"/>
                    </a:lnTo>
                    <a:lnTo>
                      <a:pt x="743" y="323"/>
                    </a:lnTo>
                    <a:lnTo>
                      <a:pt x="736" y="313"/>
                    </a:lnTo>
                    <a:lnTo>
                      <a:pt x="726" y="303"/>
                    </a:lnTo>
                    <a:lnTo>
                      <a:pt x="716" y="294"/>
                    </a:lnTo>
                    <a:lnTo>
                      <a:pt x="706" y="287"/>
                    </a:lnTo>
                    <a:lnTo>
                      <a:pt x="695" y="277"/>
                    </a:lnTo>
                    <a:lnTo>
                      <a:pt x="685" y="274"/>
                    </a:lnTo>
                    <a:lnTo>
                      <a:pt x="675" y="268"/>
                    </a:lnTo>
                    <a:lnTo>
                      <a:pt x="663" y="264"/>
                    </a:lnTo>
                    <a:lnTo>
                      <a:pt x="653" y="261"/>
                    </a:lnTo>
                    <a:lnTo>
                      <a:pt x="640" y="258"/>
                    </a:lnTo>
                    <a:lnTo>
                      <a:pt x="630" y="258"/>
                    </a:lnTo>
                    <a:lnTo>
                      <a:pt x="617" y="261"/>
                    </a:lnTo>
                    <a:lnTo>
                      <a:pt x="605" y="264"/>
                    </a:lnTo>
                    <a:lnTo>
                      <a:pt x="595" y="241"/>
                    </a:lnTo>
                    <a:lnTo>
                      <a:pt x="592" y="209"/>
                    </a:lnTo>
                    <a:lnTo>
                      <a:pt x="597" y="170"/>
                    </a:lnTo>
                    <a:lnTo>
                      <a:pt x="610" y="134"/>
                    </a:lnTo>
                    <a:lnTo>
                      <a:pt x="627" y="98"/>
                    </a:lnTo>
                    <a:lnTo>
                      <a:pt x="645" y="65"/>
                    </a:lnTo>
                    <a:lnTo>
                      <a:pt x="663" y="39"/>
                    </a:lnTo>
                    <a:lnTo>
                      <a:pt x="680" y="26"/>
                    </a:lnTo>
                    <a:lnTo>
                      <a:pt x="703" y="13"/>
                    </a:lnTo>
                    <a:lnTo>
                      <a:pt x="726" y="7"/>
                    </a:lnTo>
                    <a:lnTo>
                      <a:pt x="751" y="0"/>
                    </a:lnTo>
                    <a:lnTo>
                      <a:pt x="776" y="0"/>
                    </a:lnTo>
                    <a:lnTo>
                      <a:pt x="801" y="0"/>
                    </a:lnTo>
                    <a:lnTo>
                      <a:pt x="827" y="3"/>
                    </a:lnTo>
                    <a:lnTo>
                      <a:pt x="852" y="7"/>
                    </a:lnTo>
                    <a:lnTo>
                      <a:pt x="877" y="16"/>
                    </a:lnTo>
                    <a:lnTo>
                      <a:pt x="900" y="26"/>
                    </a:lnTo>
                    <a:lnTo>
                      <a:pt x="922" y="42"/>
                    </a:lnTo>
                    <a:lnTo>
                      <a:pt x="945" y="56"/>
                    </a:lnTo>
                    <a:lnTo>
                      <a:pt x="965" y="75"/>
                    </a:lnTo>
                    <a:lnTo>
                      <a:pt x="983" y="95"/>
                    </a:lnTo>
                    <a:lnTo>
                      <a:pt x="998" y="118"/>
                    </a:lnTo>
                    <a:lnTo>
                      <a:pt x="1011" y="144"/>
                    </a:lnTo>
                    <a:lnTo>
                      <a:pt x="1021" y="173"/>
                    </a:lnTo>
                    <a:lnTo>
                      <a:pt x="1026" y="186"/>
                    </a:lnTo>
                    <a:lnTo>
                      <a:pt x="1033" y="202"/>
                    </a:lnTo>
                    <a:lnTo>
                      <a:pt x="1041" y="219"/>
                    </a:lnTo>
                    <a:lnTo>
                      <a:pt x="1043" y="232"/>
                    </a:lnTo>
                    <a:lnTo>
                      <a:pt x="1056" y="209"/>
                    </a:lnTo>
                    <a:lnTo>
                      <a:pt x="1069" y="193"/>
                    </a:lnTo>
                    <a:lnTo>
                      <a:pt x="1084" y="179"/>
                    </a:lnTo>
                    <a:lnTo>
                      <a:pt x="1099" y="170"/>
                    </a:lnTo>
                    <a:lnTo>
                      <a:pt x="1111" y="166"/>
                    </a:lnTo>
                    <a:lnTo>
                      <a:pt x="1129" y="170"/>
                    </a:lnTo>
                    <a:lnTo>
                      <a:pt x="1144" y="179"/>
                    </a:lnTo>
                    <a:lnTo>
                      <a:pt x="1157" y="193"/>
                    </a:lnTo>
                    <a:lnTo>
                      <a:pt x="1152" y="199"/>
                    </a:lnTo>
                    <a:lnTo>
                      <a:pt x="1147" y="209"/>
                    </a:lnTo>
                    <a:lnTo>
                      <a:pt x="1142" y="215"/>
                    </a:lnTo>
                    <a:lnTo>
                      <a:pt x="1137" y="228"/>
                    </a:lnTo>
                    <a:lnTo>
                      <a:pt x="1132" y="238"/>
                    </a:lnTo>
                    <a:lnTo>
                      <a:pt x="1127" y="248"/>
                    </a:lnTo>
                    <a:lnTo>
                      <a:pt x="1122" y="258"/>
                    </a:lnTo>
                    <a:lnTo>
                      <a:pt x="1122" y="264"/>
                    </a:lnTo>
                    <a:lnTo>
                      <a:pt x="1132" y="254"/>
                    </a:lnTo>
                    <a:lnTo>
                      <a:pt x="1142" y="248"/>
                    </a:lnTo>
                    <a:lnTo>
                      <a:pt x="1154" y="241"/>
                    </a:lnTo>
                    <a:lnTo>
                      <a:pt x="1167" y="241"/>
                    </a:lnTo>
                    <a:lnTo>
                      <a:pt x="1180" y="241"/>
                    </a:lnTo>
                    <a:lnTo>
                      <a:pt x="1192" y="241"/>
                    </a:lnTo>
                    <a:lnTo>
                      <a:pt x="1207" y="248"/>
                    </a:lnTo>
                    <a:lnTo>
                      <a:pt x="1225" y="258"/>
                    </a:lnTo>
                    <a:lnTo>
                      <a:pt x="1222" y="248"/>
                    </a:lnTo>
                    <a:lnTo>
                      <a:pt x="1217" y="238"/>
                    </a:lnTo>
                    <a:lnTo>
                      <a:pt x="1215" y="228"/>
                    </a:lnTo>
                    <a:lnTo>
                      <a:pt x="1210" y="222"/>
                    </a:lnTo>
                    <a:lnTo>
                      <a:pt x="1205" y="212"/>
                    </a:lnTo>
                    <a:lnTo>
                      <a:pt x="1200" y="202"/>
                    </a:lnTo>
                    <a:lnTo>
                      <a:pt x="1192" y="199"/>
                    </a:lnTo>
                    <a:lnTo>
                      <a:pt x="1185" y="193"/>
                    </a:lnTo>
                    <a:lnTo>
                      <a:pt x="1195" y="170"/>
                    </a:lnTo>
                    <a:lnTo>
                      <a:pt x="1207" y="150"/>
                    </a:lnTo>
                    <a:lnTo>
                      <a:pt x="1222" y="137"/>
                    </a:lnTo>
                    <a:lnTo>
                      <a:pt x="1238" y="124"/>
                    </a:lnTo>
                    <a:lnTo>
                      <a:pt x="1255" y="114"/>
                    </a:lnTo>
                    <a:lnTo>
                      <a:pt x="1273" y="111"/>
                    </a:lnTo>
                    <a:lnTo>
                      <a:pt x="1290" y="111"/>
                    </a:lnTo>
                    <a:lnTo>
                      <a:pt x="1308" y="114"/>
                    </a:lnTo>
                    <a:lnTo>
                      <a:pt x="1326" y="118"/>
                    </a:lnTo>
                    <a:lnTo>
                      <a:pt x="1346" y="127"/>
                    </a:lnTo>
                    <a:lnTo>
                      <a:pt x="1361" y="137"/>
                    </a:lnTo>
                    <a:lnTo>
                      <a:pt x="1379" y="150"/>
                    </a:lnTo>
                    <a:lnTo>
                      <a:pt x="1394" y="163"/>
                    </a:lnTo>
                    <a:lnTo>
                      <a:pt x="1406" y="183"/>
                    </a:lnTo>
                    <a:lnTo>
                      <a:pt x="1419" y="202"/>
                    </a:lnTo>
                    <a:lnTo>
                      <a:pt x="1427" y="225"/>
                    </a:lnTo>
                    <a:lnTo>
                      <a:pt x="1417" y="225"/>
                    </a:lnTo>
                    <a:lnTo>
                      <a:pt x="1406" y="228"/>
                    </a:lnTo>
                    <a:lnTo>
                      <a:pt x="1396" y="232"/>
                    </a:lnTo>
                    <a:lnTo>
                      <a:pt x="1386" y="238"/>
                    </a:lnTo>
                    <a:lnTo>
                      <a:pt x="1374" y="245"/>
                    </a:lnTo>
                    <a:lnTo>
                      <a:pt x="1364" y="254"/>
                    </a:lnTo>
                    <a:lnTo>
                      <a:pt x="1356" y="261"/>
                    </a:lnTo>
                    <a:lnTo>
                      <a:pt x="1348" y="271"/>
                    </a:lnTo>
                    <a:lnTo>
                      <a:pt x="1356" y="268"/>
                    </a:lnTo>
                    <a:lnTo>
                      <a:pt x="1371" y="264"/>
                    </a:lnTo>
                    <a:lnTo>
                      <a:pt x="1386" y="258"/>
                    </a:lnTo>
                    <a:lnTo>
                      <a:pt x="1401" y="254"/>
                    </a:lnTo>
                    <a:lnTo>
                      <a:pt x="1419" y="254"/>
                    </a:lnTo>
                    <a:lnTo>
                      <a:pt x="1434" y="254"/>
                    </a:lnTo>
                    <a:lnTo>
                      <a:pt x="1447" y="254"/>
                    </a:lnTo>
                    <a:lnTo>
                      <a:pt x="1457" y="254"/>
                    </a:lnTo>
                    <a:lnTo>
                      <a:pt x="1477" y="268"/>
                    </a:lnTo>
                    <a:lnTo>
                      <a:pt x="1492" y="287"/>
                    </a:lnTo>
                    <a:lnTo>
                      <a:pt x="1500" y="307"/>
                    </a:lnTo>
                    <a:lnTo>
                      <a:pt x="1505" y="333"/>
                    </a:lnTo>
                    <a:lnTo>
                      <a:pt x="1507" y="359"/>
                    </a:lnTo>
                    <a:lnTo>
                      <a:pt x="1507" y="388"/>
                    </a:lnTo>
                    <a:lnTo>
                      <a:pt x="1505" y="418"/>
                    </a:lnTo>
                    <a:lnTo>
                      <a:pt x="1500" y="447"/>
                    </a:lnTo>
                    <a:lnTo>
                      <a:pt x="1515" y="424"/>
                    </a:lnTo>
                    <a:lnTo>
                      <a:pt x="1525" y="395"/>
                    </a:lnTo>
                    <a:lnTo>
                      <a:pt x="1530" y="365"/>
                    </a:lnTo>
                    <a:lnTo>
                      <a:pt x="1532" y="336"/>
                    </a:lnTo>
                    <a:lnTo>
                      <a:pt x="1530" y="303"/>
                    </a:lnTo>
                    <a:lnTo>
                      <a:pt x="1522" y="277"/>
                    </a:lnTo>
                    <a:lnTo>
                      <a:pt x="1512" y="254"/>
                    </a:lnTo>
                    <a:lnTo>
                      <a:pt x="1495" y="238"/>
                    </a:lnTo>
                    <a:lnTo>
                      <a:pt x="1502" y="228"/>
                    </a:lnTo>
                    <a:lnTo>
                      <a:pt x="1510" y="215"/>
                    </a:lnTo>
                    <a:lnTo>
                      <a:pt x="1520" y="209"/>
                    </a:lnTo>
                    <a:lnTo>
                      <a:pt x="1527" y="199"/>
                    </a:lnTo>
                    <a:lnTo>
                      <a:pt x="1538" y="193"/>
                    </a:lnTo>
                    <a:lnTo>
                      <a:pt x="1545" y="183"/>
                    </a:lnTo>
                    <a:lnTo>
                      <a:pt x="1555" y="179"/>
                    </a:lnTo>
                    <a:lnTo>
                      <a:pt x="1568" y="173"/>
                    </a:lnTo>
                    <a:lnTo>
                      <a:pt x="1575" y="166"/>
                    </a:lnTo>
                    <a:lnTo>
                      <a:pt x="1585" y="163"/>
                    </a:lnTo>
                    <a:lnTo>
                      <a:pt x="1598" y="160"/>
                    </a:lnTo>
                    <a:lnTo>
                      <a:pt x="1613" y="153"/>
                    </a:lnTo>
                    <a:lnTo>
                      <a:pt x="1628" y="153"/>
                    </a:lnTo>
                    <a:lnTo>
                      <a:pt x="1643" y="150"/>
                    </a:lnTo>
                    <a:lnTo>
                      <a:pt x="1659" y="147"/>
                    </a:lnTo>
                    <a:lnTo>
                      <a:pt x="1674" y="147"/>
                    </a:lnTo>
                    <a:lnTo>
                      <a:pt x="1689" y="150"/>
                    </a:lnTo>
                    <a:lnTo>
                      <a:pt x="1704" y="150"/>
                    </a:lnTo>
                    <a:lnTo>
                      <a:pt x="1719" y="153"/>
                    </a:lnTo>
                    <a:lnTo>
                      <a:pt x="1732" y="160"/>
                    </a:lnTo>
                    <a:lnTo>
                      <a:pt x="1744" y="166"/>
                    </a:lnTo>
                    <a:lnTo>
                      <a:pt x="1754" y="179"/>
                    </a:lnTo>
                    <a:lnTo>
                      <a:pt x="1764" y="189"/>
                    </a:lnTo>
                    <a:lnTo>
                      <a:pt x="1769" y="206"/>
                    </a:lnTo>
                    <a:lnTo>
                      <a:pt x="1780" y="238"/>
                    </a:lnTo>
                    <a:lnTo>
                      <a:pt x="1785" y="268"/>
                    </a:lnTo>
                    <a:lnTo>
                      <a:pt x="1785" y="300"/>
                    </a:lnTo>
                    <a:lnTo>
                      <a:pt x="1782" y="329"/>
                    </a:lnTo>
                    <a:lnTo>
                      <a:pt x="1777" y="362"/>
                    </a:lnTo>
                    <a:lnTo>
                      <a:pt x="1769" y="388"/>
                    </a:lnTo>
                    <a:lnTo>
                      <a:pt x="1757" y="418"/>
                    </a:lnTo>
                    <a:lnTo>
                      <a:pt x="1744" y="447"/>
                    </a:lnTo>
                    <a:lnTo>
                      <a:pt x="1709" y="447"/>
                    </a:lnTo>
                    <a:lnTo>
                      <a:pt x="1714" y="447"/>
                    </a:lnTo>
                    <a:lnTo>
                      <a:pt x="1719" y="450"/>
                    </a:lnTo>
                    <a:lnTo>
                      <a:pt x="1724" y="453"/>
                    </a:lnTo>
                    <a:lnTo>
                      <a:pt x="1729" y="460"/>
                    </a:lnTo>
                    <a:lnTo>
                      <a:pt x="1734" y="466"/>
                    </a:lnTo>
                    <a:lnTo>
                      <a:pt x="1739" y="473"/>
                    </a:lnTo>
                    <a:lnTo>
                      <a:pt x="1742" y="480"/>
                    </a:lnTo>
                    <a:lnTo>
                      <a:pt x="1744" y="483"/>
                    </a:lnTo>
                    <a:lnTo>
                      <a:pt x="1747" y="496"/>
                    </a:lnTo>
                    <a:lnTo>
                      <a:pt x="1747" y="509"/>
                    </a:lnTo>
                    <a:lnTo>
                      <a:pt x="1749" y="519"/>
                    </a:lnTo>
                    <a:lnTo>
                      <a:pt x="1752" y="528"/>
                    </a:lnTo>
                    <a:lnTo>
                      <a:pt x="1754" y="525"/>
                    </a:lnTo>
                    <a:lnTo>
                      <a:pt x="1754" y="522"/>
                    </a:lnTo>
                    <a:lnTo>
                      <a:pt x="1757" y="519"/>
                    </a:lnTo>
                    <a:lnTo>
                      <a:pt x="1759" y="515"/>
                    </a:lnTo>
                    <a:lnTo>
                      <a:pt x="1780" y="515"/>
                    </a:lnTo>
                    <a:lnTo>
                      <a:pt x="1797" y="512"/>
                    </a:lnTo>
                    <a:lnTo>
                      <a:pt x="1815" y="512"/>
                    </a:lnTo>
                    <a:lnTo>
                      <a:pt x="1833" y="512"/>
                    </a:lnTo>
                    <a:lnTo>
                      <a:pt x="1850" y="519"/>
                    </a:lnTo>
                    <a:lnTo>
                      <a:pt x="1863" y="532"/>
                    </a:lnTo>
                    <a:lnTo>
                      <a:pt x="1873" y="551"/>
                    </a:lnTo>
                    <a:lnTo>
                      <a:pt x="1880" y="581"/>
                    </a:lnTo>
                    <a:lnTo>
                      <a:pt x="1880" y="597"/>
                    </a:lnTo>
                    <a:lnTo>
                      <a:pt x="1880" y="610"/>
                    </a:lnTo>
                    <a:lnTo>
                      <a:pt x="1878" y="623"/>
                    </a:lnTo>
                    <a:lnTo>
                      <a:pt x="1873" y="639"/>
                    </a:lnTo>
                    <a:lnTo>
                      <a:pt x="1865" y="652"/>
                    </a:lnTo>
                    <a:lnTo>
                      <a:pt x="1860" y="665"/>
                    </a:lnTo>
                    <a:lnTo>
                      <a:pt x="1850" y="678"/>
                    </a:lnTo>
                    <a:lnTo>
                      <a:pt x="1843" y="692"/>
                    </a:lnTo>
                    <a:lnTo>
                      <a:pt x="1830" y="701"/>
                    </a:lnTo>
                    <a:lnTo>
                      <a:pt x="1820" y="711"/>
                    </a:lnTo>
                    <a:lnTo>
                      <a:pt x="1810" y="721"/>
                    </a:lnTo>
                    <a:lnTo>
                      <a:pt x="1797" y="727"/>
                    </a:lnTo>
                    <a:lnTo>
                      <a:pt x="1787" y="734"/>
                    </a:lnTo>
                    <a:lnTo>
                      <a:pt x="1777" y="737"/>
                    </a:lnTo>
                    <a:lnTo>
                      <a:pt x="1767" y="740"/>
                    </a:lnTo>
                    <a:lnTo>
                      <a:pt x="1754" y="740"/>
                    </a:lnTo>
                    <a:lnTo>
                      <a:pt x="1764" y="724"/>
                    </a:lnTo>
                    <a:lnTo>
                      <a:pt x="1772" y="698"/>
                    </a:lnTo>
                    <a:lnTo>
                      <a:pt x="1775" y="672"/>
                    </a:lnTo>
                    <a:lnTo>
                      <a:pt x="1769" y="649"/>
                    </a:lnTo>
                    <a:lnTo>
                      <a:pt x="1757" y="665"/>
                    </a:lnTo>
                    <a:lnTo>
                      <a:pt x="1742" y="678"/>
                    </a:lnTo>
                    <a:lnTo>
                      <a:pt x="1727" y="695"/>
                    </a:lnTo>
                    <a:lnTo>
                      <a:pt x="1709" y="708"/>
                    </a:lnTo>
                    <a:lnTo>
                      <a:pt x="1691" y="721"/>
                    </a:lnTo>
                    <a:lnTo>
                      <a:pt x="1674" y="734"/>
                    </a:lnTo>
                    <a:lnTo>
                      <a:pt x="1653" y="747"/>
                    </a:lnTo>
                    <a:lnTo>
                      <a:pt x="1636" y="757"/>
                    </a:lnTo>
                    <a:lnTo>
                      <a:pt x="1616" y="767"/>
                    </a:lnTo>
                    <a:lnTo>
                      <a:pt x="1596" y="773"/>
                    </a:lnTo>
                    <a:lnTo>
                      <a:pt x="1575" y="780"/>
                    </a:lnTo>
                    <a:lnTo>
                      <a:pt x="1553" y="783"/>
                    </a:lnTo>
                    <a:lnTo>
                      <a:pt x="1532" y="786"/>
                    </a:lnTo>
                    <a:lnTo>
                      <a:pt x="1512" y="786"/>
                    </a:lnTo>
                    <a:lnTo>
                      <a:pt x="1495" y="783"/>
                    </a:lnTo>
                    <a:lnTo>
                      <a:pt x="1474" y="780"/>
                    </a:lnTo>
                    <a:lnTo>
                      <a:pt x="1477" y="789"/>
                    </a:lnTo>
                    <a:lnTo>
                      <a:pt x="1482" y="796"/>
                    </a:lnTo>
                    <a:lnTo>
                      <a:pt x="1487" y="802"/>
                    </a:lnTo>
                    <a:lnTo>
                      <a:pt x="1492" y="806"/>
                    </a:lnTo>
                    <a:lnTo>
                      <a:pt x="1500" y="809"/>
                    </a:lnTo>
                    <a:lnTo>
                      <a:pt x="1507" y="812"/>
                    </a:lnTo>
                    <a:lnTo>
                      <a:pt x="1515" y="815"/>
                    </a:lnTo>
                    <a:lnTo>
                      <a:pt x="1520" y="819"/>
                    </a:lnTo>
                    <a:lnTo>
                      <a:pt x="1527" y="822"/>
                    </a:lnTo>
                    <a:lnTo>
                      <a:pt x="1538" y="825"/>
                    </a:lnTo>
                    <a:lnTo>
                      <a:pt x="1545" y="828"/>
                    </a:lnTo>
                    <a:lnTo>
                      <a:pt x="1553" y="828"/>
                    </a:lnTo>
                    <a:lnTo>
                      <a:pt x="1560" y="832"/>
                    </a:lnTo>
                    <a:lnTo>
                      <a:pt x="1568" y="832"/>
                    </a:lnTo>
                    <a:lnTo>
                      <a:pt x="1575" y="832"/>
                    </a:lnTo>
                    <a:lnTo>
                      <a:pt x="1585" y="832"/>
                    </a:lnTo>
                    <a:lnTo>
                      <a:pt x="1593" y="832"/>
                    </a:lnTo>
                    <a:lnTo>
                      <a:pt x="1601" y="832"/>
                    </a:lnTo>
                    <a:lnTo>
                      <a:pt x="1608" y="832"/>
                    </a:lnTo>
                    <a:lnTo>
                      <a:pt x="1616" y="832"/>
                    </a:lnTo>
                    <a:lnTo>
                      <a:pt x="1623" y="832"/>
                    </a:lnTo>
                    <a:lnTo>
                      <a:pt x="1633" y="832"/>
                    </a:lnTo>
                    <a:lnTo>
                      <a:pt x="1641" y="832"/>
                    </a:lnTo>
                    <a:lnTo>
                      <a:pt x="1651" y="832"/>
                    </a:lnTo>
                    <a:lnTo>
                      <a:pt x="1653" y="838"/>
                    </a:lnTo>
                    <a:lnTo>
                      <a:pt x="1638" y="871"/>
                    </a:lnTo>
                    <a:lnTo>
                      <a:pt x="1621" y="900"/>
                    </a:lnTo>
                    <a:lnTo>
                      <a:pt x="1598" y="923"/>
                    </a:lnTo>
                    <a:lnTo>
                      <a:pt x="1575" y="946"/>
                    </a:lnTo>
                    <a:lnTo>
                      <a:pt x="1548" y="965"/>
                    </a:lnTo>
                    <a:lnTo>
                      <a:pt x="1522" y="979"/>
                    </a:lnTo>
                    <a:lnTo>
                      <a:pt x="1492" y="992"/>
                    </a:lnTo>
                    <a:lnTo>
                      <a:pt x="1462" y="998"/>
                    </a:lnTo>
                    <a:lnTo>
                      <a:pt x="1432" y="1001"/>
                    </a:lnTo>
                    <a:lnTo>
                      <a:pt x="1399" y="998"/>
                    </a:lnTo>
                    <a:lnTo>
                      <a:pt x="1369" y="995"/>
                    </a:lnTo>
                    <a:lnTo>
                      <a:pt x="1341" y="985"/>
                    </a:lnTo>
                    <a:lnTo>
                      <a:pt x="1311" y="975"/>
                    </a:lnTo>
                    <a:lnTo>
                      <a:pt x="1285" y="956"/>
                    </a:lnTo>
                    <a:lnTo>
                      <a:pt x="1260" y="936"/>
                    </a:lnTo>
                    <a:lnTo>
                      <a:pt x="1238" y="913"/>
                    </a:lnTo>
                    <a:lnTo>
                      <a:pt x="1245" y="904"/>
                    </a:lnTo>
                    <a:lnTo>
                      <a:pt x="1255" y="897"/>
                    </a:lnTo>
                    <a:lnTo>
                      <a:pt x="1265" y="887"/>
                    </a:lnTo>
                    <a:lnTo>
                      <a:pt x="1275" y="881"/>
                    </a:lnTo>
                    <a:lnTo>
                      <a:pt x="1285" y="874"/>
                    </a:lnTo>
                    <a:lnTo>
                      <a:pt x="1298" y="864"/>
                    </a:lnTo>
                    <a:lnTo>
                      <a:pt x="1306" y="858"/>
                    </a:lnTo>
                    <a:lnTo>
                      <a:pt x="1316" y="845"/>
                    </a:lnTo>
                    <a:lnTo>
                      <a:pt x="1331" y="848"/>
                    </a:lnTo>
                    <a:lnTo>
                      <a:pt x="1341" y="848"/>
                    </a:lnTo>
                    <a:lnTo>
                      <a:pt x="1353" y="845"/>
                    </a:lnTo>
                    <a:lnTo>
                      <a:pt x="1364" y="838"/>
                    </a:lnTo>
                    <a:lnTo>
                      <a:pt x="1371" y="832"/>
                    </a:lnTo>
                    <a:lnTo>
                      <a:pt x="1381" y="822"/>
                    </a:lnTo>
                    <a:lnTo>
                      <a:pt x="1389" y="812"/>
                    </a:lnTo>
                    <a:lnTo>
                      <a:pt x="1399" y="799"/>
                    </a:lnTo>
                    <a:lnTo>
                      <a:pt x="1391" y="796"/>
                    </a:lnTo>
                    <a:lnTo>
                      <a:pt x="1379" y="793"/>
                    </a:lnTo>
                    <a:lnTo>
                      <a:pt x="1366" y="793"/>
                    </a:lnTo>
                    <a:lnTo>
                      <a:pt x="1353" y="793"/>
                    </a:lnTo>
                    <a:lnTo>
                      <a:pt x="1341" y="793"/>
                    </a:lnTo>
                    <a:lnTo>
                      <a:pt x="1326" y="789"/>
                    </a:lnTo>
                    <a:lnTo>
                      <a:pt x="1313" y="786"/>
                    </a:lnTo>
                    <a:lnTo>
                      <a:pt x="1301" y="780"/>
                    </a:lnTo>
                    <a:lnTo>
                      <a:pt x="1288" y="793"/>
                    </a:lnTo>
                    <a:lnTo>
                      <a:pt x="1273" y="806"/>
                    </a:lnTo>
                    <a:lnTo>
                      <a:pt x="1258" y="815"/>
                    </a:lnTo>
                    <a:lnTo>
                      <a:pt x="1240" y="825"/>
                    </a:lnTo>
                    <a:lnTo>
                      <a:pt x="1222" y="828"/>
                    </a:lnTo>
                    <a:lnTo>
                      <a:pt x="1202" y="832"/>
                    </a:lnTo>
                    <a:lnTo>
                      <a:pt x="1185" y="835"/>
                    </a:lnTo>
                    <a:lnTo>
                      <a:pt x="1164" y="835"/>
                    </a:lnTo>
                    <a:lnTo>
                      <a:pt x="1144" y="835"/>
                    </a:lnTo>
                    <a:lnTo>
                      <a:pt x="1124" y="832"/>
                    </a:lnTo>
                    <a:lnTo>
                      <a:pt x="1106" y="825"/>
                    </a:lnTo>
                    <a:lnTo>
                      <a:pt x="1086" y="819"/>
                    </a:lnTo>
                    <a:lnTo>
                      <a:pt x="1071" y="809"/>
                    </a:lnTo>
                    <a:lnTo>
                      <a:pt x="1053" y="796"/>
                    </a:lnTo>
                    <a:lnTo>
                      <a:pt x="1038" y="783"/>
                    </a:lnTo>
                    <a:lnTo>
                      <a:pt x="1026" y="770"/>
                    </a:lnTo>
                    <a:lnTo>
                      <a:pt x="1018" y="780"/>
                    </a:lnTo>
                    <a:lnTo>
                      <a:pt x="1008" y="789"/>
                    </a:lnTo>
                    <a:lnTo>
                      <a:pt x="995" y="793"/>
                    </a:lnTo>
                    <a:lnTo>
                      <a:pt x="980" y="799"/>
                    </a:lnTo>
                    <a:lnTo>
                      <a:pt x="968" y="802"/>
                    </a:lnTo>
                    <a:lnTo>
                      <a:pt x="953" y="802"/>
                    </a:lnTo>
                    <a:lnTo>
                      <a:pt x="940" y="806"/>
                    </a:lnTo>
                    <a:lnTo>
                      <a:pt x="930" y="806"/>
                    </a:lnTo>
                    <a:lnTo>
                      <a:pt x="932" y="809"/>
                    </a:lnTo>
                    <a:lnTo>
                      <a:pt x="937" y="812"/>
                    </a:lnTo>
                    <a:lnTo>
                      <a:pt x="943" y="819"/>
                    </a:lnTo>
                    <a:lnTo>
                      <a:pt x="948" y="822"/>
                    </a:lnTo>
                    <a:lnTo>
                      <a:pt x="953" y="825"/>
                    </a:lnTo>
                    <a:lnTo>
                      <a:pt x="960" y="828"/>
                    </a:lnTo>
                    <a:lnTo>
                      <a:pt x="965" y="832"/>
                    </a:lnTo>
                    <a:lnTo>
                      <a:pt x="970" y="832"/>
                    </a:lnTo>
                    <a:lnTo>
                      <a:pt x="978" y="835"/>
                    </a:lnTo>
                    <a:lnTo>
                      <a:pt x="988" y="838"/>
                    </a:lnTo>
                    <a:lnTo>
                      <a:pt x="998" y="845"/>
                    </a:lnTo>
                    <a:lnTo>
                      <a:pt x="1008" y="848"/>
                    </a:lnTo>
                    <a:lnTo>
                      <a:pt x="1018" y="858"/>
                    </a:lnTo>
                    <a:lnTo>
                      <a:pt x="1031" y="864"/>
                    </a:lnTo>
                    <a:lnTo>
                      <a:pt x="1043" y="871"/>
                    </a:lnTo>
                    <a:lnTo>
                      <a:pt x="1056" y="877"/>
                    </a:lnTo>
                    <a:lnTo>
                      <a:pt x="1066" y="884"/>
                    </a:lnTo>
                    <a:lnTo>
                      <a:pt x="1079" y="887"/>
                    </a:lnTo>
                    <a:lnTo>
                      <a:pt x="1091" y="894"/>
                    </a:lnTo>
                    <a:lnTo>
                      <a:pt x="1101" y="897"/>
                    </a:lnTo>
                    <a:lnTo>
                      <a:pt x="1111" y="900"/>
                    </a:lnTo>
                    <a:lnTo>
                      <a:pt x="1122" y="900"/>
                    </a:lnTo>
                    <a:lnTo>
                      <a:pt x="1132" y="897"/>
                    </a:lnTo>
                    <a:lnTo>
                      <a:pt x="1142" y="894"/>
                    </a:lnTo>
                    <a:lnTo>
                      <a:pt x="1144" y="910"/>
                    </a:lnTo>
                    <a:lnTo>
                      <a:pt x="1142" y="923"/>
                    </a:lnTo>
                    <a:lnTo>
                      <a:pt x="1137" y="939"/>
                    </a:lnTo>
                    <a:lnTo>
                      <a:pt x="1132" y="956"/>
                    </a:lnTo>
                    <a:lnTo>
                      <a:pt x="1122" y="972"/>
                    </a:lnTo>
                    <a:lnTo>
                      <a:pt x="1111" y="985"/>
                    </a:lnTo>
                    <a:lnTo>
                      <a:pt x="1099" y="995"/>
                    </a:lnTo>
                    <a:lnTo>
                      <a:pt x="1089" y="1001"/>
                    </a:lnTo>
                    <a:lnTo>
                      <a:pt x="1074" y="1011"/>
                    </a:lnTo>
                    <a:lnTo>
                      <a:pt x="1058" y="1021"/>
                    </a:lnTo>
                    <a:lnTo>
                      <a:pt x="1041" y="1031"/>
                    </a:lnTo>
                    <a:lnTo>
                      <a:pt x="1023" y="1040"/>
                    </a:lnTo>
                    <a:lnTo>
                      <a:pt x="1003" y="1047"/>
                    </a:lnTo>
                    <a:lnTo>
                      <a:pt x="985" y="1057"/>
                    </a:lnTo>
                    <a:lnTo>
                      <a:pt x="968" y="1063"/>
                    </a:lnTo>
                    <a:lnTo>
                      <a:pt x="948" y="1070"/>
                    </a:lnTo>
                    <a:lnTo>
                      <a:pt x="930" y="1073"/>
                    </a:lnTo>
                    <a:lnTo>
                      <a:pt x="910" y="1073"/>
                    </a:lnTo>
                    <a:lnTo>
                      <a:pt x="892" y="1073"/>
                    </a:lnTo>
                    <a:lnTo>
                      <a:pt x="874" y="1070"/>
                    </a:lnTo>
                    <a:lnTo>
                      <a:pt x="857" y="1063"/>
                    </a:lnTo>
                    <a:lnTo>
                      <a:pt x="839" y="1054"/>
                    </a:lnTo>
                    <a:lnTo>
                      <a:pt x="824" y="1040"/>
                    </a:lnTo>
                    <a:lnTo>
                      <a:pt x="809" y="1024"/>
                    </a:lnTo>
                    <a:lnTo>
                      <a:pt x="822" y="1024"/>
                    </a:lnTo>
                    <a:lnTo>
                      <a:pt x="834" y="1018"/>
                    </a:lnTo>
                    <a:lnTo>
                      <a:pt x="847" y="1008"/>
                    </a:lnTo>
                    <a:lnTo>
                      <a:pt x="859" y="998"/>
                    </a:lnTo>
                    <a:lnTo>
                      <a:pt x="869" y="985"/>
                    </a:lnTo>
                    <a:lnTo>
                      <a:pt x="877" y="969"/>
                    </a:lnTo>
                    <a:lnTo>
                      <a:pt x="882" y="956"/>
                    </a:lnTo>
                    <a:lnTo>
                      <a:pt x="885" y="943"/>
                    </a:lnTo>
                    <a:lnTo>
                      <a:pt x="879" y="949"/>
                    </a:lnTo>
                    <a:lnTo>
                      <a:pt x="869" y="956"/>
                    </a:lnTo>
                    <a:lnTo>
                      <a:pt x="859" y="959"/>
                    </a:lnTo>
                    <a:lnTo>
                      <a:pt x="847" y="965"/>
                    </a:lnTo>
                    <a:lnTo>
                      <a:pt x="834" y="969"/>
                    </a:lnTo>
                    <a:lnTo>
                      <a:pt x="819" y="972"/>
                    </a:lnTo>
                    <a:lnTo>
                      <a:pt x="804" y="975"/>
                    </a:lnTo>
                    <a:lnTo>
                      <a:pt x="789" y="975"/>
                    </a:lnTo>
                    <a:lnTo>
                      <a:pt x="774" y="979"/>
                    </a:lnTo>
                    <a:lnTo>
                      <a:pt x="758" y="979"/>
                    </a:lnTo>
                    <a:lnTo>
                      <a:pt x="746" y="979"/>
                    </a:lnTo>
                    <a:lnTo>
                      <a:pt x="731" y="975"/>
                    </a:lnTo>
                    <a:lnTo>
                      <a:pt x="718" y="975"/>
                    </a:lnTo>
                    <a:lnTo>
                      <a:pt x="706" y="975"/>
                    </a:lnTo>
                    <a:lnTo>
                      <a:pt x="695" y="972"/>
                    </a:lnTo>
                    <a:lnTo>
                      <a:pt x="685" y="969"/>
                    </a:lnTo>
                    <a:lnTo>
                      <a:pt x="680" y="969"/>
                    </a:lnTo>
                    <a:lnTo>
                      <a:pt x="673" y="965"/>
                    </a:lnTo>
                    <a:lnTo>
                      <a:pt x="665" y="959"/>
                    </a:lnTo>
                    <a:lnTo>
                      <a:pt x="658" y="956"/>
                    </a:lnTo>
                    <a:lnTo>
                      <a:pt x="650" y="952"/>
                    </a:lnTo>
                    <a:lnTo>
                      <a:pt x="645" y="946"/>
                    </a:lnTo>
                    <a:lnTo>
                      <a:pt x="640" y="943"/>
                    </a:lnTo>
                    <a:lnTo>
                      <a:pt x="635" y="936"/>
                    </a:lnTo>
                    <a:lnTo>
                      <a:pt x="640" y="946"/>
                    </a:lnTo>
                    <a:lnTo>
                      <a:pt x="645" y="956"/>
                    </a:lnTo>
                    <a:lnTo>
                      <a:pt x="650" y="962"/>
                    </a:lnTo>
                    <a:lnTo>
                      <a:pt x="658" y="969"/>
                    </a:lnTo>
                    <a:lnTo>
                      <a:pt x="665" y="979"/>
                    </a:lnTo>
                    <a:lnTo>
                      <a:pt x="673" y="982"/>
                    </a:lnTo>
                    <a:lnTo>
                      <a:pt x="680" y="992"/>
                    </a:lnTo>
                    <a:lnTo>
                      <a:pt x="685" y="998"/>
                    </a:lnTo>
                    <a:lnTo>
                      <a:pt x="680" y="1001"/>
                    </a:lnTo>
                    <a:lnTo>
                      <a:pt x="678" y="1008"/>
                    </a:lnTo>
                    <a:lnTo>
                      <a:pt x="673" y="1011"/>
                    </a:lnTo>
                    <a:lnTo>
                      <a:pt x="670" y="1018"/>
                    </a:lnTo>
                    <a:lnTo>
                      <a:pt x="665" y="1021"/>
                    </a:lnTo>
                    <a:lnTo>
                      <a:pt x="660" y="1024"/>
                    </a:lnTo>
                    <a:lnTo>
                      <a:pt x="655" y="1027"/>
                    </a:lnTo>
                    <a:lnTo>
                      <a:pt x="653" y="1031"/>
                    </a:lnTo>
                    <a:lnTo>
                      <a:pt x="642" y="1034"/>
                    </a:lnTo>
                    <a:lnTo>
                      <a:pt x="635" y="1040"/>
                    </a:lnTo>
                    <a:lnTo>
                      <a:pt x="625" y="1044"/>
                    </a:lnTo>
                    <a:lnTo>
                      <a:pt x="615" y="1047"/>
                    </a:lnTo>
                    <a:lnTo>
                      <a:pt x="607" y="1050"/>
                    </a:lnTo>
                    <a:lnTo>
                      <a:pt x="597" y="1054"/>
                    </a:lnTo>
                    <a:lnTo>
                      <a:pt x="590" y="1054"/>
                    </a:lnTo>
                    <a:lnTo>
                      <a:pt x="579" y="1057"/>
                    </a:lnTo>
                    <a:lnTo>
                      <a:pt x="572" y="1057"/>
                    </a:lnTo>
                    <a:lnTo>
                      <a:pt x="562" y="1057"/>
                    </a:lnTo>
                    <a:lnTo>
                      <a:pt x="554" y="1057"/>
                    </a:lnTo>
                    <a:lnTo>
                      <a:pt x="544" y="1057"/>
                    </a:lnTo>
                    <a:lnTo>
                      <a:pt x="534" y="1054"/>
                    </a:lnTo>
                    <a:lnTo>
                      <a:pt x="524" y="1054"/>
                    </a:lnTo>
                    <a:lnTo>
                      <a:pt x="514" y="1050"/>
                    </a:lnTo>
                    <a:lnTo>
                      <a:pt x="504" y="1044"/>
                    </a:lnTo>
                    <a:lnTo>
                      <a:pt x="496" y="1040"/>
                    </a:lnTo>
                    <a:lnTo>
                      <a:pt x="486" y="1034"/>
                    </a:lnTo>
                    <a:lnTo>
                      <a:pt x="479" y="1024"/>
                    </a:lnTo>
                    <a:lnTo>
                      <a:pt x="469" y="1014"/>
                    </a:lnTo>
                    <a:lnTo>
                      <a:pt x="461" y="1001"/>
                    </a:lnTo>
                    <a:lnTo>
                      <a:pt x="453" y="988"/>
                    </a:lnTo>
                    <a:lnTo>
                      <a:pt x="448" y="979"/>
                    </a:lnTo>
                    <a:lnTo>
                      <a:pt x="443" y="972"/>
                    </a:lnTo>
                    <a:lnTo>
                      <a:pt x="453" y="972"/>
                    </a:lnTo>
                    <a:lnTo>
                      <a:pt x="466" y="969"/>
                    </a:lnTo>
                    <a:lnTo>
                      <a:pt x="476" y="965"/>
                    </a:lnTo>
                    <a:lnTo>
                      <a:pt x="489" y="959"/>
                    </a:lnTo>
                    <a:lnTo>
                      <a:pt x="499" y="956"/>
                    </a:lnTo>
                    <a:lnTo>
                      <a:pt x="509" y="946"/>
                    </a:lnTo>
                    <a:lnTo>
                      <a:pt x="519" y="936"/>
                    </a:lnTo>
                    <a:lnTo>
                      <a:pt x="524" y="926"/>
                    </a:lnTo>
                    <a:lnTo>
                      <a:pt x="511" y="926"/>
                    </a:lnTo>
                    <a:lnTo>
                      <a:pt x="501" y="926"/>
                    </a:lnTo>
                    <a:lnTo>
                      <a:pt x="489" y="923"/>
                    </a:lnTo>
                    <a:lnTo>
                      <a:pt x="476" y="920"/>
                    </a:lnTo>
                    <a:lnTo>
                      <a:pt x="463" y="920"/>
                    </a:lnTo>
                    <a:lnTo>
                      <a:pt x="453" y="917"/>
                    </a:lnTo>
                    <a:lnTo>
                      <a:pt x="441" y="910"/>
                    </a:lnTo>
                    <a:lnTo>
                      <a:pt x="431" y="907"/>
                    </a:lnTo>
                    <a:lnTo>
                      <a:pt x="421" y="900"/>
                    </a:lnTo>
                    <a:lnTo>
                      <a:pt x="411" y="894"/>
                    </a:lnTo>
                    <a:lnTo>
                      <a:pt x="400" y="887"/>
                    </a:lnTo>
                    <a:lnTo>
                      <a:pt x="393" y="881"/>
                    </a:lnTo>
                    <a:lnTo>
                      <a:pt x="383" y="874"/>
                    </a:lnTo>
                    <a:lnTo>
                      <a:pt x="378" y="864"/>
                    </a:lnTo>
                    <a:lnTo>
                      <a:pt x="370" y="858"/>
                    </a:lnTo>
                    <a:lnTo>
                      <a:pt x="365" y="845"/>
                    </a:lnTo>
                    <a:lnTo>
                      <a:pt x="363" y="861"/>
                    </a:lnTo>
                    <a:lnTo>
                      <a:pt x="363" y="871"/>
                    </a:lnTo>
                    <a:lnTo>
                      <a:pt x="365" y="881"/>
                    </a:lnTo>
                    <a:lnTo>
                      <a:pt x="368" y="890"/>
                    </a:lnTo>
                    <a:lnTo>
                      <a:pt x="373" y="897"/>
                    </a:lnTo>
                    <a:lnTo>
                      <a:pt x="375" y="910"/>
                    </a:lnTo>
                    <a:lnTo>
                      <a:pt x="380" y="920"/>
                    </a:lnTo>
                    <a:lnTo>
                      <a:pt x="383" y="930"/>
                    </a:lnTo>
                    <a:lnTo>
                      <a:pt x="375" y="943"/>
                    </a:lnTo>
                    <a:lnTo>
                      <a:pt x="368" y="952"/>
                    </a:lnTo>
                    <a:lnTo>
                      <a:pt x="360" y="959"/>
                    </a:lnTo>
                    <a:lnTo>
                      <a:pt x="353" y="965"/>
                    </a:lnTo>
                    <a:lnTo>
                      <a:pt x="348" y="972"/>
                    </a:lnTo>
                    <a:lnTo>
                      <a:pt x="340" y="979"/>
                    </a:lnTo>
                    <a:lnTo>
                      <a:pt x="335" y="982"/>
                    </a:lnTo>
                    <a:lnTo>
                      <a:pt x="327" y="985"/>
                    </a:lnTo>
                    <a:lnTo>
                      <a:pt x="320" y="988"/>
                    </a:lnTo>
                    <a:lnTo>
                      <a:pt x="312" y="988"/>
                    </a:lnTo>
                    <a:lnTo>
                      <a:pt x="302" y="988"/>
                    </a:lnTo>
                    <a:lnTo>
                      <a:pt x="292" y="988"/>
                    </a:lnTo>
                    <a:lnTo>
                      <a:pt x="282" y="988"/>
                    </a:lnTo>
                    <a:lnTo>
                      <a:pt x="272" y="985"/>
                    </a:lnTo>
                    <a:lnTo>
                      <a:pt x="259" y="982"/>
                    </a:lnTo>
                    <a:lnTo>
                      <a:pt x="244" y="979"/>
                    </a:lnTo>
                    <a:lnTo>
                      <a:pt x="229" y="972"/>
                    </a:lnTo>
                    <a:lnTo>
                      <a:pt x="216" y="965"/>
                    </a:lnTo>
                    <a:lnTo>
                      <a:pt x="206" y="956"/>
                    </a:lnTo>
                    <a:lnTo>
                      <a:pt x="199" y="943"/>
                    </a:lnTo>
                    <a:lnTo>
                      <a:pt x="191" y="930"/>
                    </a:lnTo>
                    <a:lnTo>
                      <a:pt x="186" y="913"/>
                    </a:lnTo>
                    <a:lnTo>
                      <a:pt x="181" y="897"/>
                    </a:lnTo>
                    <a:lnTo>
                      <a:pt x="179" y="881"/>
                    </a:lnTo>
                    <a:lnTo>
                      <a:pt x="186" y="877"/>
                    </a:lnTo>
                    <a:lnTo>
                      <a:pt x="194" y="877"/>
                    </a:lnTo>
                    <a:lnTo>
                      <a:pt x="201" y="874"/>
                    </a:lnTo>
                    <a:lnTo>
                      <a:pt x="206" y="871"/>
                    </a:lnTo>
                    <a:lnTo>
                      <a:pt x="214" y="864"/>
                    </a:lnTo>
                    <a:lnTo>
                      <a:pt x="219" y="861"/>
                    </a:lnTo>
                    <a:lnTo>
                      <a:pt x="224" y="855"/>
                    </a:lnTo>
                    <a:lnTo>
                      <a:pt x="229" y="845"/>
                    </a:lnTo>
                    <a:lnTo>
                      <a:pt x="214" y="845"/>
                    </a:lnTo>
                    <a:lnTo>
                      <a:pt x="199" y="845"/>
                    </a:lnTo>
                    <a:lnTo>
                      <a:pt x="184" y="842"/>
                    </a:lnTo>
                    <a:lnTo>
                      <a:pt x="169" y="835"/>
                    </a:lnTo>
                    <a:lnTo>
                      <a:pt x="156" y="825"/>
                    </a:lnTo>
                    <a:lnTo>
                      <a:pt x="146" y="815"/>
                    </a:lnTo>
                    <a:lnTo>
                      <a:pt x="136" y="802"/>
                    </a:lnTo>
                    <a:lnTo>
                      <a:pt x="128" y="783"/>
                    </a:lnTo>
                    <a:lnTo>
                      <a:pt x="123" y="796"/>
                    </a:lnTo>
                    <a:lnTo>
                      <a:pt x="121" y="815"/>
                    </a:lnTo>
                    <a:lnTo>
                      <a:pt x="123" y="832"/>
                    </a:lnTo>
                    <a:lnTo>
                      <a:pt x="131" y="851"/>
                    </a:lnTo>
                    <a:lnTo>
                      <a:pt x="121" y="851"/>
                    </a:lnTo>
                    <a:lnTo>
                      <a:pt x="108" y="851"/>
                    </a:lnTo>
                    <a:lnTo>
                      <a:pt x="95" y="848"/>
                    </a:lnTo>
                    <a:lnTo>
                      <a:pt x="83" y="848"/>
                    </a:lnTo>
                    <a:lnTo>
                      <a:pt x="70" y="845"/>
                    </a:lnTo>
                    <a:lnTo>
                      <a:pt x="58" y="842"/>
                    </a:lnTo>
                    <a:lnTo>
                      <a:pt x="47" y="835"/>
                    </a:lnTo>
                    <a:lnTo>
                      <a:pt x="37" y="828"/>
                    </a:lnTo>
                    <a:lnTo>
                      <a:pt x="27" y="822"/>
                    </a:lnTo>
                    <a:lnTo>
                      <a:pt x="17" y="812"/>
                    </a:lnTo>
                    <a:lnTo>
                      <a:pt x="10" y="802"/>
                    </a:lnTo>
                    <a:lnTo>
                      <a:pt x="5" y="789"/>
                    </a:lnTo>
                    <a:lnTo>
                      <a:pt x="0" y="776"/>
                    </a:lnTo>
                    <a:lnTo>
                      <a:pt x="0" y="760"/>
                    </a:lnTo>
                    <a:lnTo>
                      <a:pt x="0" y="740"/>
                    </a:lnTo>
                    <a:lnTo>
                      <a:pt x="5" y="721"/>
                    </a:lnTo>
                    <a:lnTo>
                      <a:pt x="10" y="708"/>
                    </a:lnTo>
                    <a:lnTo>
                      <a:pt x="15" y="692"/>
                    </a:lnTo>
                    <a:lnTo>
                      <a:pt x="25" y="678"/>
                    </a:lnTo>
                    <a:lnTo>
                      <a:pt x="37" y="662"/>
                    </a:lnTo>
                    <a:lnTo>
                      <a:pt x="50" y="652"/>
                    </a:lnTo>
                    <a:lnTo>
                      <a:pt x="63" y="643"/>
                    </a:lnTo>
                    <a:lnTo>
                      <a:pt x="73" y="636"/>
                    </a:lnTo>
                    <a:lnTo>
                      <a:pt x="85" y="633"/>
                    </a:lnTo>
                    <a:lnTo>
                      <a:pt x="83" y="649"/>
                    </a:lnTo>
                    <a:lnTo>
                      <a:pt x="83" y="659"/>
                    </a:lnTo>
                    <a:lnTo>
                      <a:pt x="85" y="669"/>
                    </a:lnTo>
                    <a:lnTo>
                      <a:pt x="88" y="675"/>
                    </a:lnTo>
                    <a:lnTo>
                      <a:pt x="93" y="656"/>
                    </a:lnTo>
                    <a:lnTo>
                      <a:pt x="98" y="639"/>
                    </a:lnTo>
                    <a:lnTo>
                      <a:pt x="108" y="623"/>
                    </a:lnTo>
                    <a:lnTo>
                      <a:pt x="121" y="610"/>
                    </a:lnTo>
                    <a:lnTo>
                      <a:pt x="133" y="603"/>
                    </a:lnTo>
                    <a:lnTo>
                      <a:pt x="148" y="597"/>
                    </a:lnTo>
                    <a:lnTo>
                      <a:pt x="161" y="594"/>
                    </a:lnTo>
                    <a:lnTo>
                      <a:pt x="176" y="590"/>
                    </a:lnTo>
                    <a:lnTo>
                      <a:pt x="169" y="587"/>
                    </a:lnTo>
                    <a:lnTo>
                      <a:pt x="163" y="584"/>
                    </a:lnTo>
                    <a:lnTo>
                      <a:pt x="158" y="581"/>
                    </a:lnTo>
                    <a:lnTo>
                      <a:pt x="151" y="577"/>
                    </a:lnTo>
                    <a:lnTo>
                      <a:pt x="143" y="574"/>
                    </a:lnTo>
                    <a:lnTo>
                      <a:pt x="136" y="574"/>
                    </a:lnTo>
                    <a:lnTo>
                      <a:pt x="128" y="574"/>
                    </a:lnTo>
                    <a:lnTo>
                      <a:pt x="121" y="574"/>
                    </a:lnTo>
                    <a:lnTo>
                      <a:pt x="113" y="555"/>
                    </a:lnTo>
                    <a:lnTo>
                      <a:pt x="111" y="532"/>
                    </a:lnTo>
                    <a:lnTo>
                      <a:pt x="108" y="512"/>
                    </a:lnTo>
                    <a:lnTo>
                      <a:pt x="108" y="496"/>
                    </a:lnTo>
                    <a:lnTo>
                      <a:pt x="111" y="476"/>
                    </a:lnTo>
                    <a:lnTo>
                      <a:pt x="116" y="463"/>
                    </a:lnTo>
                    <a:lnTo>
                      <a:pt x="123" y="450"/>
                    </a:lnTo>
                    <a:lnTo>
                      <a:pt x="131" y="437"/>
                    </a:lnTo>
                    <a:lnTo>
                      <a:pt x="141" y="424"/>
                    </a:lnTo>
                    <a:lnTo>
                      <a:pt x="156" y="414"/>
                    </a:lnTo>
                    <a:lnTo>
                      <a:pt x="174" y="408"/>
                    </a:lnTo>
                    <a:lnTo>
                      <a:pt x="191" y="401"/>
                    </a:lnTo>
                    <a:lnTo>
                      <a:pt x="214" y="401"/>
                    </a:lnTo>
                    <a:lnTo>
                      <a:pt x="239" y="398"/>
                    </a:lnTo>
                    <a:lnTo>
                      <a:pt x="267" y="398"/>
                    </a:lnTo>
                    <a:lnTo>
                      <a:pt x="297" y="401"/>
                    </a:lnTo>
                    <a:lnTo>
                      <a:pt x="292" y="437"/>
                    </a:lnTo>
                    <a:lnTo>
                      <a:pt x="292" y="463"/>
                    </a:lnTo>
                    <a:lnTo>
                      <a:pt x="300" y="473"/>
                    </a:lnTo>
                    <a:lnTo>
                      <a:pt x="307" y="457"/>
                    </a:lnTo>
                    <a:lnTo>
                      <a:pt x="317" y="444"/>
                    </a:lnTo>
                    <a:lnTo>
                      <a:pt x="330" y="434"/>
                    </a:lnTo>
                    <a:lnTo>
                      <a:pt x="342" y="427"/>
                    </a:lnTo>
                    <a:lnTo>
                      <a:pt x="358" y="424"/>
                    </a:lnTo>
                    <a:lnTo>
                      <a:pt x="373" y="421"/>
                    </a:lnTo>
                    <a:lnTo>
                      <a:pt x="388" y="421"/>
                    </a:lnTo>
                    <a:lnTo>
                      <a:pt x="400" y="421"/>
                    </a:lnTo>
                    <a:lnTo>
                      <a:pt x="395" y="414"/>
                    </a:lnTo>
                    <a:lnTo>
                      <a:pt x="388" y="411"/>
                    </a:lnTo>
                    <a:lnTo>
                      <a:pt x="383" y="405"/>
                    </a:lnTo>
                    <a:lnTo>
                      <a:pt x="373" y="401"/>
                    </a:lnTo>
                    <a:lnTo>
                      <a:pt x="365" y="401"/>
                    </a:lnTo>
                    <a:lnTo>
                      <a:pt x="355" y="398"/>
                    </a:lnTo>
                    <a:lnTo>
                      <a:pt x="342" y="395"/>
                    </a:lnTo>
                    <a:lnTo>
                      <a:pt x="332" y="395"/>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it-IT"/>
              </a:p>
            </p:txBody>
          </p:sp>
        </p:grpSp>
        <p:sp>
          <p:nvSpPr>
            <p:cNvPr id="26649" name="Rectangle 38"/>
            <p:cNvSpPr>
              <a:spLocks noChangeArrowheads="1"/>
            </p:cNvSpPr>
            <p:nvPr/>
          </p:nvSpPr>
          <p:spPr bwMode="gray">
            <a:xfrm>
              <a:off x="11161713" y="1811338"/>
              <a:ext cx="420687" cy="1246187"/>
            </a:xfrm>
            <a:prstGeom prst="rect">
              <a:avLst/>
            </a:prstGeom>
            <a:solidFill>
              <a:srgbClr val="96969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107259" rIns="107259" bIns="107259" anchor="ctr"/>
            <a:lstStyle/>
            <a:p>
              <a:pPr eaLnBrk="0" hangingPunct="0"/>
              <a:endParaRPr lang="en-GB" sz="2100">
                <a:solidFill>
                  <a:srgbClr val="000000"/>
                </a:solidFill>
              </a:endParaRPr>
            </a:p>
          </p:txBody>
        </p:sp>
        <p:sp>
          <p:nvSpPr>
            <p:cNvPr id="26650" name="Rectangle 39"/>
            <p:cNvSpPr>
              <a:spLocks noChangeArrowheads="1"/>
            </p:cNvSpPr>
            <p:nvPr/>
          </p:nvSpPr>
          <p:spPr bwMode="gray">
            <a:xfrm>
              <a:off x="10637838" y="1812925"/>
              <a:ext cx="419100" cy="1244600"/>
            </a:xfrm>
            <a:prstGeom prst="rect">
              <a:avLst/>
            </a:prstGeom>
            <a:solidFill>
              <a:srgbClr val="99CC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107259" rIns="107259" bIns="107259" anchor="ctr"/>
            <a:lstStyle/>
            <a:p>
              <a:pPr eaLnBrk="0" hangingPunct="0"/>
              <a:endParaRPr lang="en-GB" sz="2100">
                <a:solidFill>
                  <a:srgbClr val="000000"/>
                </a:solidFill>
              </a:endParaRPr>
            </a:p>
          </p:txBody>
        </p:sp>
        <p:sp>
          <p:nvSpPr>
            <p:cNvPr id="26651" name="Rectangle 40"/>
            <p:cNvSpPr>
              <a:spLocks noChangeArrowheads="1"/>
            </p:cNvSpPr>
            <p:nvPr/>
          </p:nvSpPr>
          <p:spPr bwMode="gray">
            <a:xfrm>
              <a:off x="10112375" y="1811338"/>
              <a:ext cx="419100" cy="1246187"/>
            </a:xfrm>
            <a:prstGeom prst="rect">
              <a:avLst/>
            </a:prstGeom>
            <a:solidFill>
              <a:srgbClr val="6E96D5"/>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107259" rIns="107259" bIns="107259" anchor="ctr"/>
            <a:lstStyle/>
            <a:p>
              <a:pPr eaLnBrk="0" hangingPunct="0"/>
              <a:endParaRPr lang="en-GB" sz="2100">
                <a:solidFill>
                  <a:srgbClr val="000000"/>
                </a:solidFill>
              </a:endParaRPr>
            </a:p>
          </p:txBody>
        </p:sp>
        <p:sp>
          <p:nvSpPr>
            <p:cNvPr id="26652" name="Rectangle 41"/>
            <p:cNvSpPr>
              <a:spLocks noChangeArrowheads="1"/>
            </p:cNvSpPr>
            <p:nvPr/>
          </p:nvSpPr>
          <p:spPr bwMode="gray">
            <a:xfrm>
              <a:off x="9588500" y="1811338"/>
              <a:ext cx="420688" cy="1246187"/>
            </a:xfrm>
            <a:prstGeom prst="rect">
              <a:avLst/>
            </a:prstGeom>
            <a:solidFill>
              <a:srgbClr val="00529B"/>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107259" rIns="107259" bIns="107259" anchor="ctr"/>
            <a:lstStyle/>
            <a:p>
              <a:pPr eaLnBrk="0" hangingPunct="0"/>
              <a:endParaRPr lang="en-GB" sz="2100">
                <a:solidFill>
                  <a:srgbClr val="000000"/>
                </a:solidFill>
              </a:endParaRPr>
            </a:p>
          </p:txBody>
        </p:sp>
        <p:sp>
          <p:nvSpPr>
            <p:cNvPr id="26653" name="Text Box 54"/>
            <p:cNvSpPr txBox="1">
              <a:spLocks noChangeArrowheads="1"/>
            </p:cNvSpPr>
            <p:nvPr/>
          </p:nvSpPr>
          <p:spPr bwMode="gray">
            <a:xfrm rot="-5400000">
              <a:off x="9122569" y="2182019"/>
              <a:ext cx="1317625" cy="5095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107259" rIns="107259" bIns="107259"/>
            <a:lstStyle>
              <a:defPPr>
                <a:defRPr lang="it-IT"/>
              </a:defPPr>
              <a:lvl1pPr eaLnBrk="0" hangingPunct="0">
                <a:defRPr sz="1100" b="1">
                  <a:solidFill>
                    <a:srgbClr val="FFFFFF"/>
                  </a:solidFill>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a:t>Company A</a:t>
              </a:r>
            </a:p>
          </p:txBody>
        </p:sp>
        <p:sp>
          <p:nvSpPr>
            <p:cNvPr id="26654" name="Text Box 55"/>
            <p:cNvSpPr txBox="1">
              <a:spLocks noChangeArrowheads="1"/>
            </p:cNvSpPr>
            <p:nvPr/>
          </p:nvSpPr>
          <p:spPr bwMode="gray">
            <a:xfrm rot="-5400000">
              <a:off x="9636919" y="2182019"/>
              <a:ext cx="1317625" cy="5095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107259" rIns="107259" bIns="107259"/>
            <a:lstStyle>
              <a:defPPr>
                <a:defRPr lang="it-IT"/>
              </a:defPPr>
              <a:lvl1pPr eaLnBrk="0" hangingPunct="0">
                <a:defRPr sz="1100" b="1">
                  <a:solidFill>
                    <a:srgbClr val="FFFFFF"/>
                  </a:solidFill>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a:t>Company B</a:t>
              </a:r>
            </a:p>
          </p:txBody>
        </p:sp>
        <p:sp>
          <p:nvSpPr>
            <p:cNvPr id="26655" name="Text Box 56"/>
            <p:cNvSpPr txBox="1">
              <a:spLocks noChangeArrowheads="1"/>
            </p:cNvSpPr>
            <p:nvPr/>
          </p:nvSpPr>
          <p:spPr bwMode="gray">
            <a:xfrm rot="-5400000">
              <a:off x="10226675" y="2181225"/>
              <a:ext cx="1201738" cy="509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107259" rIns="107259" bIns="107259"/>
            <a:lstStyle>
              <a:defPPr>
                <a:defRPr lang="it-IT"/>
              </a:defPPr>
              <a:lvl1pPr eaLnBrk="0" hangingPunct="0">
                <a:defRPr sz="1100" b="1">
                  <a:solidFill>
                    <a:srgbClr val="FFFFFF"/>
                  </a:solidFill>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a:t>Provider X</a:t>
              </a:r>
            </a:p>
          </p:txBody>
        </p:sp>
        <p:sp>
          <p:nvSpPr>
            <p:cNvPr id="26656" name="Text Box 57"/>
            <p:cNvSpPr txBox="1">
              <a:spLocks noChangeArrowheads="1"/>
            </p:cNvSpPr>
            <p:nvPr/>
          </p:nvSpPr>
          <p:spPr bwMode="gray">
            <a:xfrm rot="-5400000">
              <a:off x="10964069" y="2182019"/>
              <a:ext cx="830262" cy="50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107259" rIns="107259" bIns="107259"/>
            <a:lstStyle>
              <a:defPPr>
                <a:defRPr lang="it-IT"/>
              </a:defPPr>
              <a:lvl1pPr eaLnBrk="0" hangingPunct="0">
                <a:defRPr sz="1100" b="1">
                  <a:solidFill>
                    <a:srgbClr val="FFFFFF"/>
                  </a:solidFill>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dirty="0"/>
                <a:t>User Z</a:t>
              </a:r>
            </a:p>
          </p:txBody>
        </p:sp>
        <p:sp>
          <p:nvSpPr>
            <p:cNvPr id="31" name="Text Box 30"/>
            <p:cNvSpPr txBox="1">
              <a:spLocks noChangeArrowheads="1"/>
            </p:cNvSpPr>
            <p:nvPr/>
          </p:nvSpPr>
          <p:spPr bwMode="auto">
            <a:xfrm>
              <a:off x="9804135" y="3414391"/>
              <a:ext cx="1581018" cy="535188"/>
            </a:xfrm>
            <a:prstGeom prst="rect">
              <a:avLst/>
            </a:prstGeom>
            <a:noFill/>
            <a:ln w="12700" algn="ctr">
              <a:noFill/>
              <a:miter lim="800000"/>
              <a:headEnd/>
              <a:tailEnd/>
            </a:ln>
          </p:spPr>
          <p:txBody>
            <a:bodyPr wrap="none" lIns="107259" tIns="53630" rIns="107259" bIns="53630"/>
            <a:lstStyle/>
            <a:p>
              <a:pPr algn="ctr" eaLnBrk="0" hangingPunct="0">
                <a:lnSpc>
                  <a:spcPct val="85000"/>
                </a:lnSpc>
                <a:spcBef>
                  <a:spcPts val="0"/>
                </a:spcBef>
                <a:spcAft>
                  <a:spcPts val="0"/>
                </a:spcAft>
                <a:defRPr/>
              </a:pPr>
              <a:r>
                <a:rPr lang="en-US" sz="1600" b="1" dirty="0">
                  <a:solidFill>
                    <a:srgbClr val="336600"/>
                  </a:solidFill>
                  <a:latin typeface="+mn-lt"/>
                  <a:ea typeface="Arial" pitchFamily="32" charset="0"/>
                  <a:cs typeface="Arial" pitchFamily="32" charset="0"/>
                </a:rPr>
                <a:t>Public</a:t>
              </a:r>
              <a:br>
                <a:rPr lang="en-US" sz="1600" b="1" dirty="0">
                  <a:solidFill>
                    <a:srgbClr val="336600"/>
                  </a:solidFill>
                  <a:latin typeface="+mn-lt"/>
                  <a:ea typeface="Arial" pitchFamily="32" charset="0"/>
                  <a:cs typeface="Arial" pitchFamily="32" charset="0"/>
                </a:rPr>
              </a:br>
              <a:r>
                <a:rPr lang="en-US" sz="1600" b="1" dirty="0">
                  <a:solidFill>
                    <a:srgbClr val="336600"/>
                  </a:solidFill>
                  <a:latin typeface="+mn-lt"/>
                  <a:ea typeface="Arial" pitchFamily="32" charset="0"/>
                  <a:cs typeface="Arial" pitchFamily="32" charset="0"/>
                </a:rPr>
                <a:t>Cloud</a:t>
              </a:r>
            </a:p>
          </p:txBody>
        </p:sp>
        <p:sp>
          <p:nvSpPr>
            <p:cNvPr id="26658" name="Rectangle 16"/>
            <p:cNvSpPr>
              <a:spLocks noChangeArrowheads="1"/>
            </p:cNvSpPr>
            <p:nvPr/>
          </p:nvSpPr>
          <p:spPr bwMode="gray">
            <a:xfrm>
              <a:off x="2865438" y="1801813"/>
              <a:ext cx="2149475" cy="2295525"/>
            </a:xfrm>
            <a:prstGeom prst="rect">
              <a:avLst/>
            </a:prstGeom>
            <a:solidFill>
              <a:srgbClr val="00529B"/>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107259" rIns="107259" bIns="107259" anchor="ctr"/>
            <a:lstStyle/>
            <a:p>
              <a:pPr eaLnBrk="0" hangingPunct="0"/>
              <a:endParaRPr lang="en-GB" sz="2100">
                <a:solidFill>
                  <a:srgbClr val="000000"/>
                </a:solidFill>
              </a:endParaRPr>
            </a:p>
          </p:txBody>
        </p:sp>
        <p:sp>
          <p:nvSpPr>
            <p:cNvPr id="26659" name="Text Box 50"/>
            <p:cNvSpPr txBox="1">
              <a:spLocks noChangeArrowheads="1"/>
            </p:cNvSpPr>
            <p:nvPr/>
          </p:nvSpPr>
          <p:spPr bwMode="gray">
            <a:xfrm>
              <a:off x="2922588" y="2216150"/>
              <a:ext cx="2036762" cy="390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107259" rIns="107259" bIns="107259"/>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900" b="1">
                  <a:solidFill>
                    <a:srgbClr val="FFFFFF"/>
                  </a:solidFill>
                </a:rPr>
                <a:t>Company A</a:t>
              </a:r>
            </a:p>
          </p:txBody>
        </p:sp>
        <p:sp>
          <p:nvSpPr>
            <p:cNvPr id="26660" name="Text Box 30"/>
            <p:cNvSpPr txBox="1">
              <a:spLocks noChangeArrowheads="1"/>
            </p:cNvSpPr>
            <p:nvPr/>
          </p:nvSpPr>
          <p:spPr bwMode="auto">
            <a:xfrm>
              <a:off x="2965450" y="3414713"/>
              <a:ext cx="1874838" cy="5349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53630" rIns="107259" bIns="53630"/>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85000"/>
                </a:lnSpc>
              </a:pPr>
              <a:r>
                <a:rPr lang="en-US" sz="1600" b="1">
                  <a:solidFill>
                    <a:srgbClr val="00529B"/>
                  </a:solidFill>
                </a:rPr>
                <a:t>Packaged </a:t>
              </a:r>
            </a:p>
            <a:p>
              <a:pPr algn="ctr">
                <a:lnSpc>
                  <a:spcPct val="85000"/>
                </a:lnSpc>
              </a:pPr>
              <a:r>
                <a:rPr lang="en-US" sz="1600" b="1">
                  <a:solidFill>
                    <a:srgbClr val="00529B"/>
                  </a:solidFill>
                </a:rPr>
                <a:t>Private Cloud</a:t>
              </a:r>
            </a:p>
          </p:txBody>
        </p:sp>
        <p:sp>
          <p:nvSpPr>
            <p:cNvPr id="26661" name="Rectangle 16"/>
            <p:cNvSpPr>
              <a:spLocks noChangeArrowheads="1"/>
            </p:cNvSpPr>
            <p:nvPr/>
          </p:nvSpPr>
          <p:spPr bwMode="gray">
            <a:xfrm>
              <a:off x="496888" y="1812925"/>
              <a:ext cx="2147887" cy="2295525"/>
            </a:xfrm>
            <a:prstGeom prst="rect">
              <a:avLst/>
            </a:prstGeom>
            <a:solidFill>
              <a:srgbClr val="00529B"/>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107259" rIns="107259" bIns="107259" anchor="ctr"/>
            <a:lstStyle/>
            <a:p>
              <a:pPr eaLnBrk="0" hangingPunct="0"/>
              <a:endParaRPr lang="en-GB" sz="2100">
                <a:solidFill>
                  <a:srgbClr val="000000"/>
                </a:solidFill>
              </a:endParaRPr>
            </a:p>
          </p:txBody>
        </p:sp>
        <p:grpSp>
          <p:nvGrpSpPr>
            <p:cNvPr id="26662" name="Group 64"/>
            <p:cNvGrpSpPr>
              <a:grpSpLocks/>
            </p:cNvGrpSpPr>
            <p:nvPr/>
          </p:nvGrpSpPr>
          <p:grpSpPr bwMode="auto">
            <a:xfrm>
              <a:off x="514350" y="3225800"/>
              <a:ext cx="2109788" cy="830263"/>
              <a:chOff x="2095" y="779"/>
              <a:chExt cx="1072" cy="522"/>
            </a:xfrm>
          </p:grpSpPr>
          <p:sp>
            <p:nvSpPr>
              <p:cNvPr id="26678" name="Freeform 28"/>
              <p:cNvSpPr>
                <a:spLocks/>
              </p:cNvSpPr>
              <p:nvPr/>
            </p:nvSpPr>
            <p:spPr bwMode="auto">
              <a:xfrm>
                <a:off x="2095" y="779"/>
                <a:ext cx="1072" cy="522"/>
              </a:xfrm>
              <a:custGeom>
                <a:avLst/>
                <a:gdLst>
                  <a:gd name="T0" fmla="*/ 1 w 2022"/>
                  <a:gd name="T1" fmla="*/ 0 h 1285"/>
                  <a:gd name="T2" fmla="*/ 1 w 2022"/>
                  <a:gd name="T3" fmla="*/ 0 h 1285"/>
                  <a:gd name="T4" fmla="*/ 1 w 2022"/>
                  <a:gd name="T5" fmla="*/ 0 h 1285"/>
                  <a:gd name="T6" fmla="*/ 1 w 2022"/>
                  <a:gd name="T7" fmla="*/ 0 h 1285"/>
                  <a:gd name="T8" fmla="*/ 1 w 2022"/>
                  <a:gd name="T9" fmla="*/ 0 h 1285"/>
                  <a:gd name="T10" fmla="*/ 1 w 2022"/>
                  <a:gd name="T11" fmla="*/ 0 h 1285"/>
                  <a:gd name="T12" fmla="*/ 1 w 2022"/>
                  <a:gd name="T13" fmla="*/ 0 h 1285"/>
                  <a:gd name="T14" fmla="*/ 1 w 2022"/>
                  <a:gd name="T15" fmla="*/ 0 h 1285"/>
                  <a:gd name="T16" fmla="*/ 1 w 2022"/>
                  <a:gd name="T17" fmla="*/ 0 h 1285"/>
                  <a:gd name="T18" fmla="*/ 1 w 2022"/>
                  <a:gd name="T19" fmla="*/ 0 h 1285"/>
                  <a:gd name="T20" fmla="*/ 1 w 2022"/>
                  <a:gd name="T21" fmla="*/ 0 h 1285"/>
                  <a:gd name="T22" fmla="*/ 1 w 2022"/>
                  <a:gd name="T23" fmla="*/ 0 h 1285"/>
                  <a:gd name="T24" fmla="*/ 1 w 2022"/>
                  <a:gd name="T25" fmla="*/ 0 h 1285"/>
                  <a:gd name="T26" fmla="*/ 1 w 2022"/>
                  <a:gd name="T27" fmla="*/ 0 h 1285"/>
                  <a:gd name="T28" fmla="*/ 1 w 2022"/>
                  <a:gd name="T29" fmla="*/ 0 h 1285"/>
                  <a:gd name="T30" fmla="*/ 1 w 2022"/>
                  <a:gd name="T31" fmla="*/ 0 h 1285"/>
                  <a:gd name="T32" fmla="*/ 0 w 2022"/>
                  <a:gd name="T33" fmla="*/ 0 h 1285"/>
                  <a:gd name="T34" fmla="*/ 1 w 2022"/>
                  <a:gd name="T35" fmla="*/ 0 h 1285"/>
                  <a:gd name="T36" fmla="*/ 1 w 2022"/>
                  <a:gd name="T37" fmla="*/ 0 h 1285"/>
                  <a:gd name="T38" fmla="*/ 1 w 2022"/>
                  <a:gd name="T39" fmla="*/ 0 h 1285"/>
                  <a:gd name="T40" fmla="*/ 1 w 2022"/>
                  <a:gd name="T41" fmla="*/ 0 h 1285"/>
                  <a:gd name="T42" fmla="*/ 1 w 2022"/>
                  <a:gd name="T43" fmla="*/ 0 h 1285"/>
                  <a:gd name="T44" fmla="*/ 1 w 2022"/>
                  <a:gd name="T45" fmla="*/ 0 h 1285"/>
                  <a:gd name="T46" fmla="*/ 1 w 2022"/>
                  <a:gd name="T47" fmla="*/ 0 h 1285"/>
                  <a:gd name="T48" fmla="*/ 1 w 2022"/>
                  <a:gd name="T49" fmla="*/ 0 h 1285"/>
                  <a:gd name="T50" fmla="*/ 1 w 2022"/>
                  <a:gd name="T51" fmla="*/ 0 h 1285"/>
                  <a:gd name="T52" fmla="*/ 1 w 2022"/>
                  <a:gd name="T53" fmla="*/ 0 h 1285"/>
                  <a:gd name="T54" fmla="*/ 1 w 2022"/>
                  <a:gd name="T55" fmla="*/ 0 h 1285"/>
                  <a:gd name="T56" fmla="*/ 1 w 2022"/>
                  <a:gd name="T57" fmla="*/ 0 h 1285"/>
                  <a:gd name="T58" fmla="*/ 1 w 2022"/>
                  <a:gd name="T59" fmla="*/ 0 h 1285"/>
                  <a:gd name="T60" fmla="*/ 1 w 2022"/>
                  <a:gd name="T61" fmla="*/ 0 h 1285"/>
                  <a:gd name="T62" fmla="*/ 1 w 2022"/>
                  <a:gd name="T63" fmla="*/ 0 h 1285"/>
                  <a:gd name="T64" fmla="*/ 1 w 2022"/>
                  <a:gd name="T65" fmla="*/ 0 h 1285"/>
                  <a:gd name="T66" fmla="*/ 1 w 2022"/>
                  <a:gd name="T67" fmla="*/ 0 h 1285"/>
                  <a:gd name="T68" fmla="*/ 1 w 2022"/>
                  <a:gd name="T69" fmla="*/ 0 h 1285"/>
                  <a:gd name="T70" fmla="*/ 1 w 2022"/>
                  <a:gd name="T71" fmla="*/ 0 h 1285"/>
                  <a:gd name="T72" fmla="*/ 1 w 2022"/>
                  <a:gd name="T73" fmla="*/ 0 h 1285"/>
                  <a:gd name="T74" fmla="*/ 1 w 2022"/>
                  <a:gd name="T75" fmla="*/ 0 h 1285"/>
                  <a:gd name="T76" fmla="*/ 1 w 2022"/>
                  <a:gd name="T77" fmla="*/ 0 h 1285"/>
                  <a:gd name="T78" fmla="*/ 1 w 2022"/>
                  <a:gd name="T79" fmla="*/ 0 h 1285"/>
                  <a:gd name="T80" fmla="*/ 1 w 2022"/>
                  <a:gd name="T81" fmla="*/ 0 h 1285"/>
                  <a:gd name="T82" fmla="*/ 1 w 2022"/>
                  <a:gd name="T83" fmla="*/ 0 h 1285"/>
                  <a:gd name="T84" fmla="*/ 1 w 2022"/>
                  <a:gd name="T85" fmla="*/ 0 h 1285"/>
                  <a:gd name="T86" fmla="*/ 1 w 2022"/>
                  <a:gd name="T87" fmla="*/ 0 h 1285"/>
                  <a:gd name="T88" fmla="*/ 1 w 2022"/>
                  <a:gd name="T89" fmla="*/ 0 h 1285"/>
                  <a:gd name="T90" fmla="*/ 1 w 2022"/>
                  <a:gd name="T91" fmla="*/ 0 h 1285"/>
                  <a:gd name="T92" fmla="*/ 1 w 2022"/>
                  <a:gd name="T93" fmla="*/ 0 h 1285"/>
                  <a:gd name="T94" fmla="*/ 1 w 2022"/>
                  <a:gd name="T95" fmla="*/ 0 h 1285"/>
                  <a:gd name="T96" fmla="*/ 1 w 2022"/>
                  <a:gd name="T97" fmla="*/ 0 h 1285"/>
                  <a:gd name="T98" fmla="*/ 1 w 2022"/>
                  <a:gd name="T99" fmla="*/ 0 h 1285"/>
                  <a:gd name="T100" fmla="*/ 1 w 2022"/>
                  <a:gd name="T101" fmla="*/ 0 h 1285"/>
                  <a:gd name="T102" fmla="*/ 1 w 2022"/>
                  <a:gd name="T103" fmla="*/ 0 h 1285"/>
                  <a:gd name="T104" fmla="*/ 1 w 2022"/>
                  <a:gd name="T105" fmla="*/ 0 h 1285"/>
                  <a:gd name="T106" fmla="*/ 1 w 2022"/>
                  <a:gd name="T107" fmla="*/ 0 h 1285"/>
                  <a:gd name="T108" fmla="*/ 1 w 2022"/>
                  <a:gd name="T109" fmla="*/ 0 h 1285"/>
                  <a:gd name="T110" fmla="*/ 1 w 2022"/>
                  <a:gd name="T111" fmla="*/ 0 h 1285"/>
                  <a:gd name="T112" fmla="*/ 1 w 2022"/>
                  <a:gd name="T113" fmla="*/ 0 h 1285"/>
                  <a:gd name="T114" fmla="*/ 1 w 2022"/>
                  <a:gd name="T115" fmla="*/ 0 h 1285"/>
                  <a:gd name="T116" fmla="*/ 1 w 2022"/>
                  <a:gd name="T117" fmla="*/ 0 h 1285"/>
                  <a:gd name="T118" fmla="*/ 1 w 2022"/>
                  <a:gd name="T119" fmla="*/ 0 h 1285"/>
                  <a:gd name="T120" fmla="*/ 1 w 2022"/>
                  <a:gd name="T121" fmla="*/ 0 h 1285"/>
                  <a:gd name="T122" fmla="*/ 1 w 2022"/>
                  <a:gd name="T123" fmla="*/ 0 h 1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22"/>
                  <a:gd name="T187" fmla="*/ 0 h 1285"/>
                  <a:gd name="T188" fmla="*/ 2022 w 2022"/>
                  <a:gd name="T189" fmla="*/ 1285 h 1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22" h="1285">
                    <a:moveTo>
                      <a:pt x="1117" y="219"/>
                    </a:moveTo>
                    <a:lnTo>
                      <a:pt x="1104" y="186"/>
                    </a:lnTo>
                    <a:lnTo>
                      <a:pt x="1092" y="157"/>
                    </a:lnTo>
                    <a:lnTo>
                      <a:pt x="1074" y="127"/>
                    </a:lnTo>
                    <a:lnTo>
                      <a:pt x="1056" y="104"/>
                    </a:lnTo>
                    <a:lnTo>
                      <a:pt x="1034" y="78"/>
                    </a:lnTo>
                    <a:lnTo>
                      <a:pt x="1014" y="59"/>
                    </a:lnTo>
                    <a:lnTo>
                      <a:pt x="988" y="42"/>
                    </a:lnTo>
                    <a:lnTo>
                      <a:pt x="966" y="29"/>
                    </a:lnTo>
                    <a:lnTo>
                      <a:pt x="940" y="16"/>
                    </a:lnTo>
                    <a:lnTo>
                      <a:pt x="913" y="7"/>
                    </a:lnTo>
                    <a:lnTo>
                      <a:pt x="885" y="3"/>
                    </a:lnTo>
                    <a:lnTo>
                      <a:pt x="860" y="0"/>
                    </a:lnTo>
                    <a:lnTo>
                      <a:pt x="832" y="0"/>
                    </a:lnTo>
                    <a:lnTo>
                      <a:pt x="804" y="3"/>
                    </a:lnTo>
                    <a:lnTo>
                      <a:pt x="779" y="13"/>
                    </a:lnTo>
                    <a:lnTo>
                      <a:pt x="751" y="23"/>
                    </a:lnTo>
                    <a:lnTo>
                      <a:pt x="726" y="42"/>
                    </a:lnTo>
                    <a:lnTo>
                      <a:pt x="706" y="65"/>
                    </a:lnTo>
                    <a:lnTo>
                      <a:pt x="686" y="95"/>
                    </a:lnTo>
                    <a:lnTo>
                      <a:pt x="673" y="127"/>
                    </a:lnTo>
                    <a:lnTo>
                      <a:pt x="661" y="163"/>
                    </a:lnTo>
                    <a:lnTo>
                      <a:pt x="653" y="199"/>
                    </a:lnTo>
                    <a:lnTo>
                      <a:pt x="645" y="235"/>
                    </a:lnTo>
                    <a:lnTo>
                      <a:pt x="640" y="267"/>
                    </a:lnTo>
                    <a:lnTo>
                      <a:pt x="633" y="277"/>
                    </a:lnTo>
                    <a:lnTo>
                      <a:pt x="618" y="277"/>
                    </a:lnTo>
                    <a:lnTo>
                      <a:pt x="605" y="277"/>
                    </a:lnTo>
                    <a:lnTo>
                      <a:pt x="590" y="274"/>
                    </a:lnTo>
                    <a:lnTo>
                      <a:pt x="577" y="271"/>
                    </a:lnTo>
                    <a:lnTo>
                      <a:pt x="562" y="267"/>
                    </a:lnTo>
                    <a:lnTo>
                      <a:pt x="550" y="264"/>
                    </a:lnTo>
                    <a:lnTo>
                      <a:pt x="534" y="261"/>
                    </a:lnTo>
                    <a:lnTo>
                      <a:pt x="522" y="254"/>
                    </a:lnTo>
                    <a:lnTo>
                      <a:pt x="507" y="254"/>
                    </a:lnTo>
                    <a:lnTo>
                      <a:pt x="494" y="251"/>
                    </a:lnTo>
                    <a:lnTo>
                      <a:pt x="479" y="251"/>
                    </a:lnTo>
                    <a:lnTo>
                      <a:pt x="466" y="254"/>
                    </a:lnTo>
                    <a:lnTo>
                      <a:pt x="451" y="254"/>
                    </a:lnTo>
                    <a:lnTo>
                      <a:pt x="439" y="258"/>
                    </a:lnTo>
                    <a:lnTo>
                      <a:pt x="424" y="264"/>
                    </a:lnTo>
                    <a:lnTo>
                      <a:pt x="411" y="274"/>
                    </a:lnTo>
                    <a:lnTo>
                      <a:pt x="398" y="284"/>
                    </a:lnTo>
                    <a:lnTo>
                      <a:pt x="391" y="297"/>
                    </a:lnTo>
                    <a:lnTo>
                      <a:pt x="383" y="313"/>
                    </a:lnTo>
                    <a:lnTo>
                      <a:pt x="378" y="329"/>
                    </a:lnTo>
                    <a:lnTo>
                      <a:pt x="373" y="349"/>
                    </a:lnTo>
                    <a:lnTo>
                      <a:pt x="371" y="365"/>
                    </a:lnTo>
                    <a:lnTo>
                      <a:pt x="371" y="385"/>
                    </a:lnTo>
                    <a:lnTo>
                      <a:pt x="371" y="401"/>
                    </a:lnTo>
                    <a:lnTo>
                      <a:pt x="358" y="401"/>
                    </a:lnTo>
                    <a:lnTo>
                      <a:pt x="343" y="401"/>
                    </a:lnTo>
                    <a:lnTo>
                      <a:pt x="330" y="401"/>
                    </a:lnTo>
                    <a:lnTo>
                      <a:pt x="315" y="401"/>
                    </a:lnTo>
                    <a:lnTo>
                      <a:pt x="300" y="401"/>
                    </a:lnTo>
                    <a:lnTo>
                      <a:pt x="285" y="404"/>
                    </a:lnTo>
                    <a:lnTo>
                      <a:pt x="270" y="408"/>
                    </a:lnTo>
                    <a:lnTo>
                      <a:pt x="257" y="411"/>
                    </a:lnTo>
                    <a:lnTo>
                      <a:pt x="242" y="414"/>
                    </a:lnTo>
                    <a:lnTo>
                      <a:pt x="227" y="421"/>
                    </a:lnTo>
                    <a:lnTo>
                      <a:pt x="214" y="427"/>
                    </a:lnTo>
                    <a:lnTo>
                      <a:pt x="202" y="434"/>
                    </a:lnTo>
                    <a:lnTo>
                      <a:pt x="189" y="440"/>
                    </a:lnTo>
                    <a:lnTo>
                      <a:pt x="176" y="450"/>
                    </a:lnTo>
                    <a:lnTo>
                      <a:pt x="166" y="463"/>
                    </a:lnTo>
                    <a:lnTo>
                      <a:pt x="159" y="476"/>
                    </a:lnTo>
                    <a:lnTo>
                      <a:pt x="151" y="492"/>
                    </a:lnTo>
                    <a:lnTo>
                      <a:pt x="146" y="509"/>
                    </a:lnTo>
                    <a:lnTo>
                      <a:pt x="146" y="522"/>
                    </a:lnTo>
                    <a:lnTo>
                      <a:pt x="146" y="538"/>
                    </a:lnTo>
                    <a:lnTo>
                      <a:pt x="146" y="554"/>
                    </a:lnTo>
                    <a:lnTo>
                      <a:pt x="149" y="571"/>
                    </a:lnTo>
                    <a:lnTo>
                      <a:pt x="151" y="587"/>
                    </a:lnTo>
                    <a:lnTo>
                      <a:pt x="151" y="603"/>
                    </a:lnTo>
                    <a:lnTo>
                      <a:pt x="129" y="607"/>
                    </a:lnTo>
                    <a:lnTo>
                      <a:pt x="106" y="616"/>
                    </a:lnTo>
                    <a:lnTo>
                      <a:pt x="86" y="629"/>
                    </a:lnTo>
                    <a:lnTo>
                      <a:pt x="66" y="646"/>
                    </a:lnTo>
                    <a:lnTo>
                      <a:pt x="48" y="669"/>
                    </a:lnTo>
                    <a:lnTo>
                      <a:pt x="33" y="695"/>
                    </a:lnTo>
                    <a:lnTo>
                      <a:pt x="20" y="721"/>
                    </a:lnTo>
                    <a:lnTo>
                      <a:pt x="10" y="747"/>
                    </a:lnTo>
                    <a:lnTo>
                      <a:pt x="3" y="776"/>
                    </a:lnTo>
                    <a:lnTo>
                      <a:pt x="0" y="806"/>
                    </a:lnTo>
                    <a:lnTo>
                      <a:pt x="0" y="835"/>
                    </a:lnTo>
                    <a:lnTo>
                      <a:pt x="3" y="864"/>
                    </a:lnTo>
                    <a:lnTo>
                      <a:pt x="13" y="890"/>
                    </a:lnTo>
                    <a:lnTo>
                      <a:pt x="25" y="916"/>
                    </a:lnTo>
                    <a:lnTo>
                      <a:pt x="40" y="936"/>
                    </a:lnTo>
                    <a:lnTo>
                      <a:pt x="63" y="952"/>
                    </a:lnTo>
                    <a:lnTo>
                      <a:pt x="76" y="959"/>
                    </a:lnTo>
                    <a:lnTo>
                      <a:pt x="88" y="962"/>
                    </a:lnTo>
                    <a:lnTo>
                      <a:pt x="103" y="965"/>
                    </a:lnTo>
                    <a:lnTo>
                      <a:pt x="118" y="969"/>
                    </a:lnTo>
                    <a:lnTo>
                      <a:pt x="131" y="969"/>
                    </a:lnTo>
                    <a:lnTo>
                      <a:pt x="146" y="969"/>
                    </a:lnTo>
                    <a:lnTo>
                      <a:pt x="159" y="965"/>
                    </a:lnTo>
                    <a:lnTo>
                      <a:pt x="169" y="962"/>
                    </a:lnTo>
                    <a:lnTo>
                      <a:pt x="171" y="1014"/>
                    </a:lnTo>
                    <a:lnTo>
                      <a:pt x="179" y="1057"/>
                    </a:lnTo>
                    <a:lnTo>
                      <a:pt x="189" y="1093"/>
                    </a:lnTo>
                    <a:lnTo>
                      <a:pt x="202" y="1119"/>
                    </a:lnTo>
                    <a:lnTo>
                      <a:pt x="219" y="1145"/>
                    </a:lnTo>
                    <a:lnTo>
                      <a:pt x="237" y="1158"/>
                    </a:lnTo>
                    <a:lnTo>
                      <a:pt x="257" y="1171"/>
                    </a:lnTo>
                    <a:lnTo>
                      <a:pt x="280" y="1177"/>
                    </a:lnTo>
                    <a:lnTo>
                      <a:pt x="300" y="1181"/>
                    </a:lnTo>
                    <a:lnTo>
                      <a:pt x="323" y="1177"/>
                    </a:lnTo>
                    <a:lnTo>
                      <a:pt x="345" y="1177"/>
                    </a:lnTo>
                    <a:lnTo>
                      <a:pt x="363" y="1171"/>
                    </a:lnTo>
                    <a:lnTo>
                      <a:pt x="383" y="1164"/>
                    </a:lnTo>
                    <a:lnTo>
                      <a:pt x="398" y="1155"/>
                    </a:lnTo>
                    <a:lnTo>
                      <a:pt x="411" y="1145"/>
                    </a:lnTo>
                    <a:lnTo>
                      <a:pt x="421" y="1138"/>
                    </a:lnTo>
                    <a:lnTo>
                      <a:pt x="444" y="1164"/>
                    </a:lnTo>
                    <a:lnTo>
                      <a:pt x="466" y="1187"/>
                    </a:lnTo>
                    <a:lnTo>
                      <a:pt x="492" y="1210"/>
                    </a:lnTo>
                    <a:lnTo>
                      <a:pt x="517" y="1226"/>
                    </a:lnTo>
                    <a:lnTo>
                      <a:pt x="542" y="1239"/>
                    </a:lnTo>
                    <a:lnTo>
                      <a:pt x="567" y="1252"/>
                    </a:lnTo>
                    <a:lnTo>
                      <a:pt x="595" y="1259"/>
                    </a:lnTo>
                    <a:lnTo>
                      <a:pt x="623" y="1265"/>
                    </a:lnTo>
                    <a:lnTo>
                      <a:pt x="648" y="1265"/>
                    </a:lnTo>
                    <a:lnTo>
                      <a:pt x="676" y="1262"/>
                    </a:lnTo>
                    <a:lnTo>
                      <a:pt x="701" y="1256"/>
                    </a:lnTo>
                    <a:lnTo>
                      <a:pt x="729" y="1243"/>
                    </a:lnTo>
                    <a:lnTo>
                      <a:pt x="754" y="1230"/>
                    </a:lnTo>
                    <a:lnTo>
                      <a:pt x="779" y="1210"/>
                    </a:lnTo>
                    <a:lnTo>
                      <a:pt x="802" y="1187"/>
                    </a:lnTo>
                    <a:lnTo>
                      <a:pt x="824" y="1161"/>
                    </a:lnTo>
                    <a:lnTo>
                      <a:pt x="829" y="1164"/>
                    </a:lnTo>
                    <a:lnTo>
                      <a:pt x="835" y="1168"/>
                    </a:lnTo>
                    <a:lnTo>
                      <a:pt x="837" y="1174"/>
                    </a:lnTo>
                    <a:lnTo>
                      <a:pt x="842" y="1177"/>
                    </a:lnTo>
                    <a:lnTo>
                      <a:pt x="845" y="1184"/>
                    </a:lnTo>
                    <a:lnTo>
                      <a:pt x="847" y="1190"/>
                    </a:lnTo>
                    <a:lnTo>
                      <a:pt x="852" y="1194"/>
                    </a:lnTo>
                    <a:lnTo>
                      <a:pt x="855" y="1197"/>
                    </a:lnTo>
                    <a:lnTo>
                      <a:pt x="862" y="1207"/>
                    </a:lnTo>
                    <a:lnTo>
                      <a:pt x="870" y="1217"/>
                    </a:lnTo>
                    <a:lnTo>
                      <a:pt x="877" y="1223"/>
                    </a:lnTo>
                    <a:lnTo>
                      <a:pt x="887" y="1230"/>
                    </a:lnTo>
                    <a:lnTo>
                      <a:pt x="898" y="1239"/>
                    </a:lnTo>
                    <a:lnTo>
                      <a:pt x="908" y="1246"/>
                    </a:lnTo>
                    <a:lnTo>
                      <a:pt x="918" y="1252"/>
                    </a:lnTo>
                    <a:lnTo>
                      <a:pt x="930" y="1256"/>
                    </a:lnTo>
                    <a:lnTo>
                      <a:pt x="940" y="1262"/>
                    </a:lnTo>
                    <a:lnTo>
                      <a:pt x="950" y="1265"/>
                    </a:lnTo>
                    <a:lnTo>
                      <a:pt x="963" y="1272"/>
                    </a:lnTo>
                    <a:lnTo>
                      <a:pt x="973" y="1275"/>
                    </a:lnTo>
                    <a:lnTo>
                      <a:pt x="983" y="1278"/>
                    </a:lnTo>
                    <a:lnTo>
                      <a:pt x="996" y="1278"/>
                    </a:lnTo>
                    <a:lnTo>
                      <a:pt x="1006" y="1282"/>
                    </a:lnTo>
                    <a:lnTo>
                      <a:pt x="1014" y="1282"/>
                    </a:lnTo>
                    <a:lnTo>
                      <a:pt x="1036" y="1285"/>
                    </a:lnTo>
                    <a:lnTo>
                      <a:pt x="1056" y="1285"/>
                    </a:lnTo>
                    <a:lnTo>
                      <a:pt x="1077" y="1285"/>
                    </a:lnTo>
                    <a:lnTo>
                      <a:pt x="1094" y="1278"/>
                    </a:lnTo>
                    <a:lnTo>
                      <a:pt x="1112" y="1275"/>
                    </a:lnTo>
                    <a:lnTo>
                      <a:pt x="1129" y="1269"/>
                    </a:lnTo>
                    <a:lnTo>
                      <a:pt x="1145" y="1262"/>
                    </a:lnTo>
                    <a:lnTo>
                      <a:pt x="1162" y="1252"/>
                    </a:lnTo>
                    <a:lnTo>
                      <a:pt x="1175" y="1239"/>
                    </a:lnTo>
                    <a:lnTo>
                      <a:pt x="1190" y="1226"/>
                    </a:lnTo>
                    <a:lnTo>
                      <a:pt x="1205" y="1217"/>
                    </a:lnTo>
                    <a:lnTo>
                      <a:pt x="1218" y="1200"/>
                    </a:lnTo>
                    <a:lnTo>
                      <a:pt x="1233" y="1184"/>
                    </a:lnTo>
                    <a:lnTo>
                      <a:pt x="1245" y="1164"/>
                    </a:lnTo>
                    <a:lnTo>
                      <a:pt x="1258" y="1148"/>
                    </a:lnTo>
                    <a:lnTo>
                      <a:pt x="1271" y="1128"/>
                    </a:lnTo>
                    <a:lnTo>
                      <a:pt x="1273" y="1122"/>
                    </a:lnTo>
                    <a:lnTo>
                      <a:pt x="1288" y="1135"/>
                    </a:lnTo>
                    <a:lnTo>
                      <a:pt x="1301" y="1145"/>
                    </a:lnTo>
                    <a:lnTo>
                      <a:pt x="1316" y="1155"/>
                    </a:lnTo>
                    <a:lnTo>
                      <a:pt x="1334" y="1164"/>
                    </a:lnTo>
                    <a:lnTo>
                      <a:pt x="1349" y="1174"/>
                    </a:lnTo>
                    <a:lnTo>
                      <a:pt x="1366" y="1184"/>
                    </a:lnTo>
                    <a:lnTo>
                      <a:pt x="1384" y="1190"/>
                    </a:lnTo>
                    <a:lnTo>
                      <a:pt x="1402" y="1197"/>
                    </a:lnTo>
                    <a:lnTo>
                      <a:pt x="1419" y="1203"/>
                    </a:lnTo>
                    <a:lnTo>
                      <a:pt x="1437" y="1207"/>
                    </a:lnTo>
                    <a:lnTo>
                      <a:pt x="1457" y="1213"/>
                    </a:lnTo>
                    <a:lnTo>
                      <a:pt x="1475" y="1217"/>
                    </a:lnTo>
                    <a:lnTo>
                      <a:pt x="1495" y="1217"/>
                    </a:lnTo>
                    <a:lnTo>
                      <a:pt x="1513" y="1220"/>
                    </a:lnTo>
                    <a:lnTo>
                      <a:pt x="1533" y="1220"/>
                    </a:lnTo>
                    <a:lnTo>
                      <a:pt x="1551" y="1217"/>
                    </a:lnTo>
                    <a:lnTo>
                      <a:pt x="1568" y="1217"/>
                    </a:lnTo>
                    <a:lnTo>
                      <a:pt x="1586" y="1213"/>
                    </a:lnTo>
                    <a:lnTo>
                      <a:pt x="1603" y="1207"/>
                    </a:lnTo>
                    <a:lnTo>
                      <a:pt x="1621" y="1200"/>
                    </a:lnTo>
                    <a:lnTo>
                      <a:pt x="1639" y="1194"/>
                    </a:lnTo>
                    <a:lnTo>
                      <a:pt x="1654" y="1187"/>
                    </a:lnTo>
                    <a:lnTo>
                      <a:pt x="1669" y="1177"/>
                    </a:lnTo>
                    <a:lnTo>
                      <a:pt x="1684" y="1164"/>
                    </a:lnTo>
                    <a:lnTo>
                      <a:pt x="1699" y="1151"/>
                    </a:lnTo>
                    <a:lnTo>
                      <a:pt x="1714" y="1138"/>
                    </a:lnTo>
                    <a:lnTo>
                      <a:pt x="1727" y="1122"/>
                    </a:lnTo>
                    <a:lnTo>
                      <a:pt x="1737" y="1106"/>
                    </a:lnTo>
                    <a:lnTo>
                      <a:pt x="1750" y="1086"/>
                    </a:lnTo>
                    <a:lnTo>
                      <a:pt x="1760" y="1066"/>
                    </a:lnTo>
                    <a:lnTo>
                      <a:pt x="1767" y="1044"/>
                    </a:lnTo>
                    <a:lnTo>
                      <a:pt x="1775" y="1018"/>
                    </a:lnTo>
                    <a:lnTo>
                      <a:pt x="1780" y="1005"/>
                    </a:lnTo>
                    <a:lnTo>
                      <a:pt x="1782" y="991"/>
                    </a:lnTo>
                    <a:lnTo>
                      <a:pt x="1785" y="975"/>
                    </a:lnTo>
                    <a:lnTo>
                      <a:pt x="1788" y="959"/>
                    </a:lnTo>
                    <a:lnTo>
                      <a:pt x="1798" y="956"/>
                    </a:lnTo>
                    <a:lnTo>
                      <a:pt x="1810" y="956"/>
                    </a:lnTo>
                    <a:lnTo>
                      <a:pt x="1820" y="952"/>
                    </a:lnTo>
                    <a:lnTo>
                      <a:pt x="1830" y="949"/>
                    </a:lnTo>
                    <a:lnTo>
                      <a:pt x="1843" y="946"/>
                    </a:lnTo>
                    <a:lnTo>
                      <a:pt x="1853" y="939"/>
                    </a:lnTo>
                    <a:lnTo>
                      <a:pt x="1863" y="936"/>
                    </a:lnTo>
                    <a:lnTo>
                      <a:pt x="1876" y="926"/>
                    </a:lnTo>
                    <a:lnTo>
                      <a:pt x="1886" y="920"/>
                    </a:lnTo>
                    <a:lnTo>
                      <a:pt x="1896" y="913"/>
                    </a:lnTo>
                    <a:lnTo>
                      <a:pt x="1906" y="903"/>
                    </a:lnTo>
                    <a:lnTo>
                      <a:pt x="1914" y="897"/>
                    </a:lnTo>
                    <a:lnTo>
                      <a:pt x="1924" y="887"/>
                    </a:lnTo>
                    <a:lnTo>
                      <a:pt x="1931" y="877"/>
                    </a:lnTo>
                    <a:lnTo>
                      <a:pt x="1939" y="868"/>
                    </a:lnTo>
                    <a:lnTo>
                      <a:pt x="1946" y="858"/>
                    </a:lnTo>
                    <a:lnTo>
                      <a:pt x="1961" y="838"/>
                    </a:lnTo>
                    <a:lnTo>
                      <a:pt x="1974" y="815"/>
                    </a:lnTo>
                    <a:lnTo>
                      <a:pt x="1987" y="789"/>
                    </a:lnTo>
                    <a:lnTo>
                      <a:pt x="1997" y="760"/>
                    </a:lnTo>
                    <a:lnTo>
                      <a:pt x="2007" y="734"/>
                    </a:lnTo>
                    <a:lnTo>
                      <a:pt x="2014" y="704"/>
                    </a:lnTo>
                    <a:lnTo>
                      <a:pt x="2019" y="675"/>
                    </a:lnTo>
                    <a:lnTo>
                      <a:pt x="2022" y="649"/>
                    </a:lnTo>
                    <a:lnTo>
                      <a:pt x="2022" y="623"/>
                    </a:lnTo>
                    <a:lnTo>
                      <a:pt x="2019" y="597"/>
                    </a:lnTo>
                    <a:lnTo>
                      <a:pt x="2012" y="571"/>
                    </a:lnTo>
                    <a:lnTo>
                      <a:pt x="2002" y="551"/>
                    </a:lnTo>
                    <a:lnTo>
                      <a:pt x="1987" y="532"/>
                    </a:lnTo>
                    <a:lnTo>
                      <a:pt x="1969" y="515"/>
                    </a:lnTo>
                    <a:lnTo>
                      <a:pt x="1946" y="502"/>
                    </a:lnTo>
                    <a:lnTo>
                      <a:pt x="1919" y="496"/>
                    </a:lnTo>
                    <a:lnTo>
                      <a:pt x="1914" y="496"/>
                    </a:lnTo>
                    <a:lnTo>
                      <a:pt x="1909" y="496"/>
                    </a:lnTo>
                    <a:lnTo>
                      <a:pt x="1904" y="492"/>
                    </a:lnTo>
                    <a:lnTo>
                      <a:pt x="1898" y="492"/>
                    </a:lnTo>
                    <a:lnTo>
                      <a:pt x="1893" y="492"/>
                    </a:lnTo>
                    <a:lnTo>
                      <a:pt x="1888" y="492"/>
                    </a:lnTo>
                    <a:lnTo>
                      <a:pt x="1883" y="489"/>
                    </a:lnTo>
                    <a:lnTo>
                      <a:pt x="1878" y="489"/>
                    </a:lnTo>
                    <a:lnTo>
                      <a:pt x="1891" y="460"/>
                    </a:lnTo>
                    <a:lnTo>
                      <a:pt x="1901" y="424"/>
                    </a:lnTo>
                    <a:lnTo>
                      <a:pt x="1909" y="391"/>
                    </a:lnTo>
                    <a:lnTo>
                      <a:pt x="1914" y="355"/>
                    </a:lnTo>
                    <a:lnTo>
                      <a:pt x="1914" y="320"/>
                    </a:lnTo>
                    <a:lnTo>
                      <a:pt x="1909" y="287"/>
                    </a:lnTo>
                    <a:lnTo>
                      <a:pt x="1898" y="251"/>
                    </a:lnTo>
                    <a:lnTo>
                      <a:pt x="1878" y="219"/>
                    </a:lnTo>
                    <a:lnTo>
                      <a:pt x="1858" y="192"/>
                    </a:lnTo>
                    <a:lnTo>
                      <a:pt x="1838" y="173"/>
                    </a:lnTo>
                    <a:lnTo>
                      <a:pt x="1818" y="157"/>
                    </a:lnTo>
                    <a:lnTo>
                      <a:pt x="1795" y="140"/>
                    </a:lnTo>
                    <a:lnTo>
                      <a:pt x="1775" y="130"/>
                    </a:lnTo>
                    <a:lnTo>
                      <a:pt x="1752" y="127"/>
                    </a:lnTo>
                    <a:lnTo>
                      <a:pt x="1730" y="124"/>
                    </a:lnTo>
                    <a:lnTo>
                      <a:pt x="1707" y="124"/>
                    </a:lnTo>
                    <a:lnTo>
                      <a:pt x="1687" y="130"/>
                    </a:lnTo>
                    <a:lnTo>
                      <a:pt x="1664" y="137"/>
                    </a:lnTo>
                    <a:lnTo>
                      <a:pt x="1644" y="147"/>
                    </a:lnTo>
                    <a:lnTo>
                      <a:pt x="1621" y="160"/>
                    </a:lnTo>
                    <a:lnTo>
                      <a:pt x="1601" y="176"/>
                    </a:lnTo>
                    <a:lnTo>
                      <a:pt x="1583" y="196"/>
                    </a:lnTo>
                    <a:lnTo>
                      <a:pt x="1563" y="219"/>
                    </a:lnTo>
                    <a:lnTo>
                      <a:pt x="1545" y="241"/>
                    </a:lnTo>
                    <a:lnTo>
                      <a:pt x="1543" y="245"/>
                    </a:lnTo>
                    <a:lnTo>
                      <a:pt x="1530" y="228"/>
                    </a:lnTo>
                    <a:lnTo>
                      <a:pt x="1520" y="215"/>
                    </a:lnTo>
                    <a:lnTo>
                      <a:pt x="1508" y="202"/>
                    </a:lnTo>
                    <a:lnTo>
                      <a:pt x="1495" y="186"/>
                    </a:lnTo>
                    <a:lnTo>
                      <a:pt x="1482" y="173"/>
                    </a:lnTo>
                    <a:lnTo>
                      <a:pt x="1470" y="160"/>
                    </a:lnTo>
                    <a:lnTo>
                      <a:pt x="1457" y="150"/>
                    </a:lnTo>
                    <a:lnTo>
                      <a:pt x="1445" y="137"/>
                    </a:lnTo>
                    <a:lnTo>
                      <a:pt x="1430" y="130"/>
                    </a:lnTo>
                    <a:lnTo>
                      <a:pt x="1414" y="121"/>
                    </a:lnTo>
                    <a:lnTo>
                      <a:pt x="1402" y="114"/>
                    </a:lnTo>
                    <a:lnTo>
                      <a:pt x="1384" y="111"/>
                    </a:lnTo>
                    <a:lnTo>
                      <a:pt x="1369" y="108"/>
                    </a:lnTo>
                    <a:lnTo>
                      <a:pt x="1351" y="108"/>
                    </a:lnTo>
                    <a:lnTo>
                      <a:pt x="1336" y="108"/>
                    </a:lnTo>
                    <a:lnTo>
                      <a:pt x="1316" y="114"/>
                    </a:lnTo>
                    <a:lnTo>
                      <a:pt x="1309" y="117"/>
                    </a:lnTo>
                    <a:lnTo>
                      <a:pt x="1298" y="124"/>
                    </a:lnTo>
                    <a:lnTo>
                      <a:pt x="1288" y="134"/>
                    </a:lnTo>
                    <a:lnTo>
                      <a:pt x="1278" y="144"/>
                    </a:lnTo>
                    <a:lnTo>
                      <a:pt x="1271" y="157"/>
                    </a:lnTo>
                    <a:lnTo>
                      <a:pt x="1263" y="170"/>
                    </a:lnTo>
                    <a:lnTo>
                      <a:pt x="1256" y="179"/>
                    </a:lnTo>
                    <a:lnTo>
                      <a:pt x="1248" y="189"/>
                    </a:lnTo>
                    <a:lnTo>
                      <a:pt x="1240" y="179"/>
                    </a:lnTo>
                    <a:lnTo>
                      <a:pt x="1233" y="173"/>
                    </a:lnTo>
                    <a:lnTo>
                      <a:pt x="1225" y="166"/>
                    </a:lnTo>
                    <a:lnTo>
                      <a:pt x="1215" y="163"/>
                    </a:lnTo>
                    <a:lnTo>
                      <a:pt x="1205" y="160"/>
                    </a:lnTo>
                    <a:lnTo>
                      <a:pt x="1198" y="157"/>
                    </a:lnTo>
                    <a:lnTo>
                      <a:pt x="1187" y="157"/>
                    </a:lnTo>
                    <a:lnTo>
                      <a:pt x="1177" y="157"/>
                    </a:lnTo>
                    <a:lnTo>
                      <a:pt x="1170" y="160"/>
                    </a:lnTo>
                    <a:lnTo>
                      <a:pt x="1160" y="163"/>
                    </a:lnTo>
                    <a:lnTo>
                      <a:pt x="1152" y="166"/>
                    </a:lnTo>
                    <a:lnTo>
                      <a:pt x="1142" y="173"/>
                    </a:lnTo>
                    <a:lnTo>
                      <a:pt x="1135" y="183"/>
                    </a:lnTo>
                    <a:lnTo>
                      <a:pt x="1127" y="192"/>
                    </a:lnTo>
                    <a:lnTo>
                      <a:pt x="1122" y="205"/>
                    </a:lnTo>
                    <a:lnTo>
                      <a:pt x="1117" y="219"/>
                    </a:lnTo>
                    <a:close/>
                  </a:path>
                </a:pathLst>
              </a:custGeom>
              <a:solidFill>
                <a:srgbClr val="E2E2E2"/>
              </a:solidFill>
              <a:ln w="9525">
                <a:solidFill>
                  <a:schemeClr val="bg2"/>
                </a:solidFill>
                <a:round/>
                <a:headEnd/>
                <a:tailEnd/>
              </a:ln>
            </p:spPr>
            <p:txBody>
              <a:bodyPr/>
              <a:lstStyle/>
              <a:p>
                <a:endParaRPr lang="it-IT"/>
              </a:p>
            </p:txBody>
          </p:sp>
          <p:sp>
            <p:nvSpPr>
              <p:cNvPr id="26679" name="Freeform 29"/>
              <p:cNvSpPr>
                <a:spLocks/>
              </p:cNvSpPr>
              <p:nvPr/>
            </p:nvSpPr>
            <p:spPr bwMode="auto">
              <a:xfrm>
                <a:off x="2133" y="790"/>
                <a:ext cx="996" cy="435"/>
              </a:xfrm>
              <a:custGeom>
                <a:avLst/>
                <a:gdLst>
                  <a:gd name="T0" fmla="*/ 1 w 1880"/>
                  <a:gd name="T1" fmla="*/ 0 h 1073"/>
                  <a:gd name="T2" fmla="*/ 1 w 1880"/>
                  <a:gd name="T3" fmla="*/ 0 h 1073"/>
                  <a:gd name="T4" fmla="*/ 1 w 1880"/>
                  <a:gd name="T5" fmla="*/ 0 h 1073"/>
                  <a:gd name="T6" fmla="*/ 1 w 1880"/>
                  <a:gd name="T7" fmla="*/ 0 h 1073"/>
                  <a:gd name="T8" fmla="*/ 1 w 1880"/>
                  <a:gd name="T9" fmla="*/ 0 h 1073"/>
                  <a:gd name="T10" fmla="*/ 1 w 1880"/>
                  <a:gd name="T11" fmla="*/ 0 h 1073"/>
                  <a:gd name="T12" fmla="*/ 1 w 1880"/>
                  <a:gd name="T13" fmla="*/ 0 h 1073"/>
                  <a:gd name="T14" fmla="*/ 1 w 1880"/>
                  <a:gd name="T15" fmla="*/ 0 h 1073"/>
                  <a:gd name="T16" fmla="*/ 1 w 1880"/>
                  <a:gd name="T17" fmla="*/ 0 h 1073"/>
                  <a:gd name="T18" fmla="*/ 1 w 1880"/>
                  <a:gd name="T19" fmla="*/ 0 h 1073"/>
                  <a:gd name="T20" fmla="*/ 1 w 1880"/>
                  <a:gd name="T21" fmla="*/ 0 h 1073"/>
                  <a:gd name="T22" fmla="*/ 1 w 1880"/>
                  <a:gd name="T23" fmla="*/ 0 h 1073"/>
                  <a:gd name="T24" fmla="*/ 1 w 1880"/>
                  <a:gd name="T25" fmla="*/ 0 h 1073"/>
                  <a:gd name="T26" fmla="*/ 1 w 1880"/>
                  <a:gd name="T27" fmla="*/ 0 h 1073"/>
                  <a:gd name="T28" fmla="*/ 1 w 1880"/>
                  <a:gd name="T29" fmla="*/ 0 h 1073"/>
                  <a:gd name="T30" fmla="*/ 1 w 1880"/>
                  <a:gd name="T31" fmla="*/ 0 h 1073"/>
                  <a:gd name="T32" fmla="*/ 1 w 1880"/>
                  <a:gd name="T33" fmla="*/ 0 h 1073"/>
                  <a:gd name="T34" fmla="*/ 1 w 1880"/>
                  <a:gd name="T35" fmla="*/ 0 h 1073"/>
                  <a:gd name="T36" fmla="*/ 1 w 1880"/>
                  <a:gd name="T37" fmla="*/ 0 h 1073"/>
                  <a:gd name="T38" fmla="*/ 1 w 1880"/>
                  <a:gd name="T39" fmla="*/ 0 h 1073"/>
                  <a:gd name="T40" fmla="*/ 1 w 1880"/>
                  <a:gd name="T41" fmla="*/ 0 h 1073"/>
                  <a:gd name="T42" fmla="*/ 1 w 1880"/>
                  <a:gd name="T43" fmla="*/ 0 h 1073"/>
                  <a:gd name="T44" fmla="*/ 1 w 1880"/>
                  <a:gd name="T45" fmla="*/ 0 h 1073"/>
                  <a:gd name="T46" fmla="*/ 1 w 1880"/>
                  <a:gd name="T47" fmla="*/ 0 h 1073"/>
                  <a:gd name="T48" fmla="*/ 1 w 1880"/>
                  <a:gd name="T49" fmla="*/ 0 h 1073"/>
                  <a:gd name="T50" fmla="*/ 1 w 1880"/>
                  <a:gd name="T51" fmla="*/ 0 h 1073"/>
                  <a:gd name="T52" fmla="*/ 1 w 1880"/>
                  <a:gd name="T53" fmla="*/ 0 h 1073"/>
                  <a:gd name="T54" fmla="*/ 1 w 1880"/>
                  <a:gd name="T55" fmla="*/ 0 h 1073"/>
                  <a:gd name="T56" fmla="*/ 1 w 1880"/>
                  <a:gd name="T57" fmla="*/ 0 h 1073"/>
                  <a:gd name="T58" fmla="*/ 1 w 1880"/>
                  <a:gd name="T59" fmla="*/ 0 h 1073"/>
                  <a:gd name="T60" fmla="*/ 1 w 1880"/>
                  <a:gd name="T61" fmla="*/ 0 h 1073"/>
                  <a:gd name="T62" fmla="*/ 1 w 1880"/>
                  <a:gd name="T63" fmla="*/ 0 h 1073"/>
                  <a:gd name="T64" fmla="*/ 1 w 1880"/>
                  <a:gd name="T65" fmla="*/ 0 h 1073"/>
                  <a:gd name="T66" fmla="*/ 1 w 1880"/>
                  <a:gd name="T67" fmla="*/ 0 h 1073"/>
                  <a:gd name="T68" fmla="*/ 1 w 1880"/>
                  <a:gd name="T69" fmla="*/ 0 h 1073"/>
                  <a:gd name="T70" fmla="*/ 1 w 1880"/>
                  <a:gd name="T71" fmla="*/ 0 h 1073"/>
                  <a:gd name="T72" fmla="*/ 1 w 1880"/>
                  <a:gd name="T73" fmla="*/ 0 h 1073"/>
                  <a:gd name="T74" fmla="*/ 1 w 1880"/>
                  <a:gd name="T75" fmla="*/ 0 h 1073"/>
                  <a:gd name="T76" fmla="*/ 1 w 1880"/>
                  <a:gd name="T77" fmla="*/ 0 h 1073"/>
                  <a:gd name="T78" fmla="*/ 1 w 1880"/>
                  <a:gd name="T79" fmla="*/ 0 h 1073"/>
                  <a:gd name="T80" fmla="*/ 1 w 1880"/>
                  <a:gd name="T81" fmla="*/ 0 h 1073"/>
                  <a:gd name="T82" fmla="*/ 1 w 1880"/>
                  <a:gd name="T83" fmla="*/ 0 h 1073"/>
                  <a:gd name="T84" fmla="*/ 1 w 1880"/>
                  <a:gd name="T85" fmla="*/ 0 h 1073"/>
                  <a:gd name="T86" fmla="*/ 1 w 1880"/>
                  <a:gd name="T87" fmla="*/ 0 h 1073"/>
                  <a:gd name="T88" fmla="*/ 1 w 1880"/>
                  <a:gd name="T89" fmla="*/ 0 h 1073"/>
                  <a:gd name="T90" fmla="*/ 1 w 1880"/>
                  <a:gd name="T91" fmla="*/ 0 h 1073"/>
                  <a:gd name="T92" fmla="*/ 1 w 1880"/>
                  <a:gd name="T93" fmla="*/ 0 h 1073"/>
                  <a:gd name="T94" fmla="*/ 1 w 1880"/>
                  <a:gd name="T95" fmla="*/ 0 h 1073"/>
                  <a:gd name="T96" fmla="*/ 1 w 1880"/>
                  <a:gd name="T97" fmla="*/ 0 h 1073"/>
                  <a:gd name="T98" fmla="*/ 1 w 1880"/>
                  <a:gd name="T99" fmla="*/ 0 h 1073"/>
                  <a:gd name="T100" fmla="*/ 1 w 1880"/>
                  <a:gd name="T101" fmla="*/ 0 h 1073"/>
                  <a:gd name="T102" fmla="*/ 1 w 1880"/>
                  <a:gd name="T103" fmla="*/ 0 h 1073"/>
                  <a:gd name="T104" fmla="*/ 1 w 1880"/>
                  <a:gd name="T105" fmla="*/ 0 h 1073"/>
                  <a:gd name="T106" fmla="*/ 1 w 1880"/>
                  <a:gd name="T107" fmla="*/ 0 h 1073"/>
                  <a:gd name="T108" fmla="*/ 1 w 1880"/>
                  <a:gd name="T109" fmla="*/ 0 h 1073"/>
                  <a:gd name="T110" fmla="*/ 1 w 1880"/>
                  <a:gd name="T111" fmla="*/ 0 h 1073"/>
                  <a:gd name="T112" fmla="*/ 1 w 1880"/>
                  <a:gd name="T113" fmla="*/ 0 h 1073"/>
                  <a:gd name="T114" fmla="*/ 1 w 1880"/>
                  <a:gd name="T115" fmla="*/ 0 h 1073"/>
                  <a:gd name="T116" fmla="*/ 1 w 1880"/>
                  <a:gd name="T117" fmla="*/ 0 h 1073"/>
                  <a:gd name="T118" fmla="*/ 1 w 1880"/>
                  <a:gd name="T119" fmla="*/ 0 h 10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80"/>
                  <a:gd name="T181" fmla="*/ 0 h 1073"/>
                  <a:gd name="T182" fmla="*/ 1880 w 1880"/>
                  <a:gd name="T183" fmla="*/ 1073 h 10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80" h="1073">
                    <a:moveTo>
                      <a:pt x="332" y="395"/>
                    </a:moveTo>
                    <a:lnTo>
                      <a:pt x="325" y="382"/>
                    </a:lnTo>
                    <a:lnTo>
                      <a:pt x="320" y="372"/>
                    </a:lnTo>
                    <a:lnTo>
                      <a:pt x="317" y="362"/>
                    </a:lnTo>
                    <a:lnTo>
                      <a:pt x="315" y="352"/>
                    </a:lnTo>
                    <a:lnTo>
                      <a:pt x="317" y="343"/>
                    </a:lnTo>
                    <a:lnTo>
                      <a:pt x="320" y="336"/>
                    </a:lnTo>
                    <a:lnTo>
                      <a:pt x="322" y="326"/>
                    </a:lnTo>
                    <a:lnTo>
                      <a:pt x="327" y="316"/>
                    </a:lnTo>
                    <a:lnTo>
                      <a:pt x="337" y="307"/>
                    </a:lnTo>
                    <a:lnTo>
                      <a:pt x="350" y="297"/>
                    </a:lnTo>
                    <a:lnTo>
                      <a:pt x="360" y="287"/>
                    </a:lnTo>
                    <a:lnTo>
                      <a:pt x="375" y="281"/>
                    </a:lnTo>
                    <a:lnTo>
                      <a:pt x="390" y="274"/>
                    </a:lnTo>
                    <a:lnTo>
                      <a:pt x="406" y="268"/>
                    </a:lnTo>
                    <a:lnTo>
                      <a:pt x="421" y="264"/>
                    </a:lnTo>
                    <a:lnTo>
                      <a:pt x="436" y="261"/>
                    </a:lnTo>
                    <a:lnTo>
                      <a:pt x="453" y="261"/>
                    </a:lnTo>
                    <a:lnTo>
                      <a:pt x="469" y="261"/>
                    </a:lnTo>
                    <a:lnTo>
                      <a:pt x="484" y="264"/>
                    </a:lnTo>
                    <a:lnTo>
                      <a:pt x="499" y="268"/>
                    </a:lnTo>
                    <a:lnTo>
                      <a:pt x="514" y="274"/>
                    </a:lnTo>
                    <a:lnTo>
                      <a:pt x="527" y="281"/>
                    </a:lnTo>
                    <a:lnTo>
                      <a:pt x="539" y="290"/>
                    </a:lnTo>
                    <a:lnTo>
                      <a:pt x="549" y="303"/>
                    </a:lnTo>
                    <a:lnTo>
                      <a:pt x="539" y="313"/>
                    </a:lnTo>
                    <a:lnTo>
                      <a:pt x="532" y="323"/>
                    </a:lnTo>
                    <a:lnTo>
                      <a:pt x="524" y="333"/>
                    </a:lnTo>
                    <a:lnTo>
                      <a:pt x="519" y="346"/>
                    </a:lnTo>
                    <a:lnTo>
                      <a:pt x="514" y="359"/>
                    </a:lnTo>
                    <a:lnTo>
                      <a:pt x="509" y="372"/>
                    </a:lnTo>
                    <a:lnTo>
                      <a:pt x="509" y="388"/>
                    </a:lnTo>
                    <a:lnTo>
                      <a:pt x="506" y="401"/>
                    </a:lnTo>
                    <a:lnTo>
                      <a:pt x="509" y="401"/>
                    </a:lnTo>
                    <a:lnTo>
                      <a:pt x="514" y="398"/>
                    </a:lnTo>
                    <a:lnTo>
                      <a:pt x="516" y="395"/>
                    </a:lnTo>
                    <a:lnTo>
                      <a:pt x="521" y="388"/>
                    </a:lnTo>
                    <a:lnTo>
                      <a:pt x="524" y="385"/>
                    </a:lnTo>
                    <a:lnTo>
                      <a:pt x="529" y="378"/>
                    </a:lnTo>
                    <a:lnTo>
                      <a:pt x="529" y="375"/>
                    </a:lnTo>
                    <a:lnTo>
                      <a:pt x="532" y="369"/>
                    </a:lnTo>
                    <a:lnTo>
                      <a:pt x="537" y="369"/>
                    </a:lnTo>
                    <a:lnTo>
                      <a:pt x="539" y="365"/>
                    </a:lnTo>
                    <a:lnTo>
                      <a:pt x="544" y="362"/>
                    </a:lnTo>
                    <a:lnTo>
                      <a:pt x="547" y="359"/>
                    </a:lnTo>
                    <a:lnTo>
                      <a:pt x="552" y="356"/>
                    </a:lnTo>
                    <a:lnTo>
                      <a:pt x="554" y="352"/>
                    </a:lnTo>
                    <a:lnTo>
                      <a:pt x="557" y="349"/>
                    </a:lnTo>
                    <a:lnTo>
                      <a:pt x="562" y="346"/>
                    </a:lnTo>
                    <a:lnTo>
                      <a:pt x="572" y="339"/>
                    </a:lnTo>
                    <a:lnTo>
                      <a:pt x="585" y="336"/>
                    </a:lnTo>
                    <a:lnTo>
                      <a:pt x="597" y="333"/>
                    </a:lnTo>
                    <a:lnTo>
                      <a:pt x="610" y="329"/>
                    </a:lnTo>
                    <a:lnTo>
                      <a:pt x="622" y="326"/>
                    </a:lnTo>
                    <a:lnTo>
                      <a:pt x="637" y="326"/>
                    </a:lnTo>
                    <a:lnTo>
                      <a:pt x="650" y="326"/>
                    </a:lnTo>
                    <a:lnTo>
                      <a:pt x="665" y="326"/>
                    </a:lnTo>
                    <a:lnTo>
                      <a:pt x="678" y="329"/>
                    </a:lnTo>
                    <a:lnTo>
                      <a:pt x="690" y="333"/>
                    </a:lnTo>
                    <a:lnTo>
                      <a:pt x="703" y="339"/>
                    </a:lnTo>
                    <a:lnTo>
                      <a:pt x="716" y="346"/>
                    </a:lnTo>
                    <a:lnTo>
                      <a:pt x="726" y="352"/>
                    </a:lnTo>
                    <a:lnTo>
                      <a:pt x="736" y="362"/>
                    </a:lnTo>
                    <a:lnTo>
                      <a:pt x="743" y="372"/>
                    </a:lnTo>
                    <a:lnTo>
                      <a:pt x="751" y="385"/>
                    </a:lnTo>
                    <a:lnTo>
                      <a:pt x="756" y="382"/>
                    </a:lnTo>
                    <a:lnTo>
                      <a:pt x="758" y="375"/>
                    </a:lnTo>
                    <a:lnTo>
                      <a:pt x="764" y="372"/>
                    </a:lnTo>
                    <a:lnTo>
                      <a:pt x="774" y="369"/>
                    </a:lnTo>
                    <a:lnTo>
                      <a:pt x="784" y="365"/>
                    </a:lnTo>
                    <a:lnTo>
                      <a:pt x="791" y="365"/>
                    </a:lnTo>
                    <a:lnTo>
                      <a:pt x="799" y="365"/>
                    </a:lnTo>
                    <a:lnTo>
                      <a:pt x="806" y="369"/>
                    </a:lnTo>
                    <a:lnTo>
                      <a:pt x="814" y="372"/>
                    </a:lnTo>
                    <a:lnTo>
                      <a:pt x="822" y="378"/>
                    </a:lnTo>
                    <a:lnTo>
                      <a:pt x="827" y="385"/>
                    </a:lnTo>
                    <a:lnTo>
                      <a:pt x="834" y="395"/>
                    </a:lnTo>
                    <a:lnTo>
                      <a:pt x="832" y="375"/>
                    </a:lnTo>
                    <a:lnTo>
                      <a:pt x="827" y="362"/>
                    </a:lnTo>
                    <a:lnTo>
                      <a:pt x="822" y="352"/>
                    </a:lnTo>
                    <a:lnTo>
                      <a:pt x="814" y="346"/>
                    </a:lnTo>
                    <a:lnTo>
                      <a:pt x="806" y="343"/>
                    </a:lnTo>
                    <a:lnTo>
                      <a:pt x="796" y="346"/>
                    </a:lnTo>
                    <a:lnTo>
                      <a:pt x="784" y="349"/>
                    </a:lnTo>
                    <a:lnTo>
                      <a:pt x="769" y="356"/>
                    </a:lnTo>
                    <a:lnTo>
                      <a:pt x="761" y="346"/>
                    </a:lnTo>
                    <a:lnTo>
                      <a:pt x="753" y="336"/>
                    </a:lnTo>
                    <a:lnTo>
                      <a:pt x="743" y="323"/>
                    </a:lnTo>
                    <a:lnTo>
                      <a:pt x="736" y="313"/>
                    </a:lnTo>
                    <a:lnTo>
                      <a:pt x="726" y="303"/>
                    </a:lnTo>
                    <a:lnTo>
                      <a:pt x="716" y="294"/>
                    </a:lnTo>
                    <a:lnTo>
                      <a:pt x="706" y="287"/>
                    </a:lnTo>
                    <a:lnTo>
                      <a:pt x="695" y="277"/>
                    </a:lnTo>
                    <a:lnTo>
                      <a:pt x="685" y="274"/>
                    </a:lnTo>
                    <a:lnTo>
                      <a:pt x="675" y="268"/>
                    </a:lnTo>
                    <a:lnTo>
                      <a:pt x="663" y="264"/>
                    </a:lnTo>
                    <a:lnTo>
                      <a:pt x="653" y="261"/>
                    </a:lnTo>
                    <a:lnTo>
                      <a:pt x="640" y="258"/>
                    </a:lnTo>
                    <a:lnTo>
                      <a:pt x="630" y="258"/>
                    </a:lnTo>
                    <a:lnTo>
                      <a:pt x="617" y="261"/>
                    </a:lnTo>
                    <a:lnTo>
                      <a:pt x="605" y="264"/>
                    </a:lnTo>
                    <a:lnTo>
                      <a:pt x="595" y="241"/>
                    </a:lnTo>
                    <a:lnTo>
                      <a:pt x="592" y="209"/>
                    </a:lnTo>
                    <a:lnTo>
                      <a:pt x="597" y="170"/>
                    </a:lnTo>
                    <a:lnTo>
                      <a:pt x="610" y="134"/>
                    </a:lnTo>
                    <a:lnTo>
                      <a:pt x="627" y="98"/>
                    </a:lnTo>
                    <a:lnTo>
                      <a:pt x="645" y="65"/>
                    </a:lnTo>
                    <a:lnTo>
                      <a:pt x="663" y="39"/>
                    </a:lnTo>
                    <a:lnTo>
                      <a:pt x="680" y="26"/>
                    </a:lnTo>
                    <a:lnTo>
                      <a:pt x="703" y="13"/>
                    </a:lnTo>
                    <a:lnTo>
                      <a:pt x="726" y="7"/>
                    </a:lnTo>
                    <a:lnTo>
                      <a:pt x="751" y="0"/>
                    </a:lnTo>
                    <a:lnTo>
                      <a:pt x="776" y="0"/>
                    </a:lnTo>
                    <a:lnTo>
                      <a:pt x="801" y="0"/>
                    </a:lnTo>
                    <a:lnTo>
                      <a:pt x="827" y="3"/>
                    </a:lnTo>
                    <a:lnTo>
                      <a:pt x="852" y="7"/>
                    </a:lnTo>
                    <a:lnTo>
                      <a:pt x="877" y="16"/>
                    </a:lnTo>
                    <a:lnTo>
                      <a:pt x="900" y="26"/>
                    </a:lnTo>
                    <a:lnTo>
                      <a:pt x="922" y="42"/>
                    </a:lnTo>
                    <a:lnTo>
                      <a:pt x="945" y="56"/>
                    </a:lnTo>
                    <a:lnTo>
                      <a:pt x="965" y="75"/>
                    </a:lnTo>
                    <a:lnTo>
                      <a:pt x="983" y="95"/>
                    </a:lnTo>
                    <a:lnTo>
                      <a:pt x="998" y="118"/>
                    </a:lnTo>
                    <a:lnTo>
                      <a:pt x="1011" y="144"/>
                    </a:lnTo>
                    <a:lnTo>
                      <a:pt x="1021" y="173"/>
                    </a:lnTo>
                    <a:lnTo>
                      <a:pt x="1026" y="186"/>
                    </a:lnTo>
                    <a:lnTo>
                      <a:pt x="1033" y="202"/>
                    </a:lnTo>
                    <a:lnTo>
                      <a:pt x="1041" y="219"/>
                    </a:lnTo>
                    <a:lnTo>
                      <a:pt x="1043" y="232"/>
                    </a:lnTo>
                    <a:lnTo>
                      <a:pt x="1056" y="209"/>
                    </a:lnTo>
                    <a:lnTo>
                      <a:pt x="1069" y="193"/>
                    </a:lnTo>
                    <a:lnTo>
                      <a:pt x="1084" y="179"/>
                    </a:lnTo>
                    <a:lnTo>
                      <a:pt x="1099" y="170"/>
                    </a:lnTo>
                    <a:lnTo>
                      <a:pt x="1111" y="166"/>
                    </a:lnTo>
                    <a:lnTo>
                      <a:pt x="1129" y="170"/>
                    </a:lnTo>
                    <a:lnTo>
                      <a:pt x="1144" y="179"/>
                    </a:lnTo>
                    <a:lnTo>
                      <a:pt x="1157" y="193"/>
                    </a:lnTo>
                    <a:lnTo>
                      <a:pt x="1152" y="199"/>
                    </a:lnTo>
                    <a:lnTo>
                      <a:pt x="1147" y="209"/>
                    </a:lnTo>
                    <a:lnTo>
                      <a:pt x="1142" y="215"/>
                    </a:lnTo>
                    <a:lnTo>
                      <a:pt x="1137" y="228"/>
                    </a:lnTo>
                    <a:lnTo>
                      <a:pt x="1132" y="238"/>
                    </a:lnTo>
                    <a:lnTo>
                      <a:pt x="1127" y="248"/>
                    </a:lnTo>
                    <a:lnTo>
                      <a:pt x="1122" y="258"/>
                    </a:lnTo>
                    <a:lnTo>
                      <a:pt x="1122" y="264"/>
                    </a:lnTo>
                    <a:lnTo>
                      <a:pt x="1132" y="254"/>
                    </a:lnTo>
                    <a:lnTo>
                      <a:pt x="1142" y="248"/>
                    </a:lnTo>
                    <a:lnTo>
                      <a:pt x="1154" y="241"/>
                    </a:lnTo>
                    <a:lnTo>
                      <a:pt x="1167" y="241"/>
                    </a:lnTo>
                    <a:lnTo>
                      <a:pt x="1180" y="241"/>
                    </a:lnTo>
                    <a:lnTo>
                      <a:pt x="1192" y="241"/>
                    </a:lnTo>
                    <a:lnTo>
                      <a:pt x="1207" y="248"/>
                    </a:lnTo>
                    <a:lnTo>
                      <a:pt x="1225" y="258"/>
                    </a:lnTo>
                    <a:lnTo>
                      <a:pt x="1222" y="248"/>
                    </a:lnTo>
                    <a:lnTo>
                      <a:pt x="1217" y="238"/>
                    </a:lnTo>
                    <a:lnTo>
                      <a:pt x="1215" y="228"/>
                    </a:lnTo>
                    <a:lnTo>
                      <a:pt x="1210" y="222"/>
                    </a:lnTo>
                    <a:lnTo>
                      <a:pt x="1205" y="212"/>
                    </a:lnTo>
                    <a:lnTo>
                      <a:pt x="1200" y="202"/>
                    </a:lnTo>
                    <a:lnTo>
                      <a:pt x="1192" y="199"/>
                    </a:lnTo>
                    <a:lnTo>
                      <a:pt x="1185" y="193"/>
                    </a:lnTo>
                    <a:lnTo>
                      <a:pt x="1195" y="170"/>
                    </a:lnTo>
                    <a:lnTo>
                      <a:pt x="1207" y="150"/>
                    </a:lnTo>
                    <a:lnTo>
                      <a:pt x="1222" y="137"/>
                    </a:lnTo>
                    <a:lnTo>
                      <a:pt x="1238" y="124"/>
                    </a:lnTo>
                    <a:lnTo>
                      <a:pt x="1255" y="114"/>
                    </a:lnTo>
                    <a:lnTo>
                      <a:pt x="1273" y="111"/>
                    </a:lnTo>
                    <a:lnTo>
                      <a:pt x="1290" y="111"/>
                    </a:lnTo>
                    <a:lnTo>
                      <a:pt x="1308" y="114"/>
                    </a:lnTo>
                    <a:lnTo>
                      <a:pt x="1326" y="118"/>
                    </a:lnTo>
                    <a:lnTo>
                      <a:pt x="1346" y="127"/>
                    </a:lnTo>
                    <a:lnTo>
                      <a:pt x="1361" y="137"/>
                    </a:lnTo>
                    <a:lnTo>
                      <a:pt x="1379" y="150"/>
                    </a:lnTo>
                    <a:lnTo>
                      <a:pt x="1394" y="163"/>
                    </a:lnTo>
                    <a:lnTo>
                      <a:pt x="1406" y="183"/>
                    </a:lnTo>
                    <a:lnTo>
                      <a:pt x="1419" y="202"/>
                    </a:lnTo>
                    <a:lnTo>
                      <a:pt x="1427" y="225"/>
                    </a:lnTo>
                    <a:lnTo>
                      <a:pt x="1417" y="225"/>
                    </a:lnTo>
                    <a:lnTo>
                      <a:pt x="1406" y="228"/>
                    </a:lnTo>
                    <a:lnTo>
                      <a:pt x="1396" y="232"/>
                    </a:lnTo>
                    <a:lnTo>
                      <a:pt x="1386" y="238"/>
                    </a:lnTo>
                    <a:lnTo>
                      <a:pt x="1374" y="245"/>
                    </a:lnTo>
                    <a:lnTo>
                      <a:pt x="1364" y="254"/>
                    </a:lnTo>
                    <a:lnTo>
                      <a:pt x="1356" y="261"/>
                    </a:lnTo>
                    <a:lnTo>
                      <a:pt x="1348" y="271"/>
                    </a:lnTo>
                    <a:lnTo>
                      <a:pt x="1356" y="268"/>
                    </a:lnTo>
                    <a:lnTo>
                      <a:pt x="1371" y="264"/>
                    </a:lnTo>
                    <a:lnTo>
                      <a:pt x="1386" y="258"/>
                    </a:lnTo>
                    <a:lnTo>
                      <a:pt x="1401" y="254"/>
                    </a:lnTo>
                    <a:lnTo>
                      <a:pt x="1419" y="254"/>
                    </a:lnTo>
                    <a:lnTo>
                      <a:pt x="1434" y="254"/>
                    </a:lnTo>
                    <a:lnTo>
                      <a:pt x="1447" y="254"/>
                    </a:lnTo>
                    <a:lnTo>
                      <a:pt x="1457" y="254"/>
                    </a:lnTo>
                    <a:lnTo>
                      <a:pt x="1477" y="268"/>
                    </a:lnTo>
                    <a:lnTo>
                      <a:pt x="1492" y="287"/>
                    </a:lnTo>
                    <a:lnTo>
                      <a:pt x="1500" y="307"/>
                    </a:lnTo>
                    <a:lnTo>
                      <a:pt x="1505" y="333"/>
                    </a:lnTo>
                    <a:lnTo>
                      <a:pt x="1507" y="359"/>
                    </a:lnTo>
                    <a:lnTo>
                      <a:pt x="1507" y="388"/>
                    </a:lnTo>
                    <a:lnTo>
                      <a:pt x="1505" y="418"/>
                    </a:lnTo>
                    <a:lnTo>
                      <a:pt x="1500" y="447"/>
                    </a:lnTo>
                    <a:lnTo>
                      <a:pt x="1515" y="424"/>
                    </a:lnTo>
                    <a:lnTo>
                      <a:pt x="1525" y="395"/>
                    </a:lnTo>
                    <a:lnTo>
                      <a:pt x="1530" y="365"/>
                    </a:lnTo>
                    <a:lnTo>
                      <a:pt x="1532" y="336"/>
                    </a:lnTo>
                    <a:lnTo>
                      <a:pt x="1530" y="303"/>
                    </a:lnTo>
                    <a:lnTo>
                      <a:pt x="1522" y="277"/>
                    </a:lnTo>
                    <a:lnTo>
                      <a:pt x="1512" y="254"/>
                    </a:lnTo>
                    <a:lnTo>
                      <a:pt x="1495" y="238"/>
                    </a:lnTo>
                    <a:lnTo>
                      <a:pt x="1502" y="228"/>
                    </a:lnTo>
                    <a:lnTo>
                      <a:pt x="1510" y="215"/>
                    </a:lnTo>
                    <a:lnTo>
                      <a:pt x="1520" y="209"/>
                    </a:lnTo>
                    <a:lnTo>
                      <a:pt x="1527" y="199"/>
                    </a:lnTo>
                    <a:lnTo>
                      <a:pt x="1538" y="193"/>
                    </a:lnTo>
                    <a:lnTo>
                      <a:pt x="1545" y="183"/>
                    </a:lnTo>
                    <a:lnTo>
                      <a:pt x="1555" y="179"/>
                    </a:lnTo>
                    <a:lnTo>
                      <a:pt x="1568" y="173"/>
                    </a:lnTo>
                    <a:lnTo>
                      <a:pt x="1575" y="166"/>
                    </a:lnTo>
                    <a:lnTo>
                      <a:pt x="1585" y="163"/>
                    </a:lnTo>
                    <a:lnTo>
                      <a:pt x="1598" y="160"/>
                    </a:lnTo>
                    <a:lnTo>
                      <a:pt x="1613" y="153"/>
                    </a:lnTo>
                    <a:lnTo>
                      <a:pt x="1628" y="153"/>
                    </a:lnTo>
                    <a:lnTo>
                      <a:pt x="1643" y="150"/>
                    </a:lnTo>
                    <a:lnTo>
                      <a:pt x="1659" y="147"/>
                    </a:lnTo>
                    <a:lnTo>
                      <a:pt x="1674" y="147"/>
                    </a:lnTo>
                    <a:lnTo>
                      <a:pt x="1689" y="150"/>
                    </a:lnTo>
                    <a:lnTo>
                      <a:pt x="1704" y="150"/>
                    </a:lnTo>
                    <a:lnTo>
                      <a:pt x="1719" y="153"/>
                    </a:lnTo>
                    <a:lnTo>
                      <a:pt x="1732" y="160"/>
                    </a:lnTo>
                    <a:lnTo>
                      <a:pt x="1744" y="166"/>
                    </a:lnTo>
                    <a:lnTo>
                      <a:pt x="1754" y="179"/>
                    </a:lnTo>
                    <a:lnTo>
                      <a:pt x="1764" y="189"/>
                    </a:lnTo>
                    <a:lnTo>
                      <a:pt x="1769" y="206"/>
                    </a:lnTo>
                    <a:lnTo>
                      <a:pt x="1780" y="238"/>
                    </a:lnTo>
                    <a:lnTo>
                      <a:pt x="1785" y="268"/>
                    </a:lnTo>
                    <a:lnTo>
                      <a:pt x="1785" y="300"/>
                    </a:lnTo>
                    <a:lnTo>
                      <a:pt x="1782" y="329"/>
                    </a:lnTo>
                    <a:lnTo>
                      <a:pt x="1777" y="362"/>
                    </a:lnTo>
                    <a:lnTo>
                      <a:pt x="1769" y="388"/>
                    </a:lnTo>
                    <a:lnTo>
                      <a:pt x="1757" y="418"/>
                    </a:lnTo>
                    <a:lnTo>
                      <a:pt x="1744" y="447"/>
                    </a:lnTo>
                    <a:lnTo>
                      <a:pt x="1709" y="447"/>
                    </a:lnTo>
                    <a:lnTo>
                      <a:pt x="1714" y="447"/>
                    </a:lnTo>
                    <a:lnTo>
                      <a:pt x="1719" y="450"/>
                    </a:lnTo>
                    <a:lnTo>
                      <a:pt x="1724" y="453"/>
                    </a:lnTo>
                    <a:lnTo>
                      <a:pt x="1729" y="460"/>
                    </a:lnTo>
                    <a:lnTo>
                      <a:pt x="1734" y="466"/>
                    </a:lnTo>
                    <a:lnTo>
                      <a:pt x="1739" y="473"/>
                    </a:lnTo>
                    <a:lnTo>
                      <a:pt x="1742" y="480"/>
                    </a:lnTo>
                    <a:lnTo>
                      <a:pt x="1744" y="483"/>
                    </a:lnTo>
                    <a:lnTo>
                      <a:pt x="1747" y="496"/>
                    </a:lnTo>
                    <a:lnTo>
                      <a:pt x="1747" y="509"/>
                    </a:lnTo>
                    <a:lnTo>
                      <a:pt x="1749" y="519"/>
                    </a:lnTo>
                    <a:lnTo>
                      <a:pt x="1752" y="528"/>
                    </a:lnTo>
                    <a:lnTo>
                      <a:pt x="1754" y="525"/>
                    </a:lnTo>
                    <a:lnTo>
                      <a:pt x="1754" y="522"/>
                    </a:lnTo>
                    <a:lnTo>
                      <a:pt x="1757" y="519"/>
                    </a:lnTo>
                    <a:lnTo>
                      <a:pt x="1759" y="515"/>
                    </a:lnTo>
                    <a:lnTo>
                      <a:pt x="1780" y="515"/>
                    </a:lnTo>
                    <a:lnTo>
                      <a:pt x="1797" y="512"/>
                    </a:lnTo>
                    <a:lnTo>
                      <a:pt x="1815" y="512"/>
                    </a:lnTo>
                    <a:lnTo>
                      <a:pt x="1833" y="512"/>
                    </a:lnTo>
                    <a:lnTo>
                      <a:pt x="1850" y="519"/>
                    </a:lnTo>
                    <a:lnTo>
                      <a:pt x="1863" y="532"/>
                    </a:lnTo>
                    <a:lnTo>
                      <a:pt x="1873" y="551"/>
                    </a:lnTo>
                    <a:lnTo>
                      <a:pt x="1880" y="581"/>
                    </a:lnTo>
                    <a:lnTo>
                      <a:pt x="1880" y="597"/>
                    </a:lnTo>
                    <a:lnTo>
                      <a:pt x="1880" y="610"/>
                    </a:lnTo>
                    <a:lnTo>
                      <a:pt x="1878" y="623"/>
                    </a:lnTo>
                    <a:lnTo>
                      <a:pt x="1873" y="639"/>
                    </a:lnTo>
                    <a:lnTo>
                      <a:pt x="1865" y="652"/>
                    </a:lnTo>
                    <a:lnTo>
                      <a:pt x="1860" y="665"/>
                    </a:lnTo>
                    <a:lnTo>
                      <a:pt x="1850" y="678"/>
                    </a:lnTo>
                    <a:lnTo>
                      <a:pt x="1843" y="692"/>
                    </a:lnTo>
                    <a:lnTo>
                      <a:pt x="1830" y="701"/>
                    </a:lnTo>
                    <a:lnTo>
                      <a:pt x="1820" y="711"/>
                    </a:lnTo>
                    <a:lnTo>
                      <a:pt x="1810" y="721"/>
                    </a:lnTo>
                    <a:lnTo>
                      <a:pt x="1797" y="727"/>
                    </a:lnTo>
                    <a:lnTo>
                      <a:pt x="1787" y="734"/>
                    </a:lnTo>
                    <a:lnTo>
                      <a:pt x="1777" y="737"/>
                    </a:lnTo>
                    <a:lnTo>
                      <a:pt x="1767" y="740"/>
                    </a:lnTo>
                    <a:lnTo>
                      <a:pt x="1754" y="740"/>
                    </a:lnTo>
                    <a:lnTo>
                      <a:pt x="1764" y="724"/>
                    </a:lnTo>
                    <a:lnTo>
                      <a:pt x="1772" y="698"/>
                    </a:lnTo>
                    <a:lnTo>
                      <a:pt x="1775" y="672"/>
                    </a:lnTo>
                    <a:lnTo>
                      <a:pt x="1769" y="649"/>
                    </a:lnTo>
                    <a:lnTo>
                      <a:pt x="1757" y="665"/>
                    </a:lnTo>
                    <a:lnTo>
                      <a:pt x="1742" y="678"/>
                    </a:lnTo>
                    <a:lnTo>
                      <a:pt x="1727" y="695"/>
                    </a:lnTo>
                    <a:lnTo>
                      <a:pt x="1709" y="708"/>
                    </a:lnTo>
                    <a:lnTo>
                      <a:pt x="1691" y="721"/>
                    </a:lnTo>
                    <a:lnTo>
                      <a:pt x="1674" y="734"/>
                    </a:lnTo>
                    <a:lnTo>
                      <a:pt x="1653" y="747"/>
                    </a:lnTo>
                    <a:lnTo>
                      <a:pt x="1636" y="757"/>
                    </a:lnTo>
                    <a:lnTo>
                      <a:pt x="1616" y="767"/>
                    </a:lnTo>
                    <a:lnTo>
                      <a:pt x="1596" y="773"/>
                    </a:lnTo>
                    <a:lnTo>
                      <a:pt x="1575" y="780"/>
                    </a:lnTo>
                    <a:lnTo>
                      <a:pt x="1553" y="783"/>
                    </a:lnTo>
                    <a:lnTo>
                      <a:pt x="1532" y="786"/>
                    </a:lnTo>
                    <a:lnTo>
                      <a:pt x="1512" y="786"/>
                    </a:lnTo>
                    <a:lnTo>
                      <a:pt x="1495" y="783"/>
                    </a:lnTo>
                    <a:lnTo>
                      <a:pt x="1474" y="780"/>
                    </a:lnTo>
                    <a:lnTo>
                      <a:pt x="1477" y="789"/>
                    </a:lnTo>
                    <a:lnTo>
                      <a:pt x="1482" y="796"/>
                    </a:lnTo>
                    <a:lnTo>
                      <a:pt x="1487" y="802"/>
                    </a:lnTo>
                    <a:lnTo>
                      <a:pt x="1492" y="806"/>
                    </a:lnTo>
                    <a:lnTo>
                      <a:pt x="1500" y="809"/>
                    </a:lnTo>
                    <a:lnTo>
                      <a:pt x="1507" y="812"/>
                    </a:lnTo>
                    <a:lnTo>
                      <a:pt x="1515" y="815"/>
                    </a:lnTo>
                    <a:lnTo>
                      <a:pt x="1520" y="819"/>
                    </a:lnTo>
                    <a:lnTo>
                      <a:pt x="1527" y="822"/>
                    </a:lnTo>
                    <a:lnTo>
                      <a:pt x="1538" y="825"/>
                    </a:lnTo>
                    <a:lnTo>
                      <a:pt x="1545" y="828"/>
                    </a:lnTo>
                    <a:lnTo>
                      <a:pt x="1553" y="828"/>
                    </a:lnTo>
                    <a:lnTo>
                      <a:pt x="1560" y="832"/>
                    </a:lnTo>
                    <a:lnTo>
                      <a:pt x="1568" y="832"/>
                    </a:lnTo>
                    <a:lnTo>
                      <a:pt x="1575" y="832"/>
                    </a:lnTo>
                    <a:lnTo>
                      <a:pt x="1585" y="832"/>
                    </a:lnTo>
                    <a:lnTo>
                      <a:pt x="1593" y="832"/>
                    </a:lnTo>
                    <a:lnTo>
                      <a:pt x="1601" y="832"/>
                    </a:lnTo>
                    <a:lnTo>
                      <a:pt x="1608" y="832"/>
                    </a:lnTo>
                    <a:lnTo>
                      <a:pt x="1616" y="832"/>
                    </a:lnTo>
                    <a:lnTo>
                      <a:pt x="1623" y="832"/>
                    </a:lnTo>
                    <a:lnTo>
                      <a:pt x="1633" y="832"/>
                    </a:lnTo>
                    <a:lnTo>
                      <a:pt x="1641" y="832"/>
                    </a:lnTo>
                    <a:lnTo>
                      <a:pt x="1651" y="832"/>
                    </a:lnTo>
                    <a:lnTo>
                      <a:pt x="1653" y="838"/>
                    </a:lnTo>
                    <a:lnTo>
                      <a:pt x="1638" y="871"/>
                    </a:lnTo>
                    <a:lnTo>
                      <a:pt x="1621" y="900"/>
                    </a:lnTo>
                    <a:lnTo>
                      <a:pt x="1598" y="923"/>
                    </a:lnTo>
                    <a:lnTo>
                      <a:pt x="1575" y="946"/>
                    </a:lnTo>
                    <a:lnTo>
                      <a:pt x="1548" y="965"/>
                    </a:lnTo>
                    <a:lnTo>
                      <a:pt x="1522" y="979"/>
                    </a:lnTo>
                    <a:lnTo>
                      <a:pt x="1492" y="992"/>
                    </a:lnTo>
                    <a:lnTo>
                      <a:pt x="1462" y="998"/>
                    </a:lnTo>
                    <a:lnTo>
                      <a:pt x="1432" y="1001"/>
                    </a:lnTo>
                    <a:lnTo>
                      <a:pt x="1399" y="998"/>
                    </a:lnTo>
                    <a:lnTo>
                      <a:pt x="1369" y="995"/>
                    </a:lnTo>
                    <a:lnTo>
                      <a:pt x="1341" y="985"/>
                    </a:lnTo>
                    <a:lnTo>
                      <a:pt x="1311" y="975"/>
                    </a:lnTo>
                    <a:lnTo>
                      <a:pt x="1285" y="956"/>
                    </a:lnTo>
                    <a:lnTo>
                      <a:pt x="1260" y="936"/>
                    </a:lnTo>
                    <a:lnTo>
                      <a:pt x="1238" y="913"/>
                    </a:lnTo>
                    <a:lnTo>
                      <a:pt x="1245" y="904"/>
                    </a:lnTo>
                    <a:lnTo>
                      <a:pt x="1255" y="897"/>
                    </a:lnTo>
                    <a:lnTo>
                      <a:pt x="1265" y="887"/>
                    </a:lnTo>
                    <a:lnTo>
                      <a:pt x="1275" y="881"/>
                    </a:lnTo>
                    <a:lnTo>
                      <a:pt x="1285" y="874"/>
                    </a:lnTo>
                    <a:lnTo>
                      <a:pt x="1298" y="864"/>
                    </a:lnTo>
                    <a:lnTo>
                      <a:pt x="1306" y="858"/>
                    </a:lnTo>
                    <a:lnTo>
                      <a:pt x="1316" y="845"/>
                    </a:lnTo>
                    <a:lnTo>
                      <a:pt x="1331" y="848"/>
                    </a:lnTo>
                    <a:lnTo>
                      <a:pt x="1341" y="848"/>
                    </a:lnTo>
                    <a:lnTo>
                      <a:pt x="1353" y="845"/>
                    </a:lnTo>
                    <a:lnTo>
                      <a:pt x="1364" y="838"/>
                    </a:lnTo>
                    <a:lnTo>
                      <a:pt x="1371" y="832"/>
                    </a:lnTo>
                    <a:lnTo>
                      <a:pt x="1381" y="822"/>
                    </a:lnTo>
                    <a:lnTo>
                      <a:pt x="1389" y="812"/>
                    </a:lnTo>
                    <a:lnTo>
                      <a:pt x="1399" y="799"/>
                    </a:lnTo>
                    <a:lnTo>
                      <a:pt x="1391" y="796"/>
                    </a:lnTo>
                    <a:lnTo>
                      <a:pt x="1379" y="793"/>
                    </a:lnTo>
                    <a:lnTo>
                      <a:pt x="1366" y="793"/>
                    </a:lnTo>
                    <a:lnTo>
                      <a:pt x="1353" y="793"/>
                    </a:lnTo>
                    <a:lnTo>
                      <a:pt x="1341" y="793"/>
                    </a:lnTo>
                    <a:lnTo>
                      <a:pt x="1326" y="789"/>
                    </a:lnTo>
                    <a:lnTo>
                      <a:pt x="1313" y="786"/>
                    </a:lnTo>
                    <a:lnTo>
                      <a:pt x="1301" y="780"/>
                    </a:lnTo>
                    <a:lnTo>
                      <a:pt x="1288" y="793"/>
                    </a:lnTo>
                    <a:lnTo>
                      <a:pt x="1273" y="806"/>
                    </a:lnTo>
                    <a:lnTo>
                      <a:pt x="1258" y="815"/>
                    </a:lnTo>
                    <a:lnTo>
                      <a:pt x="1240" y="825"/>
                    </a:lnTo>
                    <a:lnTo>
                      <a:pt x="1222" y="828"/>
                    </a:lnTo>
                    <a:lnTo>
                      <a:pt x="1202" y="832"/>
                    </a:lnTo>
                    <a:lnTo>
                      <a:pt x="1185" y="835"/>
                    </a:lnTo>
                    <a:lnTo>
                      <a:pt x="1164" y="835"/>
                    </a:lnTo>
                    <a:lnTo>
                      <a:pt x="1144" y="835"/>
                    </a:lnTo>
                    <a:lnTo>
                      <a:pt x="1124" y="832"/>
                    </a:lnTo>
                    <a:lnTo>
                      <a:pt x="1106" y="825"/>
                    </a:lnTo>
                    <a:lnTo>
                      <a:pt x="1086" y="819"/>
                    </a:lnTo>
                    <a:lnTo>
                      <a:pt x="1071" y="809"/>
                    </a:lnTo>
                    <a:lnTo>
                      <a:pt x="1053" y="796"/>
                    </a:lnTo>
                    <a:lnTo>
                      <a:pt x="1038" y="783"/>
                    </a:lnTo>
                    <a:lnTo>
                      <a:pt x="1026" y="770"/>
                    </a:lnTo>
                    <a:lnTo>
                      <a:pt x="1018" y="780"/>
                    </a:lnTo>
                    <a:lnTo>
                      <a:pt x="1008" y="789"/>
                    </a:lnTo>
                    <a:lnTo>
                      <a:pt x="995" y="793"/>
                    </a:lnTo>
                    <a:lnTo>
                      <a:pt x="980" y="799"/>
                    </a:lnTo>
                    <a:lnTo>
                      <a:pt x="968" y="802"/>
                    </a:lnTo>
                    <a:lnTo>
                      <a:pt x="953" y="802"/>
                    </a:lnTo>
                    <a:lnTo>
                      <a:pt x="940" y="806"/>
                    </a:lnTo>
                    <a:lnTo>
                      <a:pt x="930" y="806"/>
                    </a:lnTo>
                    <a:lnTo>
                      <a:pt x="932" y="809"/>
                    </a:lnTo>
                    <a:lnTo>
                      <a:pt x="937" y="812"/>
                    </a:lnTo>
                    <a:lnTo>
                      <a:pt x="943" y="819"/>
                    </a:lnTo>
                    <a:lnTo>
                      <a:pt x="948" y="822"/>
                    </a:lnTo>
                    <a:lnTo>
                      <a:pt x="953" y="825"/>
                    </a:lnTo>
                    <a:lnTo>
                      <a:pt x="960" y="828"/>
                    </a:lnTo>
                    <a:lnTo>
                      <a:pt x="965" y="832"/>
                    </a:lnTo>
                    <a:lnTo>
                      <a:pt x="970" y="832"/>
                    </a:lnTo>
                    <a:lnTo>
                      <a:pt x="978" y="835"/>
                    </a:lnTo>
                    <a:lnTo>
                      <a:pt x="988" y="838"/>
                    </a:lnTo>
                    <a:lnTo>
                      <a:pt x="998" y="845"/>
                    </a:lnTo>
                    <a:lnTo>
                      <a:pt x="1008" y="848"/>
                    </a:lnTo>
                    <a:lnTo>
                      <a:pt x="1018" y="858"/>
                    </a:lnTo>
                    <a:lnTo>
                      <a:pt x="1031" y="864"/>
                    </a:lnTo>
                    <a:lnTo>
                      <a:pt x="1043" y="871"/>
                    </a:lnTo>
                    <a:lnTo>
                      <a:pt x="1056" y="877"/>
                    </a:lnTo>
                    <a:lnTo>
                      <a:pt x="1066" y="884"/>
                    </a:lnTo>
                    <a:lnTo>
                      <a:pt x="1079" y="887"/>
                    </a:lnTo>
                    <a:lnTo>
                      <a:pt x="1091" y="894"/>
                    </a:lnTo>
                    <a:lnTo>
                      <a:pt x="1101" y="897"/>
                    </a:lnTo>
                    <a:lnTo>
                      <a:pt x="1111" y="900"/>
                    </a:lnTo>
                    <a:lnTo>
                      <a:pt x="1122" y="900"/>
                    </a:lnTo>
                    <a:lnTo>
                      <a:pt x="1132" y="897"/>
                    </a:lnTo>
                    <a:lnTo>
                      <a:pt x="1142" y="894"/>
                    </a:lnTo>
                    <a:lnTo>
                      <a:pt x="1144" y="910"/>
                    </a:lnTo>
                    <a:lnTo>
                      <a:pt x="1142" y="923"/>
                    </a:lnTo>
                    <a:lnTo>
                      <a:pt x="1137" y="939"/>
                    </a:lnTo>
                    <a:lnTo>
                      <a:pt x="1132" y="956"/>
                    </a:lnTo>
                    <a:lnTo>
                      <a:pt x="1122" y="972"/>
                    </a:lnTo>
                    <a:lnTo>
                      <a:pt x="1111" y="985"/>
                    </a:lnTo>
                    <a:lnTo>
                      <a:pt x="1099" y="995"/>
                    </a:lnTo>
                    <a:lnTo>
                      <a:pt x="1089" y="1001"/>
                    </a:lnTo>
                    <a:lnTo>
                      <a:pt x="1074" y="1011"/>
                    </a:lnTo>
                    <a:lnTo>
                      <a:pt x="1058" y="1021"/>
                    </a:lnTo>
                    <a:lnTo>
                      <a:pt x="1041" y="1031"/>
                    </a:lnTo>
                    <a:lnTo>
                      <a:pt x="1023" y="1040"/>
                    </a:lnTo>
                    <a:lnTo>
                      <a:pt x="1003" y="1047"/>
                    </a:lnTo>
                    <a:lnTo>
                      <a:pt x="985" y="1057"/>
                    </a:lnTo>
                    <a:lnTo>
                      <a:pt x="968" y="1063"/>
                    </a:lnTo>
                    <a:lnTo>
                      <a:pt x="948" y="1070"/>
                    </a:lnTo>
                    <a:lnTo>
                      <a:pt x="930" y="1073"/>
                    </a:lnTo>
                    <a:lnTo>
                      <a:pt x="910" y="1073"/>
                    </a:lnTo>
                    <a:lnTo>
                      <a:pt x="892" y="1073"/>
                    </a:lnTo>
                    <a:lnTo>
                      <a:pt x="874" y="1070"/>
                    </a:lnTo>
                    <a:lnTo>
                      <a:pt x="857" y="1063"/>
                    </a:lnTo>
                    <a:lnTo>
                      <a:pt x="839" y="1054"/>
                    </a:lnTo>
                    <a:lnTo>
                      <a:pt x="824" y="1040"/>
                    </a:lnTo>
                    <a:lnTo>
                      <a:pt x="809" y="1024"/>
                    </a:lnTo>
                    <a:lnTo>
                      <a:pt x="822" y="1024"/>
                    </a:lnTo>
                    <a:lnTo>
                      <a:pt x="834" y="1018"/>
                    </a:lnTo>
                    <a:lnTo>
                      <a:pt x="847" y="1008"/>
                    </a:lnTo>
                    <a:lnTo>
                      <a:pt x="859" y="998"/>
                    </a:lnTo>
                    <a:lnTo>
                      <a:pt x="869" y="985"/>
                    </a:lnTo>
                    <a:lnTo>
                      <a:pt x="877" y="969"/>
                    </a:lnTo>
                    <a:lnTo>
                      <a:pt x="882" y="956"/>
                    </a:lnTo>
                    <a:lnTo>
                      <a:pt x="885" y="943"/>
                    </a:lnTo>
                    <a:lnTo>
                      <a:pt x="879" y="949"/>
                    </a:lnTo>
                    <a:lnTo>
                      <a:pt x="869" y="956"/>
                    </a:lnTo>
                    <a:lnTo>
                      <a:pt x="859" y="959"/>
                    </a:lnTo>
                    <a:lnTo>
                      <a:pt x="847" y="965"/>
                    </a:lnTo>
                    <a:lnTo>
                      <a:pt x="834" y="969"/>
                    </a:lnTo>
                    <a:lnTo>
                      <a:pt x="819" y="972"/>
                    </a:lnTo>
                    <a:lnTo>
                      <a:pt x="804" y="975"/>
                    </a:lnTo>
                    <a:lnTo>
                      <a:pt x="789" y="975"/>
                    </a:lnTo>
                    <a:lnTo>
                      <a:pt x="774" y="979"/>
                    </a:lnTo>
                    <a:lnTo>
                      <a:pt x="758" y="979"/>
                    </a:lnTo>
                    <a:lnTo>
                      <a:pt x="746" y="979"/>
                    </a:lnTo>
                    <a:lnTo>
                      <a:pt x="731" y="975"/>
                    </a:lnTo>
                    <a:lnTo>
                      <a:pt x="718" y="975"/>
                    </a:lnTo>
                    <a:lnTo>
                      <a:pt x="706" y="975"/>
                    </a:lnTo>
                    <a:lnTo>
                      <a:pt x="695" y="972"/>
                    </a:lnTo>
                    <a:lnTo>
                      <a:pt x="685" y="969"/>
                    </a:lnTo>
                    <a:lnTo>
                      <a:pt x="680" y="969"/>
                    </a:lnTo>
                    <a:lnTo>
                      <a:pt x="673" y="965"/>
                    </a:lnTo>
                    <a:lnTo>
                      <a:pt x="665" y="959"/>
                    </a:lnTo>
                    <a:lnTo>
                      <a:pt x="658" y="956"/>
                    </a:lnTo>
                    <a:lnTo>
                      <a:pt x="650" y="952"/>
                    </a:lnTo>
                    <a:lnTo>
                      <a:pt x="645" y="946"/>
                    </a:lnTo>
                    <a:lnTo>
                      <a:pt x="640" y="943"/>
                    </a:lnTo>
                    <a:lnTo>
                      <a:pt x="635" y="936"/>
                    </a:lnTo>
                    <a:lnTo>
                      <a:pt x="640" y="946"/>
                    </a:lnTo>
                    <a:lnTo>
                      <a:pt x="645" y="956"/>
                    </a:lnTo>
                    <a:lnTo>
                      <a:pt x="650" y="962"/>
                    </a:lnTo>
                    <a:lnTo>
                      <a:pt x="658" y="969"/>
                    </a:lnTo>
                    <a:lnTo>
                      <a:pt x="665" y="979"/>
                    </a:lnTo>
                    <a:lnTo>
                      <a:pt x="673" y="982"/>
                    </a:lnTo>
                    <a:lnTo>
                      <a:pt x="680" y="992"/>
                    </a:lnTo>
                    <a:lnTo>
                      <a:pt x="685" y="998"/>
                    </a:lnTo>
                    <a:lnTo>
                      <a:pt x="680" y="1001"/>
                    </a:lnTo>
                    <a:lnTo>
                      <a:pt x="678" y="1008"/>
                    </a:lnTo>
                    <a:lnTo>
                      <a:pt x="673" y="1011"/>
                    </a:lnTo>
                    <a:lnTo>
                      <a:pt x="670" y="1018"/>
                    </a:lnTo>
                    <a:lnTo>
                      <a:pt x="665" y="1021"/>
                    </a:lnTo>
                    <a:lnTo>
                      <a:pt x="660" y="1024"/>
                    </a:lnTo>
                    <a:lnTo>
                      <a:pt x="655" y="1027"/>
                    </a:lnTo>
                    <a:lnTo>
                      <a:pt x="653" y="1031"/>
                    </a:lnTo>
                    <a:lnTo>
                      <a:pt x="642" y="1034"/>
                    </a:lnTo>
                    <a:lnTo>
                      <a:pt x="635" y="1040"/>
                    </a:lnTo>
                    <a:lnTo>
                      <a:pt x="625" y="1044"/>
                    </a:lnTo>
                    <a:lnTo>
                      <a:pt x="615" y="1047"/>
                    </a:lnTo>
                    <a:lnTo>
                      <a:pt x="607" y="1050"/>
                    </a:lnTo>
                    <a:lnTo>
                      <a:pt x="597" y="1054"/>
                    </a:lnTo>
                    <a:lnTo>
                      <a:pt x="590" y="1054"/>
                    </a:lnTo>
                    <a:lnTo>
                      <a:pt x="579" y="1057"/>
                    </a:lnTo>
                    <a:lnTo>
                      <a:pt x="572" y="1057"/>
                    </a:lnTo>
                    <a:lnTo>
                      <a:pt x="562" y="1057"/>
                    </a:lnTo>
                    <a:lnTo>
                      <a:pt x="554" y="1057"/>
                    </a:lnTo>
                    <a:lnTo>
                      <a:pt x="544" y="1057"/>
                    </a:lnTo>
                    <a:lnTo>
                      <a:pt x="534" y="1054"/>
                    </a:lnTo>
                    <a:lnTo>
                      <a:pt x="524" y="1054"/>
                    </a:lnTo>
                    <a:lnTo>
                      <a:pt x="514" y="1050"/>
                    </a:lnTo>
                    <a:lnTo>
                      <a:pt x="504" y="1044"/>
                    </a:lnTo>
                    <a:lnTo>
                      <a:pt x="496" y="1040"/>
                    </a:lnTo>
                    <a:lnTo>
                      <a:pt x="486" y="1034"/>
                    </a:lnTo>
                    <a:lnTo>
                      <a:pt x="479" y="1024"/>
                    </a:lnTo>
                    <a:lnTo>
                      <a:pt x="469" y="1014"/>
                    </a:lnTo>
                    <a:lnTo>
                      <a:pt x="461" y="1001"/>
                    </a:lnTo>
                    <a:lnTo>
                      <a:pt x="453" y="988"/>
                    </a:lnTo>
                    <a:lnTo>
                      <a:pt x="448" y="979"/>
                    </a:lnTo>
                    <a:lnTo>
                      <a:pt x="443" y="972"/>
                    </a:lnTo>
                    <a:lnTo>
                      <a:pt x="453" y="972"/>
                    </a:lnTo>
                    <a:lnTo>
                      <a:pt x="466" y="969"/>
                    </a:lnTo>
                    <a:lnTo>
                      <a:pt x="476" y="965"/>
                    </a:lnTo>
                    <a:lnTo>
                      <a:pt x="489" y="959"/>
                    </a:lnTo>
                    <a:lnTo>
                      <a:pt x="499" y="956"/>
                    </a:lnTo>
                    <a:lnTo>
                      <a:pt x="509" y="946"/>
                    </a:lnTo>
                    <a:lnTo>
                      <a:pt x="519" y="936"/>
                    </a:lnTo>
                    <a:lnTo>
                      <a:pt x="524" y="926"/>
                    </a:lnTo>
                    <a:lnTo>
                      <a:pt x="511" y="926"/>
                    </a:lnTo>
                    <a:lnTo>
                      <a:pt x="501" y="926"/>
                    </a:lnTo>
                    <a:lnTo>
                      <a:pt x="489" y="923"/>
                    </a:lnTo>
                    <a:lnTo>
                      <a:pt x="476" y="920"/>
                    </a:lnTo>
                    <a:lnTo>
                      <a:pt x="463" y="920"/>
                    </a:lnTo>
                    <a:lnTo>
                      <a:pt x="453" y="917"/>
                    </a:lnTo>
                    <a:lnTo>
                      <a:pt x="441" y="910"/>
                    </a:lnTo>
                    <a:lnTo>
                      <a:pt x="431" y="907"/>
                    </a:lnTo>
                    <a:lnTo>
                      <a:pt x="421" y="900"/>
                    </a:lnTo>
                    <a:lnTo>
                      <a:pt x="411" y="894"/>
                    </a:lnTo>
                    <a:lnTo>
                      <a:pt x="400" y="887"/>
                    </a:lnTo>
                    <a:lnTo>
                      <a:pt x="393" y="881"/>
                    </a:lnTo>
                    <a:lnTo>
                      <a:pt x="383" y="874"/>
                    </a:lnTo>
                    <a:lnTo>
                      <a:pt x="378" y="864"/>
                    </a:lnTo>
                    <a:lnTo>
                      <a:pt x="370" y="858"/>
                    </a:lnTo>
                    <a:lnTo>
                      <a:pt x="365" y="845"/>
                    </a:lnTo>
                    <a:lnTo>
                      <a:pt x="363" y="861"/>
                    </a:lnTo>
                    <a:lnTo>
                      <a:pt x="363" y="871"/>
                    </a:lnTo>
                    <a:lnTo>
                      <a:pt x="365" y="881"/>
                    </a:lnTo>
                    <a:lnTo>
                      <a:pt x="368" y="890"/>
                    </a:lnTo>
                    <a:lnTo>
                      <a:pt x="373" y="897"/>
                    </a:lnTo>
                    <a:lnTo>
                      <a:pt x="375" y="910"/>
                    </a:lnTo>
                    <a:lnTo>
                      <a:pt x="380" y="920"/>
                    </a:lnTo>
                    <a:lnTo>
                      <a:pt x="383" y="930"/>
                    </a:lnTo>
                    <a:lnTo>
                      <a:pt x="375" y="943"/>
                    </a:lnTo>
                    <a:lnTo>
                      <a:pt x="368" y="952"/>
                    </a:lnTo>
                    <a:lnTo>
                      <a:pt x="360" y="959"/>
                    </a:lnTo>
                    <a:lnTo>
                      <a:pt x="353" y="965"/>
                    </a:lnTo>
                    <a:lnTo>
                      <a:pt x="348" y="972"/>
                    </a:lnTo>
                    <a:lnTo>
                      <a:pt x="340" y="979"/>
                    </a:lnTo>
                    <a:lnTo>
                      <a:pt x="335" y="982"/>
                    </a:lnTo>
                    <a:lnTo>
                      <a:pt x="327" y="985"/>
                    </a:lnTo>
                    <a:lnTo>
                      <a:pt x="320" y="988"/>
                    </a:lnTo>
                    <a:lnTo>
                      <a:pt x="312" y="988"/>
                    </a:lnTo>
                    <a:lnTo>
                      <a:pt x="302" y="988"/>
                    </a:lnTo>
                    <a:lnTo>
                      <a:pt x="292" y="988"/>
                    </a:lnTo>
                    <a:lnTo>
                      <a:pt x="282" y="988"/>
                    </a:lnTo>
                    <a:lnTo>
                      <a:pt x="272" y="985"/>
                    </a:lnTo>
                    <a:lnTo>
                      <a:pt x="259" y="982"/>
                    </a:lnTo>
                    <a:lnTo>
                      <a:pt x="244" y="979"/>
                    </a:lnTo>
                    <a:lnTo>
                      <a:pt x="229" y="972"/>
                    </a:lnTo>
                    <a:lnTo>
                      <a:pt x="216" y="965"/>
                    </a:lnTo>
                    <a:lnTo>
                      <a:pt x="206" y="956"/>
                    </a:lnTo>
                    <a:lnTo>
                      <a:pt x="199" y="943"/>
                    </a:lnTo>
                    <a:lnTo>
                      <a:pt x="191" y="930"/>
                    </a:lnTo>
                    <a:lnTo>
                      <a:pt x="186" y="913"/>
                    </a:lnTo>
                    <a:lnTo>
                      <a:pt x="181" y="897"/>
                    </a:lnTo>
                    <a:lnTo>
                      <a:pt x="179" y="881"/>
                    </a:lnTo>
                    <a:lnTo>
                      <a:pt x="186" y="877"/>
                    </a:lnTo>
                    <a:lnTo>
                      <a:pt x="194" y="877"/>
                    </a:lnTo>
                    <a:lnTo>
                      <a:pt x="201" y="874"/>
                    </a:lnTo>
                    <a:lnTo>
                      <a:pt x="206" y="871"/>
                    </a:lnTo>
                    <a:lnTo>
                      <a:pt x="214" y="864"/>
                    </a:lnTo>
                    <a:lnTo>
                      <a:pt x="219" y="861"/>
                    </a:lnTo>
                    <a:lnTo>
                      <a:pt x="224" y="855"/>
                    </a:lnTo>
                    <a:lnTo>
                      <a:pt x="229" y="845"/>
                    </a:lnTo>
                    <a:lnTo>
                      <a:pt x="214" y="845"/>
                    </a:lnTo>
                    <a:lnTo>
                      <a:pt x="199" y="845"/>
                    </a:lnTo>
                    <a:lnTo>
                      <a:pt x="184" y="842"/>
                    </a:lnTo>
                    <a:lnTo>
                      <a:pt x="169" y="835"/>
                    </a:lnTo>
                    <a:lnTo>
                      <a:pt x="156" y="825"/>
                    </a:lnTo>
                    <a:lnTo>
                      <a:pt x="146" y="815"/>
                    </a:lnTo>
                    <a:lnTo>
                      <a:pt x="136" y="802"/>
                    </a:lnTo>
                    <a:lnTo>
                      <a:pt x="128" y="783"/>
                    </a:lnTo>
                    <a:lnTo>
                      <a:pt x="123" y="796"/>
                    </a:lnTo>
                    <a:lnTo>
                      <a:pt x="121" y="815"/>
                    </a:lnTo>
                    <a:lnTo>
                      <a:pt x="123" y="832"/>
                    </a:lnTo>
                    <a:lnTo>
                      <a:pt x="131" y="851"/>
                    </a:lnTo>
                    <a:lnTo>
                      <a:pt x="121" y="851"/>
                    </a:lnTo>
                    <a:lnTo>
                      <a:pt x="108" y="851"/>
                    </a:lnTo>
                    <a:lnTo>
                      <a:pt x="95" y="848"/>
                    </a:lnTo>
                    <a:lnTo>
                      <a:pt x="83" y="848"/>
                    </a:lnTo>
                    <a:lnTo>
                      <a:pt x="70" y="845"/>
                    </a:lnTo>
                    <a:lnTo>
                      <a:pt x="58" y="842"/>
                    </a:lnTo>
                    <a:lnTo>
                      <a:pt x="47" y="835"/>
                    </a:lnTo>
                    <a:lnTo>
                      <a:pt x="37" y="828"/>
                    </a:lnTo>
                    <a:lnTo>
                      <a:pt x="27" y="822"/>
                    </a:lnTo>
                    <a:lnTo>
                      <a:pt x="17" y="812"/>
                    </a:lnTo>
                    <a:lnTo>
                      <a:pt x="10" y="802"/>
                    </a:lnTo>
                    <a:lnTo>
                      <a:pt x="5" y="789"/>
                    </a:lnTo>
                    <a:lnTo>
                      <a:pt x="0" y="776"/>
                    </a:lnTo>
                    <a:lnTo>
                      <a:pt x="0" y="760"/>
                    </a:lnTo>
                    <a:lnTo>
                      <a:pt x="0" y="740"/>
                    </a:lnTo>
                    <a:lnTo>
                      <a:pt x="5" y="721"/>
                    </a:lnTo>
                    <a:lnTo>
                      <a:pt x="10" y="708"/>
                    </a:lnTo>
                    <a:lnTo>
                      <a:pt x="15" y="692"/>
                    </a:lnTo>
                    <a:lnTo>
                      <a:pt x="25" y="678"/>
                    </a:lnTo>
                    <a:lnTo>
                      <a:pt x="37" y="662"/>
                    </a:lnTo>
                    <a:lnTo>
                      <a:pt x="50" y="652"/>
                    </a:lnTo>
                    <a:lnTo>
                      <a:pt x="63" y="643"/>
                    </a:lnTo>
                    <a:lnTo>
                      <a:pt x="73" y="636"/>
                    </a:lnTo>
                    <a:lnTo>
                      <a:pt x="85" y="633"/>
                    </a:lnTo>
                    <a:lnTo>
                      <a:pt x="83" y="649"/>
                    </a:lnTo>
                    <a:lnTo>
                      <a:pt x="83" y="659"/>
                    </a:lnTo>
                    <a:lnTo>
                      <a:pt x="85" y="669"/>
                    </a:lnTo>
                    <a:lnTo>
                      <a:pt x="88" y="675"/>
                    </a:lnTo>
                    <a:lnTo>
                      <a:pt x="93" y="656"/>
                    </a:lnTo>
                    <a:lnTo>
                      <a:pt x="98" y="639"/>
                    </a:lnTo>
                    <a:lnTo>
                      <a:pt x="108" y="623"/>
                    </a:lnTo>
                    <a:lnTo>
                      <a:pt x="121" y="610"/>
                    </a:lnTo>
                    <a:lnTo>
                      <a:pt x="133" y="603"/>
                    </a:lnTo>
                    <a:lnTo>
                      <a:pt x="148" y="597"/>
                    </a:lnTo>
                    <a:lnTo>
                      <a:pt x="161" y="594"/>
                    </a:lnTo>
                    <a:lnTo>
                      <a:pt x="176" y="590"/>
                    </a:lnTo>
                    <a:lnTo>
                      <a:pt x="169" y="587"/>
                    </a:lnTo>
                    <a:lnTo>
                      <a:pt x="163" y="584"/>
                    </a:lnTo>
                    <a:lnTo>
                      <a:pt x="158" y="581"/>
                    </a:lnTo>
                    <a:lnTo>
                      <a:pt x="151" y="577"/>
                    </a:lnTo>
                    <a:lnTo>
                      <a:pt x="143" y="574"/>
                    </a:lnTo>
                    <a:lnTo>
                      <a:pt x="136" y="574"/>
                    </a:lnTo>
                    <a:lnTo>
                      <a:pt x="128" y="574"/>
                    </a:lnTo>
                    <a:lnTo>
                      <a:pt x="121" y="574"/>
                    </a:lnTo>
                    <a:lnTo>
                      <a:pt x="113" y="555"/>
                    </a:lnTo>
                    <a:lnTo>
                      <a:pt x="111" y="532"/>
                    </a:lnTo>
                    <a:lnTo>
                      <a:pt x="108" y="512"/>
                    </a:lnTo>
                    <a:lnTo>
                      <a:pt x="108" y="496"/>
                    </a:lnTo>
                    <a:lnTo>
                      <a:pt x="111" y="476"/>
                    </a:lnTo>
                    <a:lnTo>
                      <a:pt x="116" y="463"/>
                    </a:lnTo>
                    <a:lnTo>
                      <a:pt x="123" y="450"/>
                    </a:lnTo>
                    <a:lnTo>
                      <a:pt x="131" y="437"/>
                    </a:lnTo>
                    <a:lnTo>
                      <a:pt x="141" y="424"/>
                    </a:lnTo>
                    <a:lnTo>
                      <a:pt x="156" y="414"/>
                    </a:lnTo>
                    <a:lnTo>
                      <a:pt x="174" y="408"/>
                    </a:lnTo>
                    <a:lnTo>
                      <a:pt x="191" y="401"/>
                    </a:lnTo>
                    <a:lnTo>
                      <a:pt x="214" y="401"/>
                    </a:lnTo>
                    <a:lnTo>
                      <a:pt x="239" y="398"/>
                    </a:lnTo>
                    <a:lnTo>
                      <a:pt x="267" y="398"/>
                    </a:lnTo>
                    <a:lnTo>
                      <a:pt x="297" y="401"/>
                    </a:lnTo>
                    <a:lnTo>
                      <a:pt x="292" y="437"/>
                    </a:lnTo>
                    <a:lnTo>
                      <a:pt x="292" y="463"/>
                    </a:lnTo>
                    <a:lnTo>
                      <a:pt x="300" y="473"/>
                    </a:lnTo>
                    <a:lnTo>
                      <a:pt x="307" y="457"/>
                    </a:lnTo>
                    <a:lnTo>
                      <a:pt x="317" y="444"/>
                    </a:lnTo>
                    <a:lnTo>
                      <a:pt x="330" y="434"/>
                    </a:lnTo>
                    <a:lnTo>
                      <a:pt x="342" y="427"/>
                    </a:lnTo>
                    <a:lnTo>
                      <a:pt x="358" y="424"/>
                    </a:lnTo>
                    <a:lnTo>
                      <a:pt x="373" y="421"/>
                    </a:lnTo>
                    <a:lnTo>
                      <a:pt x="388" y="421"/>
                    </a:lnTo>
                    <a:lnTo>
                      <a:pt x="400" y="421"/>
                    </a:lnTo>
                    <a:lnTo>
                      <a:pt x="395" y="414"/>
                    </a:lnTo>
                    <a:lnTo>
                      <a:pt x="388" y="411"/>
                    </a:lnTo>
                    <a:lnTo>
                      <a:pt x="383" y="405"/>
                    </a:lnTo>
                    <a:lnTo>
                      <a:pt x="373" y="401"/>
                    </a:lnTo>
                    <a:lnTo>
                      <a:pt x="365" y="401"/>
                    </a:lnTo>
                    <a:lnTo>
                      <a:pt x="355" y="398"/>
                    </a:lnTo>
                    <a:lnTo>
                      <a:pt x="342" y="395"/>
                    </a:lnTo>
                    <a:lnTo>
                      <a:pt x="332" y="395"/>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it-IT"/>
              </a:p>
            </p:txBody>
          </p:sp>
        </p:grpSp>
        <p:sp>
          <p:nvSpPr>
            <p:cNvPr id="26663" name="Text Box 50"/>
            <p:cNvSpPr txBox="1">
              <a:spLocks noChangeArrowheads="1"/>
            </p:cNvSpPr>
            <p:nvPr/>
          </p:nvSpPr>
          <p:spPr bwMode="gray">
            <a:xfrm>
              <a:off x="552450" y="2225675"/>
              <a:ext cx="2035175" cy="390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107259" rIns="107259" bIns="107259"/>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900" b="1">
                  <a:solidFill>
                    <a:srgbClr val="FFFFFF"/>
                  </a:solidFill>
                </a:rPr>
                <a:t>Company A</a:t>
              </a:r>
            </a:p>
          </p:txBody>
        </p:sp>
        <p:sp>
          <p:nvSpPr>
            <p:cNvPr id="26664" name="Text Box 30"/>
            <p:cNvSpPr txBox="1">
              <a:spLocks noChangeArrowheads="1"/>
            </p:cNvSpPr>
            <p:nvPr/>
          </p:nvSpPr>
          <p:spPr bwMode="auto">
            <a:xfrm>
              <a:off x="630238" y="3414713"/>
              <a:ext cx="1878012" cy="5349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53630" rIns="107259" bIns="53630"/>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85000"/>
                </a:lnSpc>
              </a:pPr>
              <a:r>
                <a:rPr lang="en-US" sz="1600" b="1">
                  <a:solidFill>
                    <a:srgbClr val="264D99"/>
                  </a:solidFill>
                </a:rPr>
                <a:t>Custom</a:t>
              </a:r>
              <a:br>
                <a:rPr lang="en-US" sz="1600" b="1">
                  <a:solidFill>
                    <a:srgbClr val="264D99"/>
                  </a:solidFill>
                </a:rPr>
              </a:br>
              <a:r>
                <a:rPr lang="en-US" sz="1600" b="1">
                  <a:solidFill>
                    <a:srgbClr val="264D99"/>
                  </a:solidFill>
                </a:rPr>
                <a:t>Private Cloud</a:t>
              </a:r>
            </a:p>
          </p:txBody>
        </p:sp>
        <p:sp>
          <p:nvSpPr>
            <p:cNvPr id="26665" name="Rectangle 10"/>
            <p:cNvSpPr>
              <a:spLocks noChangeArrowheads="1"/>
            </p:cNvSpPr>
            <p:nvPr/>
          </p:nvSpPr>
          <p:spPr bwMode="gray">
            <a:xfrm>
              <a:off x="5459413" y="3141663"/>
              <a:ext cx="1854200" cy="930275"/>
            </a:xfrm>
            <a:prstGeom prst="rect">
              <a:avLst/>
            </a:prstGeom>
            <a:solidFill>
              <a:srgbClr val="33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107259" rIns="107259" bIns="107259" anchor="ctr"/>
            <a:lstStyle/>
            <a:p>
              <a:pPr eaLnBrk="0" hangingPunct="0"/>
              <a:endParaRPr lang="en-GB" sz="2100">
                <a:solidFill>
                  <a:srgbClr val="000000"/>
                </a:solidFill>
              </a:endParaRPr>
            </a:p>
          </p:txBody>
        </p:sp>
        <p:sp>
          <p:nvSpPr>
            <p:cNvPr id="26666" name="Freeform 28"/>
            <p:cNvSpPr>
              <a:spLocks/>
            </p:cNvSpPr>
            <p:nvPr/>
          </p:nvSpPr>
          <p:spPr bwMode="auto">
            <a:xfrm>
              <a:off x="5537200" y="3219450"/>
              <a:ext cx="1697038" cy="831850"/>
            </a:xfrm>
            <a:custGeom>
              <a:avLst/>
              <a:gdLst>
                <a:gd name="T0" fmla="*/ 2147483647 w 2022"/>
                <a:gd name="T1" fmla="*/ 0 h 1285"/>
                <a:gd name="T2" fmla="*/ 2147483647 w 2022"/>
                <a:gd name="T3" fmla="*/ 0 h 1285"/>
                <a:gd name="T4" fmla="*/ 2147483647 w 2022"/>
                <a:gd name="T5" fmla="*/ 0 h 1285"/>
                <a:gd name="T6" fmla="*/ 2147483647 w 2022"/>
                <a:gd name="T7" fmla="*/ 0 h 1285"/>
                <a:gd name="T8" fmla="*/ 2147483647 w 2022"/>
                <a:gd name="T9" fmla="*/ 0 h 1285"/>
                <a:gd name="T10" fmla="*/ 2147483647 w 2022"/>
                <a:gd name="T11" fmla="*/ 0 h 1285"/>
                <a:gd name="T12" fmla="*/ 2147483647 w 2022"/>
                <a:gd name="T13" fmla="*/ 0 h 1285"/>
                <a:gd name="T14" fmla="*/ 2147483647 w 2022"/>
                <a:gd name="T15" fmla="*/ 0 h 1285"/>
                <a:gd name="T16" fmla="*/ 2147483647 w 2022"/>
                <a:gd name="T17" fmla="*/ 0 h 1285"/>
                <a:gd name="T18" fmla="*/ 2147483647 w 2022"/>
                <a:gd name="T19" fmla="*/ 0 h 1285"/>
                <a:gd name="T20" fmla="*/ 2147483647 w 2022"/>
                <a:gd name="T21" fmla="*/ 0 h 1285"/>
                <a:gd name="T22" fmla="*/ 2147483647 w 2022"/>
                <a:gd name="T23" fmla="*/ 0 h 1285"/>
                <a:gd name="T24" fmla="*/ 2147483647 w 2022"/>
                <a:gd name="T25" fmla="*/ 0 h 1285"/>
                <a:gd name="T26" fmla="*/ 2147483647 w 2022"/>
                <a:gd name="T27" fmla="*/ 0 h 1285"/>
                <a:gd name="T28" fmla="*/ 2147483647 w 2022"/>
                <a:gd name="T29" fmla="*/ 0 h 1285"/>
                <a:gd name="T30" fmla="*/ 2147483647 w 2022"/>
                <a:gd name="T31" fmla="*/ 0 h 1285"/>
                <a:gd name="T32" fmla="*/ 0 w 2022"/>
                <a:gd name="T33" fmla="*/ 0 h 1285"/>
                <a:gd name="T34" fmla="*/ 2147483647 w 2022"/>
                <a:gd name="T35" fmla="*/ 0 h 1285"/>
                <a:gd name="T36" fmla="*/ 2147483647 w 2022"/>
                <a:gd name="T37" fmla="*/ 0 h 1285"/>
                <a:gd name="T38" fmla="*/ 2147483647 w 2022"/>
                <a:gd name="T39" fmla="*/ 0 h 1285"/>
                <a:gd name="T40" fmla="*/ 2147483647 w 2022"/>
                <a:gd name="T41" fmla="*/ 0 h 1285"/>
                <a:gd name="T42" fmla="*/ 2147483647 w 2022"/>
                <a:gd name="T43" fmla="*/ 0 h 1285"/>
                <a:gd name="T44" fmla="*/ 2147483647 w 2022"/>
                <a:gd name="T45" fmla="*/ 0 h 1285"/>
                <a:gd name="T46" fmla="*/ 2147483647 w 2022"/>
                <a:gd name="T47" fmla="*/ 0 h 1285"/>
                <a:gd name="T48" fmla="*/ 2147483647 w 2022"/>
                <a:gd name="T49" fmla="*/ 0 h 1285"/>
                <a:gd name="T50" fmla="*/ 2147483647 w 2022"/>
                <a:gd name="T51" fmla="*/ 0 h 1285"/>
                <a:gd name="T52" fmla="*/ 2147483647 w 2022"/>
                <a:gd name="T53" fmla="*/ 0 h 1285"/>
                <a:gd name="T54" fmla="*/ 2147483647 w 2022"/>
                <a:gd name="T55" fmla="*/ 0 h 1285"/>
                <a:gd name="T56" fmla="*/ 2147483647 w 2022"/>
                <a:gd name="T57" fmla="*/ 0 h 1285"/>
                <a:gd name="T58" fmla="*/ 2147483647 w 2022"/>
                <a:gd name="T59" fmla="*/ 0 h 1285"/>
                <a:gd name="T60" fmla="*/ 2147483647 w 2022"/>
                <a:gd name="T61" fmla="*/ 0 h 1285"/>
                <a:gd name="T62" fmla="*/ 2147483647 w 2022"/>
                <a:gd name="T63" fmla="*/ 0 h 1285"/>
                <a:gd name="T64" fmla="*/ 2147483647 w 2022"/>
                <a:gd name="T65" fmla="*/ 0 h 1285"/>
                <a:gd name="T66" fmla="*/ 2147483647 w 2022"/>
                <a:gd name="T67" fmla="*/ 0 h 1285"/>
                <a:gd name="T68" fmla="*/ 2147483647 w 2022"/>
                <a:gd name="T69" fmla="*/ 0 h 1285"/>
                <a:gd name="T70" fmla="*/ 2147483647 w 2022"/>
                <a:gd name="T71" fmla="*/ 0 h 1285"/>
                <a:gd name="T72" fmla="*/ 2147483647 w 2022"/>
                <a:gd name="T73" fmla="*/ 0 h 1285"/>
                <a:gd name="T74" fmla="*/ 2147483647 w 2022"/>
                <a:gd name="T75" fmla="*/ 0 h 1285"/>
                <a:gd name="T76" fmla="*/ 2147483647 w 2022"/>
                <a:gd name="T77" fmla="*/ 0 h 1285"/>
                <a:gd name="T78" fmla="*/ 2147483647 w 2022"/>
                <a:gd name="T79" fmla="*/ 0 h 1285"/>
                <a:gd name="T80" fmla="*/ 2147483647 w 2022"/>
                <a:gd name="T81" fmla="*/ 0 h 1285"/>
                <a:gd name="T82" fmla="*/ 2147483647 w 2022"/>
                <a:gd name="T83" fmla="*/ 0 h 1285"/>
                <a:gd name="T84" fmla="*/ 2147483647 w 2022"/>
                <a:gd name="T85" fmla="*/ 0 h 1285"/>
                <a:gd name="T86" fmla="*/ 2147483647 w 2022"/>
                <a:gd name="T87" fmla="*/ 0 h 1285"/>
                <a:gd name="T88" fmla="*/ 2147483647 w 2022"/>
                <a:gd name="T89" fmla="*/ 0 h 1285"/>
                <a:gd name="T90" fmla="*/ 2147483647 w 2022"/>
                <a:gd name="T91" fmla="*/ 0 h 1285"/>
                <a:gd name="T92" fmla="*/ 2147483647 w 2022"/>
                <a:gd name="T93" fmla="*/ 0 h 1285"/>
                <a:gd name="T94" fmla="*/ 2147483647 w 2022"/>
                <a:gd name="T95" fmla="*/ 0 h 1285"/>
                <a:gd name="T96" fmla="*/ 2147483647 w 2022"/>
                <a:gd name="T97" fmla="*/ 0 h 1285"/>
                <a:gd name="T98" fmla="*/ 2147483647 w 2022"/>
                <a:gd name="T99" fmla="*/ 0 h 1285"/>
                <a:gd name="T100" fmla="*/ 2147483647 w 2022"/>
                <a:gd name="T101" fmla="*/ 0 h 1285"/>
                <a:gd name="T102" fmla="*/ 2147483647 w 2022"/>
                <a:gd name="T103" fmla="*/ 0 h 1285"/>
                <a:gd name="T104" fmla="*/ 2147483647 w 2022"/>
                <a:gd name="T105" fmla="*/ 0 h 1285"/>
                <a:gd name="T106" fmla="*/ 2147483647 w 2022"/>
                <a:gd name="T107" fmla="*/ 0 h 1285"/>
                <a:gd name="T108" fmla="*/ 2147483647 w 2022"/>
                <a:gd name="T109" fmla="*/ 0 h 1285"/>
                <a:gd name="T110" fmla="*/ 2147483647 w 2022"/>
                <a:gd name="T111" fmla="*/ 0 h 1285"/>
                <a:gd name="T112" fmla="*/ 2147483647 w 2022"/>
                <a:gd name="T113" fmla="*/ 0 h 1285"/>
                <a:gd name="T114" fmla="*/ 2147483647 w 2022"/>
                <a:gd name="T115" fmla="*/ 0 h 1285"/>
                <a:gd name="T116" fmla="*/ 2147483647 w 2022"/>
                <a:gd name="T117" fmla="*/ 0 h 1285"/>
                <a:gd name="T118" fmla="*/ 2147483647 w 2022"/>
                <a:gd name="T119" fmla="*/ 0 h 1285"/>
                <a:gd name="T120" fmla="*/ 2147483647 w 2022"/>
                <a:gd name="T121" fmla="*/ 0 h 1285"/>
                <a:gd name="T122" fmla="*/ 2147483647 w 2022"/>
                <a:gd name="T123" fmla="*/ 0 h 1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22"/>
                <a:gd name="T187" fmla="*/ 0 h 1285"/>
                <a:gd name="T188" fmla="*/ 2022 w 2022"/>
                <a:gd name="T189" fmla="*/ 1285 h 1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22" h="1285">
                  <a:moveTo>
                    <a:pt x="1117" y="219"/>
                  </a:moveTo>
                  <a:lnTo>
                    <a:pt x="1104" y="186"/>
                  </a:lnTo>
                  <a:lnTo>
                    <a:pt x="1092" y="157"/>
                  </a:lnTo>
                  <a:lnTo>
                    <a:pt x="1074" y="127"/>
                  </a:lnTo>
                  <a:lnTo>
                    <a:pt x="1056" y="104"/>
                  </a:lnTo>
                  <a:lnTo>
                    <a:pt x="1034" y="78"/>
                  </a:lnTo>
                  <a:lnTo>
                    <a:pt x="1014" y="59"/>
                  </a:lnTo>
                  <a:lnTo>
                    <a:pt x="988" y="42"/>
                  </a:lnTo>
                  <a:lnTo>
                    <a:pt x="966" y="29"/>
                  </a:lnTo>
                  <a:lnTo>
                    <a:pt x="940" y="16"/>
                  </a:lnTo>
                  <a:lnTo>
                    <a:pt x="913" y="7"/>
                  </a:lnTo>
                  <a:lnTo>
                    <a:pt x="885" y="3"/>
                  </a:lnTo>
                  <a:lnTo>
                    <a:pt x="860" y="0"/>
                  </a:lnTo>
                  <a:lnTo>
                    <a:pt x="832" y="0"/>
                  </a:lnTo>
                  <a:lnTo>
                    <a:pt x="804" y="3"/>
                  </a:lnTo>
                  <a:lnTo>
                    <a:pt x="779" y="13"/>
                  </a:lnTo>
                  <a:lnTo>
                    <a:pt x="751" y="23"/>
                  </a:lnTo>
                  <a:lnTo>
                    <a:pt x="726" y="42"/>
                  </a:lnTo>
                  <a:lnTo>
                    <a:pt x="706" y="65"/>
                  </a:lnTo>
                  <a:lnTo>
                    <a:pt x="686" y="95"/>
                  </a:lnTo>
                  <a:lnTo>
                    <a:pt x="673" y="127"/>
                  </a:lnTo>
                  <a:lnTo>
                    <a:pt x="661" y="163"/>
                  </a:lnTo>
                  <a:lnTo>
                    <a:pt x="653" y="199"/>
                  </a:lnTo>
                  <a:lnTo>
                    <a:pt x="645" y="235"/>
                  </a:lnTo>
                  <a:lnTo>
                    <a:pt x="640" y="267"/>
                  </a:lnTo>
                  <a:lnTo>
                    <a:pt x="633" y="277"/>
                  </a:lnTo>
                  <a:lnTo>
                    <a:pt x="618" y="277"/>
                  </a:lnTo>
                  <a:lnTo>
                    <a:pt x="605" y="277"/>
                  </a:lnTo>
                  <a:lnTo>
                    <a:pt x="590" y="274"/>
                  </a:lnTo>
                  <a:lnTo>
                    <a:pt x="577" y="271"/>
                  </a:lnTo>
                  <a:lnTo>
                    <a:pt x="562" y="267"/>
                  </a:lnTo>
                  <a:lnTo>
                    <a:pt x="550" y="264"/>
                  </a:lnTo>
                  <a:lnTo>
                    <a:pt x="534" y="261"/>
                  </a:lnTo>
                  <a:lnTo>
                    <a:pt x="522" y="254"/>
                  </a:lnTo>
                  <a:lnTo>
                    <a:pt x="507" y="254"/>
                  </a:lnTo>
                  <a:lnTo>
                    <a:pt x="494" y="251"/>
                  </a:lnTo>
                  <a:lnTo>
                    <a:pt x="479" y="251"/>
                  </a:lnTo>
                  <a:lnTo>
                    <a:pt x="466" y="254"/>
                  </a:lnTo>
                  <a:lnTo>
                    <a:pt x="451" y="254"/>
                  </a:lnTo>
                  <a:lnTo>
                    <a:pt x="439" y="258"/>
                  </a:lnTo>
                  <a:lnTo>
                    <a:pt x="424" y="264"/>
                  </a:lnTo>
                  <a:lnTo>
                    <a:pt x="411" y="274"/>
                  </a:lnTo>
                  <a:lnTo>
                    <a:pt x="398" y="284"/>
                  </a:lnTo>
                  <a:lnTo>
                    <a:pt x="391" y="297"/>
                  </a:lnTo>
                  <a:lnTo>
                    <a:pt x="383" y="313"/>
                  </a:lnTo>
                  <a:lnTo>
                    <a:pt x="378" y="329"/>
                  </a:lnTo>
                  <a:lnTo>
                    <a:pt x="373" y="349"/>
                  </a:lnTo>
                  <a:lnTo>
                    <a:pt x="371" y="365"/>
                  </a:lnTo>
                  <a:lnTo>
                    <a:pt x="371" y="385"/>
                  </a:lnTo>
                  <a:lnTo>
                    <a:pt x="371" y="401"/>
                  </a:lnTo>
                  <a:lnTo>
                    <a:pt x="358" y="401"/>
                  </a:lnTo>
                  <a:lnTo>
                    <a:pt x="343" y="401"/>
                  </a:lnTo>
                  <a:lnTo>
                    <a:pt x="330" y="401"/>
                  </a:lnTo>
                  <a:lnTo>
                    <a:pt x="315" y="401"/>
                  </a:lnTo>
                  <a:lnTo>
                    <a:pt x="300" y="401"/>
                  </a:lnTo>
                  <a:lnTo>
                    <a:pt x="285" y="404"/>
                  </a:lnTo>
                  <a:lnTo>
                    <a:pt x="270" y="408"/>
                  </a:lnTo>
                  <a:lnTo>
                    <a:pt x="257" y="411"/>
                  </a:lnTo>
                  <a:lnTo>
                    <a:pt x="242" y="414"/>
                  </a:lnTo>
                  <a:lnTo>
                    <a:pt x="227" y="421"/>
                  </a:lnTo>
                  <a:lnTo>
                    <a:pt x="214" y="427"/>
                  </a:lnTo>
                  <a:lnTo>
                    <a:pt x="202" y="434"/>
                  </a:lnTo>
                  <a:lnTo>
                    <a:pt x="189" y="440"/>
                  </a:lnTo>
                  <a:lnTo>
                    <a:pt x="176" y="450"/>
                  </a:lnTo>
                  <a:lnTo>
                    <a:pt x="166" y="463"/>
                  </a:lnTo>
                  <a:lnTo>
                    <a:pt x="159" y="476"/>
                  </a:lnTo>
                  <a:lnTo>
                    <a:pt x="151" y="492"/>
                  </a:lnTo>
                  <a:lnTo>
                    <a:pt x="146" y="509"/>
                  </a:lnTo>
                  <a:lnTo>
                    <a:pt x="146" y="522"/>
                  </a:lnTo>
                  <a:lnTo>
                    <a:pt x="146" y="538"/>
                  </a:lnTo>
                  <a:lnTo>
                    <a:pt x="146" y="554"/>
                  </a:lnTo>
                  <a:lnTo>
                    <a:pt x="149" y="571"/>
                  </a:lnTo>
                  <a:lnTo>
                    <a:pt x="151" y="587"/>
                  </a:lnTo>
                  <a:lnTo>
                    <a:pt x="151" y="603"/>
                  </a:lnTo>
                  <a:lnTo>
                    <a:pt x="129" y="607"/>
                  </a:lnTo>
                  <a:lnTo>
                    <a:pt x="106" y="616"/>
                  </a:lnTo>
                  <a:lnTo>
                    <a:pt x="86" y="629"/>
                  </a:lnTo>
                  <a:lnTo>
                    <a:pt x="66" y="646"/>
                  </a:lnTo>
                  <a:lnTo>
                    <a:pt x="48" y="669"/>
                  </a:lnTo>
                  <a:lnTo>
                    <a:pt x="33" y="695"/>
                  </a:lnTo>
                  <a:lnTo>
                    <a:pt x="20" y="721"/>
                  </a:lnTo>
                  <a:lnTo>
                    <a:pt x="10" y="747"/>
                  </a:lnTo>
                  <a:lnTo>
                    <a:pt x="3" y="776"/>
                  </a:lnTo>
                  <a:lnTo>
                    <a:pt x="0" y="806"/>
                  </a:lnTo>
                  <a:lnTo>
                    <a:pt x="0" y="835"/>
                  </a:lnTo>
                  <a:lnTo>
                    <a:pt x="3" y="864"/>
                  </a:lnTo>
                  <a:lnTo>
                    <a:pt x="13" y="890"/>
                  </a:lnTo>
                  <a:lnTo>
                    <a:pt x="25" y="916"/>
                  </a:lnTo>
                  <a:lnTo>
                    <a:pt x="40" y="936"/>
                  </a:lnTo>
                  <a:lnTo>
                    <a:pt x="63" y="952"/>
                  </a:lnTo>
                  <a:lnTo>
                    <a:pt x="76" y="959"/>
                  </a:lnTo>
                  <a:lnTo>
                    <a:pt x="88" y="962"/>
                  </a:lnTo>
                  <a:lnTo>
                    <a:pt x="103" y="965"/>
                  </a:lnTo>
                  <a:lnTo>
                    <a:pt x="118" y="969"/>
                  </a:lnTo>
                  <a:lnTo>
                    <a:pt x="131" y="969"/>
                  </a:lnTo>
                  <a:lnTo>
                    <a:pt x="146" y="969"/>
                  </a:lnTo>
                  <a:lnTo>
                    <a:pt x="159" y="965"/>
                  </a:lnTo>
                  <a:lnTo>
                    <a:pt x="169" y="962"/>
                  </a:lnTo>
                  <a:lnTo>
                    <a:pt x="171" y="1014"/>
                  </a:lnTo>
                  <a:lnTo>
                    <a:pt x="179" y="1057"/>
                  </a:lnTo>
                  <a:lnTo>
                    <a:pt x="189" y="1093"/>
                  </a:lnTo>
                  <a:lnTo>
                    <a:pt x="202" y="1119"/>
                  </a:lnTo>
                  <a:lnTo>
                    <a:pt x="219" y="1145"/>
                  </a:lnTo>
                  <a:lnTo>
                    <a:pt x="237" y="1158"/>
                  </a:lnTo>
                  <a:lnTo>
                    <a:pt x="257" y="1171"/>
                  </a:lnTo>
                  <a:lnTo>
                    <a:pt x="280" y="1177"/>
                  </a:lnTo>
                  <a:lnTo>
                    <a:pt x="300" y="1181"/>
                  </a:lnTo>
                  <a:lnTo>
                    <a:pt x="323" y="1177"/>
                  </a:lnTo>
                  <a:lnTo>
                    <a:pt x="345" y="1177"/>
                  </a:lnTo>
                  <a:lnTo>
                    <a:pt x="363" y="1171"/>
                  </a:lnTo>
                  <a:lnTo>
                    <a:pt x="383" y="1164"/>
                  </a:lnTo>
                  <a:lnTo>
                    <a:pt x="398" y="1155"/>
                  </a:lnTo>
                  <a:lnTo>
                    <a:pt x="411" y="1145"/>
                  </a:lnTo>
                  <a:lnTo>
                    <a:pt x="421" y="1138"/>
                  </a:lnTo>
                  <a:lnTo>
                    <a:pt x="444" y="1164"/>
                  </a:lnTo>
                  <a:lnTo>
                    <a:pt x="466" y="1187"/>
                  </a:lnTo>
                  <a:lnTo>
                    <a:pt x="492" y="1210"/>
                  </a:lnTo>
                  <a:lnTo>
                    <a:pt x="517" y="1226"/>
                  </a:lnTo>
                  <a:lnTo>
                    <a:pt x="542" y="1239"/>
                  </a:lnTo>
                  <a:lnTo>
                    <a:pt x="567" y="1252"/>
                  </a:lnTo>
                  <a:lnTo>
                    <a:pt x="595" y="1259"/>
                  </a:lnTo>
                  <a:lnTo>
                    <a:pt x="623" y="1265"/>
                  </a:lnTo>
                  <a:lnTo>
                    <a:pt x="648" y="1265"/>
                  </a:lnTo>
                  <a:lnTo>
                    <a:pt x="676" y="1262"/>
                  </a:lnTo>
                  <a:lnTo>
                    <a:pt x="701" y="1256"/>
                  </a:lnTo>
                  <a:lnTo>
                    <a:pt x="729" y="1243"/>
                  </a:lnTo>
                  <a:lnTo>
                    <a:pt x="754" y="1230"/>
                  </a:lnTo>
                  <a:lnTo>
                    <a:pt x="779" y="1210"/>
                  </a:lnTo>
                  <a:lnTo>
                    <a:pt x="802" y="1187"/>
                  </a:lnTo>
                  <a:lnTo>
                    <a:pt x="824" y="1161"/>
                  </a:lnTo>
                  <a:lnTo>
                    <a:pt x="829" y="1164"/>
                  </a:lnTo>
                  <a:lnTo>
                    <a:pt x="835" y="1168"/>
                  </a:lnTo>
                  <a:lnTo>
                    <a:pt x="837" y="1174"/>
                  </a:lnTo>
                  <a:lnTo>
                    <a:pt x="842" y="1177"/>
                  </a:lnTo>
                  <a:lnTo>
                    <a:pt x="845" y="1184"/>
                  </a:lnTo>
                  <a:lnTo>
                    <a:pt x="847" y="1190"/>
                  </a:lnTo>
                  <a:lnTo>
                    <a:pt x="852" y="1194"/>
                  </a:lnTo>
                  <a:lnTo>
                    <a:pt x="855" y="1197"/>
                  </a:lnTo>
                  <a:lnTo>
                    <a:pt x="862" y="1207"/>
                  </a:lnTo>
                  <a:lnTo>
                    <a:pt x="870" y="1217"/>
                  </a:lnTo>
                  <a:lnTo>
                    <a:pt x="877" y="1223"/>
                  </a:lnTo>
                  <a:lnTo>
                    <a:pt x="887" y="1230"/>
                  </a:lnTo>
                  <a:lnTo>
                    <a:pt x="898" y="1239"/>
                  </a:lnTo>
                  <a:lnTo>
                    <a:pt x="908" y="1246"/>
                  </a:lnTo>
                  <a:lnTo>
                    <a:pt x="918" y="1252"/>
                  </a:lnTo>
                  <a:lnTo>
                    <a:pt x="930" y="1256"/>
                  </a:lnTo>
                  <a:lnTo>
                    <a:pt x="940" y="1262"/>
                  </a:lnTo>
                  <a:lnTo>
                    <a:pt x="950" y="1265"/>
                  </a:lnTo>
                  <a:lnTo>
                    <a:pt x="963" y="1272"/>
                  </a:lnTo>
                  <a:lnTo>
                    <a:pt x="973" y="1275"/>
                  </a:lnTo>
                  <a:lnTo>
                    <a:pt x="983" y="1278"/>
                  </a:lnTo>
                  <a:lnTo>
                    <a:pt x="996" y="1278"/>
                  </a:lnTo>
                  <a:lnTo>
                    <a:pt x="1006" y="1282"/>
                  </a:lnTo>
                  <a:lnTo>
                    <a:pt x="1014" y="1282"/>
                  </a:lnTo>
                  <a:lnTo>
                    <a:pt x="1036" y="1285"/>
                  </a:lnTo>
                  <a:lnTo>
                    <a:pt x="1056" y="1285"/>
                  </a:lnTo>
                  <a:lnTo>
                    <a:pt x="1077" y="1285"/>
                  </a:lnTo>
                  <a:lnTo>
                    <a:pt x="1094" y="1278"/>
                  </a:lnTo>
                  <a:lnTo>
                    <a:pt x="1112" y="1275"/>
                  </a:lnTo>
                  <a:lnTo>
                    <a:pt x="1129" y="1269"/>
                  </a:lnTo>
                  <a:lnTo>
                    <a:pt x="1145" y="1262"/>
                  </a:lnTo>
                  <a:lnTo>
                    <a:pt x="1162" y="1252"/>
                  </a:lnTo>
                  <a:lnTo>
                    <a:pt x="1175" y="1239"/>
                  </a:lnTo>
                  <a:lnTo>
                    <a:pt x="1190" y="1226"/>
                  </a:lnTo>
                  <a:lnTo>
                    <a:pt x="1205" y="1217"/>
                  </a:lnTo>
                  <a:lnTo>
                    <a:pt x="1218" y="1200"/>
                  </a:lnTo>
                  <a:lnTo>
                    <a:pt x="1233" y="1184"/>
                  </a:lnTo>
                  <a:lnTo>
                    <a:pt x="1245" y="1164"/>
                  </a:lnTo>
                  <a:lnTo>
                    <a:pt x="1258" y="1148"/>
                  </a:lnTo>
                  <a:lnTo>
                    <a:pt x="1271" y="1128"/>
                  </a:lnTo>
                  <a:lnTo>
                    <a:pt x="1273" y="1122"/>
                  </a:lnTo>
                  <a:lnTo>
                    <a:pt x="1288" y="1135"/>
                  </a:lnTo>
                  <a:lnTo>
                    <a:pt x="1301" y="1145"/>
                  </a:lnTo>
                  <a:lnTo>
                    <a:pt x="1316" y="1155"/>
                  </a:lnTo>
                  <a:lnTo>
                    <a:pt x="1334" y="1164"/>
                  </a:lnTo>
                  <a:lnTo>
                    <a:pt x="1349" y="1174"/>
                  </a:lnTo>
                  <a:lnTo>
                    <a:pt x="1366" y="1184"/>
                  </a:lnTo>
                  <a:lnTo>
                    <a:pt x="1384" y="1190"/>
                  </a:lnTo>
                  <a:lnTo>
                    <a:pt x="1402" y="1197"/>
                  </a:lnTo>
                  <a:lnTo>
                    <a:pt x="1419" y="1203"/>
                  </a:lnTo>
                  <a:lnTo>
                    <a:pt x="1437" y="1207"/>
                  </a:lnTo>
                  <a:lnTo>
                    <a:pt x="1457" y="1213"/>
                  </a:lnTo>
                  <a:lnTo>
                    <a:pt x="1475" y="1217"/>
                  </a:lnTo>
                  <a:lnTo>
                    <a:pt x="1495" y="1217"/>
                  </a:lnTo>
                  <a:lnTo>
                    <a:pt x="1513" y="1220"/>
                  </a:lnTo>
                  <a:lnTo>
                    <a:pt x="1533" y="1220"/>
                  </a:lnTo>
                  <a:lnTo>
                    <a:pt x="1551" y="1217"/>
                  </a:lnTo>
                  <a:lnTo>
                    <a:pt x="1568" y="1217"/>
                  </a:lnTo>
                  <a:lnTo>
                    <a:pt x="1586" y="1213"/>
                  </a:lnTo>
                  <a:lnTo>
                    <a:pt x="1603" y="1207"/>
                  </a:lnTo>
                  <a:lnTo>
                    <a:pt x="1621" y="1200"/>
                  </a:lnTo>
                  <a:lnTo>
                    <a:pt x="1639" y="1194"/>
                  </a:lnTo>
                  <a:lnTo>
                    <a:pt x="1654" y="1187"/>
                  </a:lnTo>
                  <a:lnTo>
                    <a:pt x="1669" y="1177"/>
                  </a:lnTo>
                  <a:lnTo>
                    <a:pt x="1684" y="1164"/>
                  </a:lnTo>
                  <a:lnTo>
                    <a:pt x="1699" y="1151"/>
                  </a:lnTo>
                  <a:lnTo>
                    <a:pt x="1714" y="1138"/>
                  </a:lnTo>
                  <a:lnTo>
                    <a:pt x="1727" y="1122"/>
                  </a:lnTo>
                  <a:lnTo>
                    <a:pt x="1737" y="1106"/>
                  </a:lnTo>
                  <a:lnTo>
                    <a:pt x="1750" y="1086"/>
                  </a:lnTo>
                  <a:lnTo>
                    <a:pt x="1760" y="1066"/>
                  </a:lnTo>
                  <a:lnTo>
                    <a:pt x="1767" y="1044"/>
                  </a:lnTo>
                  <a:lnTo>
                    <a:pt x="1775" y="1018"/>
                  </a:lnTo>
                  <a:lnTo>
                    <a:pt x="1780" y="1005"/>
                  </a:lnTo>
                  <a:lnTo>
                    <a:pt x="1782" y="991"/>
                  </a:lnTo>
                  <a:lnTo>
                    <a:pt x="1785" y="975"/>
                  </a:lnTo>
                  <a:lnTo>
                    <a:pt x="1788" y="959"/>
                  </a:lnTo>
                  <a:lnTo>
                    <a:pt x="1798" y="956"/>
                  </a:lnTo>
                  <a:lnTo>
                    <a:pt x="1810" y="956"/>
                  </a:lnTo>
                  <a:lnTo>
                    <a:pt x="1820" y="952"/>
                  </a:lnTo>
                  <a:lnTo>
                    <a:pt x="1830" y="949"/>
                  </a:lnTo>
                  <a:lnTo>
                    <a:pt x="1843" y="946"/>
                  </a:lnTo>
                  <a:lnTo>
                    <a:pt x="1853" y="939"/>
                  </a:lnTo>
                  <a:lnTo>
                    <a:pt x="1863" y="936"/>
                  </a:lnTo>
                  <a:lnTo>
                    <a:pt x="1876" y="926"/>
                  </a:lnTo>
                  <a:lnTo>
                    <a:pt x="1886" y="920"/>
                  </a:lnTo>
                  <a:lnTo>
                    <a:pt x="1896" y="913"/>
                  </a:lnTo>
                  <a:lnTo>
                    <a:pt x="1906" y="903"/>
                  </a:lnTo>
                  <a:lnTo>
                    <a:pt x="1914" y="897"/>
                  </a:lnTo>
                  <a:lnTo>
                    <a:pt x="1924" y="887"/>
                  </a:lnTo>
                  <a:lnTo>
                    <a:pt x="1931" y="877"/>
                  </a:lnTo>
                  <a:lnTo>
                    <a:pt x="1939" y="868"/>
                  </a:lnTo>
                  <a:lnTo>
                    <a:pt x="1946" y="858"/>
                  </a:lnTo>
                  <a:lnTo>
                    <a:pt x="1961" y="838"/>
                  </a:lnTo>
                  <a:lnTo>
                    <a:pt x="1974" y="815"/>
                  </a:lnTo>
                  <a:lnTo>
                    <a:pt x="1987" y="789"/>
                  </a:lnTo>
                  <a:lnTo>
                    <a:pt x="1997" y="760"/>
                  </a:lnTo>
                  <a:lnTo>
                    <a:pt x="2007" y="734"/>
                  </a:lnTo>
                  <a:lnTo>
                    <a:pt x="2014" y="704"/>
                  </a:lnTo>
                  <a:lnTo>
                    <a:pt x="2019" y="675"/>
                  </a:lnTo>
                  <a:lnTo>
                    <a:pt x="2022" y="649"/>
                  </a:lnTo>
                  <a:lnTo>
                    <a:pt x="2022" y="623"/>
                  </a:lnTo>
                  <a:lnTo>
                    <a:pt x="2019" y="597"/>
                  </a:lnTo>
                  <a:lnTo>
                    <a:pt x="2012" y="571"/>
                  </a:lnTo>
                  <a:lnTo>
                    <a:pt x="2002" y="551"/>
                  </a:lnTo>
                  <a:lnTo>
                    <a:pt x="1987" y="532"/>
                  </a:lnTo>
                  <a:lnTo>
                    <a:pt x="1969" y="515"/>
                  </a:lnTo>
                  <a:lnTo>
                    <a:pt x="1946" y="502"/>
                  </a:lnTo>
                  <a:lnTo>
                    <a:pt x="1919" y="496"/>
                  </a:lnTo>
                  <a:lnTo>
                    <a:pt x="1914" y="496"/>
                  </a:lnTo>
                  <a:lnTo>
                    <a:pt x="1909" y="496"/>
                  </a:lnTo>
                  <a:lnTo>
                    <a:pt x="1904" y="492"/>
                  </a:lnTo>
                  <a:lnTo>
                    <a:pt x="1898" y="492"/>
                  </a:lnTo>
                  <a:lnTo>
                    <a:pt x="1893" y="492"/>
                  </a:lnTo>
                  <a:lnTo>
                    <a:pt x="1888" y="492"/>
                  </a:lnTo>
                  <a:lnTo>
                    <a:pt x="1883" y="489"/>
                  </a:lnTo>
                  <a:lnTo>
                    <a:pt x="1878" y="489"/>
                  </a:lnTo>
                  <a:lnTo>
                    <a:pt x="1891" y="460"/>
                  </a:lnTo>
                  <a:lnTo>
                    <a:pt x="1901" y="424"/>
                  </a:lnTo>
                  <a:lnTo>
                    <a:pt x="1909" y="391"/>
                  </a:lnTo>
                  <a:lnTo>
                    <a:pt x="1914" y="355"/>
                  </a:lnTo>
                  <a:lnTo>
                    <a:pt x="1914" y="320"/>
                  </a:lnTo>
                  <a:lnTo>
                    <a:pt x="1909" y="287"/>
                  </a:lnTo>
                  <a:lnTo>
                    <a:pt x="1898" y="251"/>
                  </a:lnTo>
                  <a:lnTo>
                    <a:pt x="1878" y="219"/>
                  </a:lnTo>
                  <a:lnTo>
                    <a:pt x="1858" y="192"/>
                  </a:lnTo>
                  <a:lnTo>
                    <a:pt x="1838" y="173"/>
                  </a:lnTo>
                  <a:lnTo>
                    <a:pt x="1818" y="157"/>
                  </a:lnTo>
                  <a:lnTo>
                    <a:pt x="1795" y="140"/>
                  </a:lnTo>
                  <a:lnTo>
                    <a:pt x="1775" y="130"/>
                  </a:lnTo>
                  <a:lnTo>
                    <a:pt x="1752" y="127"/>
                  </a:lnTo>
                  <a:lnTo>
                    <a:pt x="1730" y="124"/>
                  </a:lnTo>
                  <a:lnTo>
                    <a:pt x="1707" y="124"/>
                  </a:lnTo>
                  <a:lnTo>
                    <a:pt x="1687" y="130"/>
                  </a:lnTo>
                  <a:lnTo>
                    <a:pt x="1664" y="137"/>
                  </a:lnTo>
                  <a:lnTo>
                    <a:pt x="1644" y="147"/>
                  </a:lnTo>
                  <a:lnTo>
                    <a:pt x="1621" y="160"/>
                  </a:lnTo>
                  <a:lnTo>
                    <a:pt x="1601" y="176"/>
                  </a:lnTo>
                  <a:lnTo>
                    <a:pt x="1583" y="196"/>
                  </a:lnTo>
                  <a:lnTo>
                    <a:pt x="1563" y="219"/>
                  </a:lnTo>
                  <a:lnTo>
                    <a:pt x="1545" y="241"/>
                  </a:lnTo>
                  <a:lnTo>
                    <a:pt x="1543" y="245"/>
                  </a:lnTo>
                  <a:lnTo>
                    <a:pt x="1530" y="228"/>
                  </a:lnTo>
                  <a:lnTo>
                    <a:pt x="1520" y="215"/>
                  </a:lnTo>
                  <a:lnTo>
                    <a:pt x="1508" y="202"/>
                  </a:lnTo>
                  <a:lnTo>
                    <a:pt x="1495" y="186"/>
                  </a:lnTo>
                  <a:lnTo>
                    <a:pt x="1482" y="173"/>
                  </a:lnTo>
                  <a:lnTo>
                    <a:pt x="1470" y="160"/>
                  </a:lnTo>
                  <a:lnTo>
                    <a:pt x="1457" y="150"/>
                  </a:lnTo>
                  <a:lnTo>
                    <a:pt x="1445" y="137"/>
                  </a:lnTo>
                  <a:lnTo>
                    <a:pt x="1430" y="130"/>
                  </a:lnTo>
                  <a:lnTo>
                    <a:pt x="1414" y="121"/>
                  </a:lnTo>
                  <a:lnTo>
                    <a:pt x="1402" y="114"/>
                  </a:lnTo>
                  <a:lnTo>
                    <a:pt x="1384" y="111"/>
                  </a:lnTo>
                  <a:lnTo>
                    <a:pt x="1369" y="108"/>
                  </a:lnTo>
                  <a:lnTo>
                    <a:pt x="1351" y="108"/>
                  </a:lnTo>
                  <a:lnTo>
                    <a:pt x="1336" y="108"/>
                  </a:lnTo>
                  <a:lnTo>
                    <a:pt x="1316" y="114"/>
                  </a:lnTo>
                  <a:lnTo>
                    <a:pt x="1309" y="117"/>
                  </a:lnTo>
                  <a:lnTo>
                    <a:pt x="1298" y="124"/>
                  </a:lnTo>
                  <a:lnTo>
                    <a:pt x="1288" y="134"/>
                  </a:lnTo>
                  <a:lnTo>
                    <a:pt x="1278" y="144"/>
                  </a:lnTo>
                  <a:lnTo>
                    <a:pt x="1271" y="157"/>
                  </a:lnTo>
                  <a:lnTo>
                    <a:pt x="1263" y="170"/>
                  </a:lnTo>
                  <a:lnTo>
                    <a:pt x="1256" y="179"/>
                  </a:lnTo>
                  <a:lnTo>
                    <a:pt x="1248" y="189"/>
                  </a:lnTo>
                  <a:lnTo>
                    <a:pt x="1240" y="179"/>
                  </a:lnTo>
                  <a:lnTo>
                    <a:pt x="1233" y="173"/>
                  </a:lnTo>
                  <a:lnTo>
                    <a:pt x="1225" y="166"/>
                  </a:lnTo>
                  <a:lnTo>
                    <a:pt x="1215" y="163"/>
                  </a:lnTo>
                  <a:lnTo>
                    <a:pt x="1205" y="160"/>
                  </a:lnTo>
                  <a:lnTo>
                    <a:pt x="1198" y="157"/>
                  </a:lnTo>
                  <a:lnTo>
                    <a:pt x="1187" y="157"/>
                  </a:lnTo>
                  <a:lnTo>
                    <a:pt x="1177" y="157"/>
                  </a:lnTo>
                  <a:lnTo>
                    <a:pt x="1170" y="160"/>
                  </a:lnTo>
                  <a:lnTo>
                    <a:pt x="1160" y="163"/>
                  </a:lnTo>
                  <a:lnTo>
                    <a:pt x="1152" y="166"/>
                  </a:lnTo>
                  <a:lnTo>
                    <a:pt x="1142" y="173"/>
                  </a:lnTo>
                  <a:lnTo>
                    <a:pt x="1135" y="183"/>
                  </a:lnTo>
                  <a:lnTo>
                    <a:pt x="1127" y="192"/>
                  </a:lnTo>
                  <a:lnTo>
                    <a:pt x="1122" y="205"/>
                  </a:lnTo>
                  <a:lnTo>
                    <a:pt x="1117" y="219"/>
                  </a:lnTo>
                  <a:close/>
                </a:path>
              </a:pathLst>
            </a:custGeom>
            <a:solidFill>
              <a:srgbClr val="E2E2E2"/>
            </a:solidFill>
            <a:ln w="9525">
              <a:solidFill>
                <a:schemeClr val="bg2"/>
              </a:solidFill>
              <a:round/>
              <a:headEnd/>
              <a:tailEnd/>
            </a:ln>
          </p:spPr>
          <p:txBody>
            <a:bodyPr lIns="107259" tIns="53630" rIns="107259" bIns="53630"/>
            <a:lstStyle/>
            <a:p>
              <a:endParaRPr lang="it-IT"/>
            </a:p>
          </p:txBody>
        </p:sp>
        <p:sp>
          <p:nvSpPr>
            <p:cNvPr id="26667" name="Freeform 29"/>
            <p:cNvSpPr>
              <a:spLocks/>
            </p:cNvSpPr>
            <p:nvPr/>
          </p:nvSpPr>
          <p:spPr bwMode="auto">
            <a:xfrm>
              <a:off x="5534025" y="3236913"/>
              <a:ext cx="1704975" cy="693737"/>
            </a:xfrm>
            <a:custGeom>
              <a:avLst/>
              <a:gdLst>
                <a:gd name="T0" fmla="*/ 2147483647 w 1880"/>
                <a:gd name="T1" fmla="*/ 0 h 1073"/>
                <a:gd name="T2" fmla="*/ 2147483647 w 1880"/>
                <a:gd name="T3" fmla="*/ 0 h 1073"/>
                <a:gd name="T4" fmla="*/ 2147483647 w 1880"/>
                <a:gd name="T5" fmla="*/ 0 h 1073"/>
                <a:gd name="T6" fmla="*/ 2147483647 w 1880"/>
                <a:gd name="T7" fmla="*/ 0 h 1073"/>
                <a:gd name="T8" fmla="*/ 2147483647 w 1880"/>
                <a:gd name="T9" fmla="*/ 0 h 1073"/>
                <a:gd name="T10" fmla="*/ 2147483647 w 1880"/>
                <a:gd name="T11" fmla="*/ 0 h 1073"/>
                <a:gd name="T12" fmla="*/ 2147483647 w 1880"/>
                <a:gd name="T13" fmla="*/ 0 h 1073"/>
                <a:gd name="T14" fmla="*/ 2147483647 w 1880"/>
                <a:gd name="T15" fmla="*/ 0 h 1073"/>
                <a:gd name="T16" fmla="*/ 2147483647 w 1880"/>
                <a:gd name="T17" fmla="*/ 0 h 1073"/>
                <a:gd name="T18" fmla="*/ 2147483647 w 1880"/>
                <a:gd name="T19" fmla="*/ 0 h 1073"/>
                <a:gd name="T20" fmla="*/ 2147483647 w 1880"/>
                <a:gd name="T21" fmla="*/ 0 h 1073"/>
                <a:gd name="T22" fmla="*/ 2147483647 w 1880"/>
                <a:gd name="T23" fmla="*/ 0 h 1073"/>
                <a:gd name="T24" fmla="*/ 2147483647 w 1880"/>
                <a:gd name="T25" fmla="*/ 0 h 1073"/>
                <a:gd name="T26" fmla="*/ 2147483647 w 1880"/>
                <a:gd name="T27" fmla="*/ 0 h 1073"/>
                <a:gd name="T28" fmla="*/ 2147483647 w 1880"/>
                <a:gd name="T29" fmla="*/ 0 h 1073"/>
                <a:gd name="T30" fmla="*/ 2147483647 w 1880"/>
                <a:gd name="T31" fmla="*/ 0 h 1073"/>
                <a:gd name="T32" fmla="*/ 2147483647 w 1880"/>
                <a:gd name="T33" fmla="*/ 0 h 1073"/>
                <a:gd name="T34" fmla="*/ 2147483647 w 1880"/>
                <a:gd name="T35" fmla="*/ 0 h 1073"/>
                <a:gd name="T36" fmla="*/ 2147483647 w 1880"/>
                <a:gd name="T37" fmla="*/ 0 h 1073"/>
                <a:gd name="T38" fmla="*/ 2147483647 w 1880"/>
                <a:gd name="T39" fmla="*/ 0 h 1073"/>
                <a:gd name="T40" fmla="*/ 2147483647 w 1880"/>
                <a:gd name="T41" fmla="*/ 0 h 1073"/>
                <a:gd name="T42" fmla="*/ 2147483647 w 1880"/>
                <a:gd name="T43" fmla="*/ 0 h 1073"/>
                <a:gd name="T44" fmla="*/ 2147483647 w 1880"/>
                <a:gd name="T45" fmla="*/ 0 h 1073"/>
                <a:gd name="T46" fmla="*/ 2147483647 w 1880"/>
                <a:gd name="T47" fmla="*/ 0 h 1073"/>
                <a:gd name="T48" fmla="*/ 2147483647 w 1880"/>
                <a:gd name="T49" fmla="*/ 0 h 1073"/>
                <a:gd name="T50" fmla="*/ 2147483647 w 1880"/>
                <a:gd name="T51" fmla="*/ 0 h 1073"/>
                <a:gd name="T52" fmla="*/ 2147483647 w 1880"/>
                <a:gd name="T53" fmla="*/ 0 h 1073"/>
                <a:gd name="T54" fmla="*/ 2147483647 w 1880"/>
                <a:gd name="T55" fmla="*/ 0 h 1073"/>
                <a:gd name="T56" fmla="*/ 2147483647 w 1880"/>
                <a:gd name="T57" fmla="*/ 0 h 1073"/>
                <a:gd name="T58" fmla="*/ 2147483647 w 1880"/>
                <a:gd name="T59" fmla="*/ 0 h 1073"/>
                <a:gd name="T60" fmla="*/ 2147483647 w 1880"/>
                <a:gd name="T61" fmla="*/ 0 h 1073"/>
                <a:gd name="T62" fmla="*/ 2147483647 w 1880"/>
                <a:gd name="T63" fmla="*/ 0 h 1073"/>
                <a:gd name="T64" fmla="*/ 2147483647 w 1880"/>
                <a:gd name="T65" fmla="*/ 0 h 1073"/>
                <a:gd name="T66" fmla="*/ 2147483647 w 1880"/>
                <a:gd name="T67" fmla="*/ 0 h 1073"/>
                <a:gd name="T68" fmla="*/ 2147483647 w 1880"/>
                <a:gd name="T69" fmla="*/ 0 h 1073"/>
                <a:gd name="T70" fmla="*/ 2147483647 w 1880"/>
                <a:gd name="T71" fmla="*/ 0 h 1073"/>
                <a:gd name="T72" fmla="*/ 2147483647 w 1880"/>
                <a:gd name="T73" fmla="*/ 0 h 1073"/>
                <a:gd name="T74" fmla="*/ 2147483647 w 1880"/>
                <a:gd name="T75" fmla="*/ 0 h 1073"/>
                <a:gd name="T76" fmla="*/ 2147483647 w 1880"/>
                <a:gd name="T77" fmla="*/ 0 h 1073"/>
                <a:gd name="T78" fmla="*/ 2147483647 w 1880"/>
                <a:gd name="T79" fmla="*/ 0 h 1073"/>
                <a:gd name="T80" fmla="*/ 2147483647 w 1880"/>
                <a:gd name="T81" fmla="*/ 0 h 1073"/>
                <a:gd name="T82" fmla="*/ 2147483647 w 1880"/>
                <a:gd name="T83" fmla="*/ 0 h 1073"/>
                <a:gd name="T84" fmla="*/ 2147483647 w 1880"/>
                <a:gd name="T85" fmla="*/ 0 h 1073"/>
                <a:gd name="T86" fmla="*/ 2147483647 w 1880"/>
                <a:gd name="T87" fmla="*/ 0 h 1073"/>
                <a:gd name="T88" fmla="*/ 2147483647 w 1880"/>
                <a:gd name="T89" fmla="*/ 0 h 1073"/>
                <a:gd name="T90" fmla="*/ 2147483647 w 1880"/>
                <a:gd name="T91" fmla="*/ 0 h 1073"/>
                <a:gd name="T92" fmla="*/ 2147483647 w 1880"/>
                <a:gd name="T93" fmla="*/ 0 h 1073"/>
                <a:gd name="T94" fmla="*/ 2147483647 w 1880"/>
                <a:gd name="T95" fmla="*/ 0 h 1073"/>
                <a:gd name="T96" fmla="*/ 2147483647 w 1880"/>
                <a:gd name="T97" fmla="*/ 0 h 1073"/>
                <a:gd name="T98" fmla="*/ 2147483647 w 1880"/>
                <a:gd name="T99" fmla="*/ 0 h 1073"/>
                <a:gd name="T100" fmla="*/ 2147483647 w 1880"/>
                <a:gd name="T101" fmla="*/ 0 h 1073"/>
                <a:gd name="T102" fmla="*/ 2147483647 w 1880"/>
                <a:gd name="T103" fmla="*/ 0 h 1073"/>
                <a:gd name="T104" fmla="*/ 2147483647 w 1880"/>
                <a:gd name="T105" fmla="*/ 0 h 1073"/>
                <a:gd name="T106" fmla="*/ 2147483647 w 1880"/>
                <a:gd name="T107" fmla="*/ 0 h 1073"/>
                <a:gd name="T108" fmla="*/ 2147483647 w 1880"/>
                <a:gd name="T109" fmla="*/ 0 h 1073"/>
                <a:gd name="T110" fmla="*/ 2147483647 w 1880"/>
                <a:gd name="T111" fmla="*/ 0 h 1073"/>
                <a:gd name="T112" fmla="*/ 2147483647 w 1880"/>
                <a:gd name="T113" fmla="*/ 0 h 1073"/>
                <a:gd name="T114" fmla="*/ 2147483647 w 1880"/>
                <a:gd name="T115" fmla="*/ 0 h 1073"/>
                <a:gd name="T116" fmla="*/ 2147483647 w 1880"/>
                <a:gd name="T117" fmla="*/ 0 h 1073"/>
                <a:gd name="T118" fmla="*/ 2147483647 w 1880"/>
                <a:gd name="T119" fmla="*/ 0 h 10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80"/>
                <a:gd name="T181" fmla="*/ 0 h 1073"/>
                <a:gd name="T182" fmla="*/ 1880 w 1880"/>
                <a:gd name="T183" fmla="*/ 1073 h 10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80" h="1073">
                  <a:moveTo>
                    <a:pt x="332" y="395"/>
                  </a:moveTo>
                  <a:lnTo>
                    <a:pt x="325" y="382"/>
                  </a:lnTo>
                  <a:lnTo>
                    <a:pt x="320" y="372"/>
                  </a:lnTo>
                  <a:lnTo>
                    <a:pt x="317" y="362"/>
                  </a:lnTo>
                  <a:lnTo>
                    <a:pt x="315" y="352"/>
                  </a:lnTo>
                  <a:lnTo>
                    <a:pt x="317" y="343"/>
                  </a:lnTo>
                  <a:lnTo>
                    <a:pt x="320" y="336"/>
                  </a:lnTo>
                  <a:lnTo>
                    <a:pt x="322" y="326"/>
                  </a:lnTo>
                  <a:lnTo>
                    <a:pt x="327" y="316"/>
                  </a:lnTo>
                  <a:lnTo>
                    <a:pt x="337" y="307"/>
                  </a:lnTo>
                  <a:lnTo>
                    <a:pt x="350" y="297"/>
                  </a:lnTo>
                  <a:lnTo>
                    <a:pt x="360" y="287"/>
                  </a:lnTo>
                  <a:lnTo>
                    <a:pt x="375" y="281"/>
                  </a:lnTo>
                  <a:lnTo>
                    <a:pt x="390" y="274"/>
                  </a:lnTo>
                  <a:lnTo>
                    <a:pt x="406" y="268"/>
                  </a:lnTo>
                  <a:lnTo>
                    <a:pt x="421" y="264"/>
                  </a:lnTo>
                  <a:lnTo>
                    <a:pt x="436" y="261"/>
                  </a:lnTo>
                  <a:lnTo>
                    <a:pt x="453" y="261"/>
                  </a:lnTo>
                  <a:lnTo>
                    <a:pt x="469" y="261"/>
                  </a:lnTo>
                  <a:lnTo>
                    <a:pt x="484" y="264"/>
                  </a:lnTo>
                  <a:lnTo>
                    <a:pt x="499" y="268"/>
                  </a:lnTo>
                  <a:lnTo>
                    <a:pt x="514" y="274"/>
                  </a:lnTo>
                  <a:lnTo>
                    <a:pt x="527" y="281"/>
                  </a:lnTo>
                  <a:lnTo>
                    <a:pt x="539" y="290"/>
                  </a:lnTo>
                  <a:lnTo>
                    <a:pt x="549" y="303"/>
                  </a:lnTo>
                  <a:lnTo>
                    <a:pt x="539" y="313"/>
                  </a:lnTo>
                  <a:lnTo>
                    <a:pt x="532" y="323"/>
                  </a:lnTo>
                  <a:lnTo>
                    <a:pt x="524" y="333"/>
                  </a:lnTo>
                  <a:lnTo>
                    <a:pt x="519" y="346"/>
                  </a:lnTo>
                  <a:lnTo>
                    <a:pt x="514" y="359"/>
                  </a:lnTo>
                  <a:lnTo>
                    <a:pt x="509" y="372"/>
                  </a:lnTo>
                  <a:lnTo>
                    <a:pt x="509" y="388"/>
                  </a:lnTo>
                  <a:lnTo>
                    <a:pt x="506" y="401"/>
                  </a:lnTo>
                  <a:lnTo>
                    <a:pt x="509" y="401"/>
                  </a:lnTo>
                  <a:lnTo>
                    <a:pt x="514" y="398"/>
                  </a:lnTo>
                  <a:lnTo>
                    <a:pt x="516" y="395"/>
                  </a:lnTo>
                  <a:lnTo>
                    <a:pt x="521" y="388"/>
                  </a:lnTo>
                  <a:lnTo>
                    <a:pt x="524" y="385"/>
                  </a:lnTo>
                  <a:lnTo>
                    <a:pt x="529" y="378"/>
                  </a:lnTo>
                  <a:lnTo>
                    <a:pt x="529" y="375"/>
                  </a:lnTo>
                  <a:lnTo>
                    <a:pt x="532" y="369"/>
                  </a:lnTo>
                  <a:lnTo>
                    <a:pt x="537" y="369"/>
                  </a:lnTo>
                  <a:lnTo>
                    <a:pt x="539" y="365"/>
                  </a:lnTo>
                  <a:lnTo>
                    <a:pt x="544" y="362"/>
                  </a:lnTo>
                  <a:lnTo>
                    <a:pt x="547" y="359"/>
                  </a:lnTo>
                  <a:lnTo>
                    <a:pt x="552" y="356"/>
                  </a:lnTo>
                  <a:lnTo>
                    <a:pt x="554" y="352"/>
                  </a:lnTo>
                  <a:lnTo>
                    <a:pt x="557" y="349"/>
                  </a:lnTo>
                  <a:lnTo>
                    <a:pt x="562" y="346"/>
                  </a:lnTo>
                  <a:lnTo>
                    <a:pt x="572" y="339"/>
                  </a:lnTo>
                  <a:lnTo>
                    <a:pt x="585" y="336"/>
                  </a:lnTo>
                  <a:lnTo>
                    <a:pt x="597" y="333"/>
                  </a:lnTo>
                  <a:lnTo>
                    <a:pt x="610" y="329"/>
                  </a:lnTo>
                  <a:lnTo>
                    <a:pt x="622" y="326"/>
                  </a:lnTo>
                  <a:lnTo>
                    <a:pt x="637" y="326"/>
                  </a:lnTo>
                  <a:lnTo>
                    <a:pt x="650" y="326"/>
                  </a:lnTo>
                  <a:lnTo>
                    <a:pt x="665" y="326"/>
                  </a:lnTo>
                  <a:lnTo>
                    <a:pt x="678" y="329"/>
                  </a:lnTo>
                  <a:lnTo>
                    <a:pt x="690" y="333"/>
                  </a:lnTo>
                  <a:lnTo>
                    <a:pt x="703" y="339"/>
                  </a:lnTo>
                  <a:lnTo>
                    <a:pt x="716" y="346"/>
                  </a:lnTo>
                  <a:lnTo>
                    <a:pt x="726" y="352"/>
                  </a:lnTo>
                  <a:lnTo>
                    <a:pt x="736" y="362"/>
                  </a:lnTo>
                  <a:lnTo>
                    <a:pt x="743" y="372"/>
                  </a:lnTo>
                  <a:lnTo>
                    <a:pt x="751" y="385"/>
                  </a:lnTo>
                  <a:lnTo>
                    <a:pt x="756" y="382"/>
                  </a:lnTo>
                  <a:lnTo>
                    <a:pt x="758" y="375"/>
                  </a:lnTo>
                  <a:lnTo>
                    <a:pt x="764" y="372"/>
                  </a:lnTo>
                  <a:lnTo>
                    <a:pt x="774" y="369"/>
                  </a:lnTo>
                  <a:lnTo>
                    <a:pt x="784" y="365"/>
                  </a:lnTo>
                  <a:lnTo>
                    <a:pt x="791" y="365"/>
                  </a:lnTo>
                  <a:lnTo>
                    <a:pt x="799" y="365"/>
                  </a:lnTo>
                  <a:lnTo>
                    <a:pt x="806" y="369"/>
                  </a:lnTo>
                  <a:lnTo>
                    <a:pt x="814" y="372"/>
                  </a:lnTo>
                  <a:lnTo>
                    <a:pt x="822" y="378"/>
                  </a:lnTo>
                  <a:lnTo>
                    <a:pt x="827" y="385"/>
                  </a:lnTo>
                  <a:lnTo>
                    <a:pt x="834" y="395"/>
                  </a:lnTo>
                  <a:lnTo>
                    <a:pt x="832" y="375"/>
                  </a:lnTo>
                  <a:lnTo>
                    <a:pt x="827" y="362"/>
                  </a:lnTo>
                  <a:lnTo>
                    <a:pt x="822" y="352"/>
                  </a:lnTo>
                  <a:lnTo>
                    <a:pt x="814" y="346"/>
                  </a:lnTo>
                  <a:lnTo>
                    <a:pt x="806" y="343"/>
                  </a:lnTo>
                  <a:lnTo>
                    <a:pt x="796" y="346"/>
                  </a:lnTo>
                  <a:lnTo>
                    <a:pt x="784" y="349"/>
                  </a:lnTo>
                  <a:lnTo>
                    <a:pt x="769" y="356"/>
                  </a:lnTo>
                  <a:lnTo>
                    <a:pt x="761" y="346"/>
                  </a:lnTo>
                  <a:lnTo>
                    <a:pt x="753" y="336"/>
                  </a:lnTo>
                  <a:lnTo>
                    <a:pt x="743" y="323"/>
                  </a:lnTo>
                  <a:lnTo>
                    <a:pt x="736" y="313"/>
                  </a:lnTo>
                  <a:lnTo>
                    <a:pt x="726" y="303"/>
                  </a:lnTo>
                  <a:lnTo>
                    <a:pt x="716" y="294"/>
                  </a:lnTo>
                  <a:lnTo>
                    <a:pt x="706" y="287"/>
                  </a:lnTo>
                  <a:lnTo>
                    <a:pt x="695" y="277"/>
                  </a:lnTo>
                  <a:lnTo>
                    <a:pt x="685" y="274"/>
                  </a:lnTo>
                  <a:lnTo>
                    <a:pt x="675" y="268"/>
                  </a:lnTo>
                  <a:lnTo>
                    <a:pt x="663" y="264"/>
                  </a:lnTo>
                  <a:lnTo>
                    <a:pt x="653" y="261"/>
                  </a:lnTo>
                  <a:lnTo>
                    <a:pt x="640" y="258"/>
                  </a:lnTo>
                  <a:lnTo>
                    <a:pt x="630" y="258"/>
                  </a:lnTo>
                  <a:lnTo>
                    <a:pt x="617" y="261"/>
                  </a:lnTo>
                  <a:lnTo>
                    <a:pt x="605" y="264"/>
                  </a:lnTo>
                  <a:lnTo>
                    <a:pt x="595" y="241"/>
                  </a:lnTo>
                  <a:lnTo>
                    <a:pt x="592" y="209"/>
                  </a:lnTo>
                  <a:lnTo>
                    <a:pt x="597" y="170"/>
                  </a:lnTo>
                  <a:lnTo>
                    <a:pt x="610" y="134"/>
                  </a:lnTo>
                  <a:lnTo>
                    <a:pt x="627" y="98"/>
                  </a:lnTo>
                  <a:lnTo>
                    <a:pt x="645" y="65"/>
                  </a:lnTo>
                  <a:lnTo>
                    <a:pt x="663" y="39"/>
                  </a:lnTo>
                  <a:lnTo>
                    <a:pt x="680" y="26"/>
                  </a:lnTo>
                  <a:lnTo>
                    <a:pt x="703" y="13"/>
                  </a:lnTo>
                  <a:lnTo>
                    <a:pt x="726" y="7"/>
                  </a:lnTo>
                  <a:lnTo>
                    <a:pt x="751" y="0"/>
                  </a:lnTo>
                  <a:lnTo>
                    <a:pt x="776" y="0"/>
                  </a:lnTo>
                  <a:lnTo>
                    <a:pt x="801" y="0"/>
                  </a:lnTo>
                  <a:lnTo>
                    <a:pt x="827" y="3"/>
                  </a:lnTo>
                  <a:lnTo>
                    <a:pt x="852" y="7"/>
                  </a:lnTo>
                  <a:lnTo>
                    <a:pt x="877" y="16"/>
                  </a:lnTo>
                  <a:lnTo>
                    <a:pt x="900" y="26"/>
                  </a:lnTo>
                  <a:lnTo>
                    <a:pt x="922" y="42"/>
                  </a:lnTo>
                  <a:lnTo>
                    <a:pt x="945" y="56"/>
                  </a:lnTo>
                  <a:lnTo>
                    <a:pt x="965" y="75"/>
                  </a:lnTo>
                  <a:lnTo>
                    <a:pt x="983" y="95"/>
                  </a:lnTo>
                  <a:lnTo>
                    <a:pt x="998" y="118"/>
                  </a:lnTo>
                  <a:lnTo>
                    <a:pt x="1011" y="144"/>
                  </a:lnTo>
                  <a:lnTo>
                    <a:pt x="1021" y="173"/>
                  </a:lnTo>
                  <a:lnTo>
                    <a:pt x="1026" y="186"/>
                  </a:lnTo>
                  <a:lnTo>
                    <a:pt x="1033" y="202"/>
                  </a:lnTo>
                  <a:lnTo>
                    <a:pt x="1041" y="219"/>
                  </a:lnTo>
                  <a:lnTo>
                    <a:pt x="1043" y="232"/>
                  </a:lnTo>
                  <a:lnTo>
                    <a:pt x="1056" y="209"/>
                  </a:lnTo>
                  <a:lnTo>
                    <a:pt x="1069" y="193"/>
                  </a:lnTo>
                  <a:lnTo>
                    <a:pt x="1084" y="179"/>
                  </a:lnTo>
                  <a:lnTo>
                    <a:pt x="1099" y="170"/>
                  </a:lnTo>
                  <a:lnTo>
                    <a:pt x="1111" y="166"/>
                  </a:lnTo>
                  <a:lnTo>
                    <a:pt x="1129" y="170"/>
                  </a:lnTo>
                  <a:lnTo>
                    <a:pt x="1144" y="179"/>
                  </a:lnTo>
                  <a:lnTo>
                    <a:pt x="1157" y="193"/>
                  </a:lnTo>
                  <a:lnTo>
                    <a:pt x="1152" y="199"/>
                  </a:lnTo>
                  <a:lnTo>
                    <a:pt x="1147" y="209"/>
                  </a:lnTo>
                  <a:lnTo>
                    <a:pt x="1142" y="215"/>
                  </a:lnTo>
                  <a:lnTo>
                    <a:pt x="1137" y="228"/>
                  </a:lnTo>
                  <a:lnTo>
                    <a:pt x="1132" y="238"/>
                  </a:lnTo>
                  <a:lnTo>
                    <a:pt x="1127" y="248"/>
                  </a:lnTo>
                  <a:lnTo>
                    <a:pt x="1122" y="258"/>
                  </a:lnTo>
                  <a:lnTo>
                    <a:pt x="1122" y="264"/>
                  </a:lnTo>
                  <a:lnTo>
                    <a:pt x="1132" y="254"/>
                  </a:lnTo>
                  <a:lnTo>
                    <a:pt x="1142" y="248"/>
                  </a:lnTo>
                  <a:lnTo>
                    <a:pt x="1154" y="241"/>
                  </a:lnTo>
                  <a:lnTo>
                    <a:pt x="1167" y="241"/>
                  </a:lnTo>
                  <a:lnTo>
                    <a:pt x="1180" y="241"/>
                  </a:lnTo>
                  <a:lnTo>
                    <a:pt x="1192" y="241"/>
                  </a:lnTo>
                  <a:lnTo>
                    <a:pt x="1207" y="248"/>
                  </a:lnTo>
                  <a:lnTo>
                    <a:pt x="1225" y="258"/>
                  </a:lnTo>
                  <a:lnTo>
                    <a:pt x="1222" y="248"/>
                  </a:lnTo>
                  <a:lnTo>
                    <a:pt x="1217" y="238"/>
                  </a:lnTo>
                  <a:lnTo>
                    <a:pt x="1215" y="228"/>
                  </a:lnTo>
                  <a:lnTo>
                    <a:pt x="1210" y="222"/>
                  </a:lnTo>
                  <a:lnTo>
                    <a:pt x="1205" y="212"/>
                  </a:lnTo>
                  <a:lnTo>
                    <a:pt x="1200" y="202"/>
                  </a:lnTo>
                  <a:lnTo>
                    <a:pt x="1192" y="199"/>
                  </a:lnTo>
                  <a:lnTo>
                    <a:pt x="1185" y="193"/>
                  </a:lnTo>
                  <a:lnTo>
                    <a:pt x="1195" y="170"/>
                  </a:lnTo>
                  <a:lnTo>
                    <a:pt x="1207" y="150"/>
                  </a:lnTo>
                  <a:lnTo>
                    <a:pt x="1222" y="137"/>
                  </a:lnTo>
                  <a:lnTo>
                    <a:pt x="1238" y="124"/>
                  </a:lnTo>
                  <a:lnTo>
                    <a:pt x="1255" y="114"/>
                  </a:lnTo>
                  <a:lnTo>
                    <a:pt x="1273" y="111"/>
                  </a:lnTo>
                  <a:lnTo>
                    <a:pt x="1290" y="111"/>
                  </a:lnTo>
                  <a:lnTo>
                    <a:pt x="1308" y="114"/>
                  </a:lnTo>
                  <a:lnTo>
                    <a:pt x="1326" y="118"/>
                  </a:lnTo>
                  <a:lnTo>
                    <a:pt x="1346" y="127"/>
                  </a:lnTo>
                  <a:lnTo>
                    <a:pt x="1361" y="137"/>
                  </a:lnTo>
                  <a:lnTo>
                    <a:pt x="1379" y="150"/>
                  </a:lnTo>
                  <a:lnTo>
                    <a:pt x="1394" y="163"/>
                  </a:lnTo>
                  <a:lnTo>
                    <a:pt x="1406" y="183"/>
                  </a:lnTo>
                  <a:lnTo>
                    <a:pt x="1419" y="202"/>
                  </a:lnTo>
                  <a:lnTo>
                    <a:pt x="1427" y="225"/>
                  </a:lnTo>
                  <a:lnTo>
                    <a:pt x="1417" y="225"/>
                  </a:lnTo>
                  <a:lnTo>
                    <a:pt x="1406" y="228"/>
                  </a:lnTo>
                  <a:lnTo>
                    <a:pt x="1396" y="232"/>
                  </a:lnTo>
                  <a:lnTo>
                    <a:pt x="1386" y="238"/>
                  </a:lnTo>
                  <a:lnTo>
                    <a:pt x="1374" y="245"/>
                  </a:lnTo>
                  <a:lnTo>
                    <a:pt x="1364" y="254"/>
                  </a:lnTo>
                  <a:lnTo>
                    <a:pt x="1356" y="261"/>
                  </a:lnTo>
                  <a:lnTo>
                    <a:pt x="1348" y="271"/>
                  </a:lnTo>
                  <a:lnTo>
                    <a:pt x="1356" y="268"/>
                  </a:lnTo>
                  <a:lnTo>
                    <a:pt x="1371" y="264"/>
                  </a:lnTo>
                  <a:lnTo>
                    <a:pt x="1386" y="258"/>
                  </a:lnTo>
                  <a:lnTo>
                    <a:pt x="1401" y="254"/>
                  </a:lnTo>
                  <a:lnTo>
                    <a:pt x="1419" y="254"/>
                  </a:lnTo>
                  <a:lnTo>
                    <a:pt x="1434" y="254"/>
                  </a:lnTo>
                  <a:lnTo>
                    <a:pt x="1447" y="254"/>
                  </a:lnTo>
                  <a:lnTo>
                    <a:pt x="1457" y="254"/>
                  </a:lnTo>
                  <a:lnTo>
                    <a:pt x="1477" y="268"/>
                  </a:lnTo>
                  <a:lnTo>
                    <a:pt x="1492" y="287"/>
                  </a:lnTo>
                  <a:lnTo>
                    <a:pt x="1500" y="307"/>
                  </a:lnTo>
                  <a:lnTo>
                    <a:pt x="1505" y="333"/>
                  </a:lnTo>
                  <a:lnTo>
                    <a:pt x="1507" y="359"/>
                  </a:lnTo>
                  <a:lnTo>
                    <a:pt x="1507" y="388"/>
                  </a:lnTo>
                  <a:lnTo>
                    <a:pt x="1505" y="418"/>
                  </a:lnTo>
                  <a:lnTo>
                    <a:pt x="1500" y="447"/>
                  </a:lnTo>
                  <a:lnTo>
                    <a:pt x="1515" y="424"/>
                  </a:lnTo>
                  <a:lnTo>
                    <a:pt x="1525" y="395"/>
                  </a:lnTo>
                  <a:lnTo>
                    <a:pt x="1530" y="365"/>
                  </a:lnTo>
                  <a:lnTo>
                    <a:pt x="1532" y="336"/>
                  </a:lnTo>
                  <a:lnTo>
                    <a:pt x="1530" y="303"/>
                  </a:lnTo>
                  <a:lnTo>
                    <a:pt x="1522" y="277"/>
                  </a:lnTo>
                  <a:lnTo>
                    <a:pt x="1512" y="254"/>
                  </a:lnTo>
                  <a:lnTo>
                    <a:pt x="1495" y="238"/>
                  </a:lnTo>
                  <a:lnTo>
                    <a:pt x="1502" y="228"/>
                  </a:lnTo>
                  <a:lnTo>
                    <a:pt x="1510" y="215"/>
                  </a:lnTo>
                  <a:lnTo>
                    <a:pt x="1520" y="209"/>
                  </a:lnTo>
                  <a:lnTo>
                    <a:pt x="1527" y="199"/>
                  </a:lnTo>
                  <a:lnTo>
                    <a:pt x="1538" y="193"/>
                  </a:lnTo>
                  <a:lnTo>
                    <a:pt x="1545" y="183"/>
                  </a:lnTo>
                  <a:lnTo>
                    <a:pt x="1555" y="179"/>
                  </a:lnTo>
                  <a:lnTo>
                    <a:pt x="1568" y="173"/>
                  </a:lnTo>
                  <a:lnTo>
                    <a:pt x="1575" y="166"/>
                  </a:lnTo>
                  <a:lnTo>
                    <a:pt x="1585" y="163"/>
                  </a:lnTo>
                  <a:lnTo>
                    <a:pt x="1598" y="160"/>
                  </a:lnTo>
                  <a:lnTo>
                    <a:pt x="1613" y="153"/>
                  </a:lnTo>
                  <a:lnTo>
                    <a:pt x="1628" y="153"/>
                  </a:lnTo>
                  <a:lnTo>
                    <a:pt x="1643" y="150"/>
                  </a:lnTo>
                  <a:lnTo>
                    <a:pt x="1659" y="147"/>
                  </a:lnTo>
                  <a:lnTo>
                    <a:pt x="1674" y="147"/>
                  </a:lnTo>
                  <a:lnTo>
                    <a:pt x="1689" y="150"/>
                  </a:lnTo>
                  <a:lnTo>
                    <a:pt x="1704" y="150"/>
                  </a:lnTo>
                  <a:lnTo>
                    <a:pt x="1719" y="153"/>
                  </a:lnTo>
                  <a:lnTo>
                    <a:pt x="1732" y="160"/>
                  </a:lnTo>
                  <a:lnTo>
                    <a:pt x="1744" y="166"/>
                  </a:lnTo>
                  <a:lnTo>
                    <a:pt x="1754" y="179"/>
                  </a:lnTo>
                  <a:lnTo>
                    <a:pt x="1764" y="189"/>
                  </a:lnTo>
                  <a:lnTo>
                    <a:pt x="1769" y="206"/>
                  </a:lnTo>
                  <a:lnTo>
                    <a:pt x="1780" y="238"/>
                  </a:lnTo>
                  <a:lnTo>
                    <a:pt x="1785" y="268"/>
                  </a:lnTo>
                  <a:lnTo>
                    <a:pt x="1785" y="300"/>
                  </a:lnTo>
                  <a:lnTo>
                    <a:pt x="1782" y="329"/>
                  </a:lnTo>
                  <a:lnTo>
                    <a:pt x="1777" y="362"/>
                  </a:lnTo>
                  <a:lnTo>
                    <a:pt x="1769" y="388"/>
                  </a:lnTo>
                  <a:lnTo>
                    <a:pt x="1757" y="418"/>
                  </a:lnTo>
                  <a:lnTo>
                    <a:pt x="1744" y="447"/>
                  </a:lnTo>
                  <a:lnTo>
                    <a:pt x="1709" y="447"/>
                  </a:lnTo>
                  <a:lnTo>
                    <a:pt x="1714" y="447"/>
                  </a:lnTo>
                  <a:lnTo>
                    <a:pt x="1719" y="450"/>
                  </a:lnTo>
                  <a:lnTo>
                    <a:pt x="1724" y="453"/>
                  </a:lnTo>
                  <a:lnTo>
                    <a:pt x="1729" y="460"/>
                  </a:lnTo>
                  <a:lnTo>
                    <a:pt x="1734" y="466"/>
                  </a:lnTo>
                  <a:lnTo>
                    <a:pt x="1739" y="473"/>
                  </a:lnTo>
                  <a:lnTo>
                    <a:pt x="1742" y="480"/>
                  </a:lnTo>
                  <a:lnTo>
                    <a:pt x="1744" y="483"/>
                  </a:lnTo>
                  <a:lnTo>
                    <a:pt x="1747" y="496"/>
                  </a:lnTo>
                  <a:lnTo>
                    <a:pt x="1747" y="509"/>
                  </a:lnTo>
                  <a:lnTo>
                    <a:pt x="1749" y="519"/>
                  </a:lnTo>
                  <a:lnTo>
                    <a:pt x="1752" y="528"/>
                  </a:lnTo>
                  <a:lnTo>
                    <a:pt x="1754" y="525"/>
                  </a:lnTo>
                  <a:lnTo>
                    <a:pt x="1754" y="522"/>
                  </a:lnTo>
                  <a:lnTo>
                    <a:pt x="1757" y="519"/>
                  </a:lnTo>
                  <a:lnTo>
                    <a:pt x="1759" y="515"/>
                  </a:lnTo>
                  <a:lnTo>
                    <a:pt x="1780" y="515"/>
                  </a:lnTo>
                  <a:lnTo>
                    <a:pt x="1797" y="512"/>
                  </a:lnTo>
                  <a:lnTo>
                    <a:pt x="1815" y="512"/>
                  </a:lnTo>
                  <a:lnTo>
                    <a:pt x="1833" y="512"/>
                  </a:lnTo>
                  <a:lnTo>
                    <a:pt x="1850" y="519"/>
                  </a:lnTo>
                  <a:lnTo>
                    <a:pt x="1863" y="532"/>
                  </a:lnTo>
                  <a:lnTo>
                    <a:pt x="1873" y="551"/>
                  </a:lnTo>
                  <a:lnTo>
                    <a:pt x="1880" y="581"/>
                  </a:lnTo>
                  <a:lnTo>
                    <a:pt x="1880" y="597"/>
                  </a:lnTo>
                  <a:lnTo>
                    <a:pt x="1880" y="610"/>
                  </a:lnTo>
                  <a:lnTo>
                    <a:pt x="1878" y="623"/>
                  </a:lnTo>
                  <a:lnTo>
                    <a:pt x="1873" y="639"/>
                  </a:lnTo>
                  <a:lnTo>
                    <a:pt x="1865" y="652"/>
                  </a:lnTo>
                  <a:lnTo>
                    <a:pt x="1860" y="665"/>
                  </a:lnTo>
                  <a:lnTo>
                    <a:pt x="1850" y="678"/>
                  </a:lnTo>
                  <a:lnTo>
                    <a:pt x="1843" y="692"/>
                  </a:lnTo>
                  <a:lnTo>
                    <a:pt x="1830" y="701"/>
                  </a:lnTo>
                  <a:lnTo>
                    <a:pt x="1820" y="711"/>
                  </a:lnTo>
                  <a:lnTo>
                    <a:pt x="1810" y="721"/>
                  </a:lnTo>
                  <a:lnTo>
                    <a:pt x="1797" y="727"/>
                  </a:lnTo>
                  <a:lnTo>
                    <a:pt x="1787" y="734"/>
                  </a:lnTo>
                  <a:lnTo>
                    <a:pt x="1777" y="737"/>
                  </a:lnTo>
                  <a:lnTo>
                    <a:pt x="1767" y="740"/>
                  </a:lnTo>
                  <a:lnTo>
                    <a:pt x="1754" y="740"/>
                  </a:lnTo>
                  <a:lnTo>
                    <a:pt x="1764" y="724"/>
                  </a:lnTo>
                  <a:lnTo>
                    <a:pt x="1772" y="698"/>
                  </a:lnTo>
                  <a:lnTo>
                    <a:pt x="1775" y="672"/>
                  </a:lnTo>
                  <a:lnTo>
                    <a:pt x="1769" y="649"/>
                  </a:lnTo>
                  <a:lnTo>
                    <a:pt x="1757" y="665"/>
                  </a:lnTo>
                  <a:lnTo>
                    <a:pt x="1742" y="678"/>
                  </a:lnTo>
                  <a:lnTo>
                    <a:pt x="1727" y="695"/>
                  </a:lnTo>
                  <a:lnTo>
                    <a:pt x="1709" y="708"/>
                  </a:lnTo>
                  <a:lnTo>
                    <a:pt x="1691" y="721"/>
                  </a:lnTo>
                  <a:lnTo>
                    <a:pt x="1674" y="734"/>
                  </a:lnTo>
                  <a:lnTo>
                    <a:pt x="1653" y="747"/>
                  </a:lnTo>
                  <a:lnTo>
                    <a:pt x="1636" y="757"/>
                  </a:lnTo>
                  <a:lnTo>
                    <a:pt x="1616" y="767"/>
                  </a:lnTo>
                  <a:lnTo>
                    <a:pt x="1596" y="773"/>
                  </a:lnTo>
                  <a:lnTo>
                    <a:pt x="1575" y="780"/>
                  </a:lnTo>
                  <a:lnTo>
                    <a:pt x="1553" y="783"/>
                  </a:lnTo>
                  <a:lnTo>
                    <a:pt x="1532" y="786"/>
                  </a:lnTo>
                  <a:lnTo>
                    <a:pt x="1512" y="786"/>
                  </a:lnTo>
                  <a:lnTo>
                    <a:pt x="1495" y="783"/>
                  </a:lnTo>
                  <a:lnTo>
                    <a:pt x="1474" y="780"/>
                  </a:lnTo>
                  <a:lnTo>
                    <a:pt x="1477" y="789"/>
                  </a:lnTo>
                  <a:lnTo>
                    <a:pt x="1482" y="796"/>
                  </a:lnTo>
                  <a:lnTo>
                    <a:pt x="1487" y="802"/>
                  </a:lnTo>
                  <a:lnTo>
                    <a:pt x="1492" y="806"/>
                  </a:lnTo>
                  <a:lnTo>
                    <a:pt x="1500" y="809"/>
                  </a:lnTo>
                  <a:lnTo>
                    <a:pt x="1507" y="812"/>
                  </a:lnTo>
                  <a:lnTo>
                    <a:pt x="1515" y="815"/>
                  </a:lnTo>
                  <a:lnTo>
                    <a:pt x="1520" y="819"/>
                  </a:lnTo>
                  <a:lnTo>
                    <a:pt x="1527" y="822"/>
                  </a:lnTo>
                  <a:lnTo>
                    <a:pt x="1538" y="825"/>
                  </a:lnTo>
                  <a:lnTo>
                    <a:pt x="1545" y="828"/>
                  </a:lnTo>
                  <a:lnTo>
                    <a:pt x="1553" y="828"/>
                  </a:lnTo>
                  <a:lnTo>
                    <a:pt x="1560" y="832"/>
                  </a:lnTo>
                  <a:lnTo>
                    <a:pt x="1568" y="832"/>
                  </a:lnTo>
                  <a:lnTo>
                    <a:pt x="1575" y="832"/>
                  </a:lnTo>
                  <a:lnTo>
                    <a:pt x="1585" y="832"/>
                  </a:lnTo>
                  <a:lnTo>
                    <a:pt x="1593" y="832"/>
                  </a:lnTo>
                  <a:lnTo>
                    <a:pt x="1601" y="832"/>
                  </a:lnTo>
                  <a:lnTo>
                    <a:pt x="1608" y="832"/>
                  </a:lnTo>
                  <a:lnTo>
                    <a:pt x="1616" y="832"/>
                  </a:lnTo>
                  <a:lnTo>
                    <a:pt x="1623" y="832"/>
                  </a:lnTo>
                  <a:lnTo>
                    <a:pt x="1633" y="832"/>
                  </a:lnTo>
                  <a:lnTo>
                    <a:pt x="1641" y="832"/>
                  </a:lnTo>
                  <a:lnTo>
                    <a:pt x="1651" y="832"/>
                  </a:lnTo>
                  <a:lnTo>
                    <a:pt x="1653" y="838"/>
                  </a:lnTo>
                  <a:lnTo>
                    <a:pt x="1638" y="871"/>
                  </a:lnTo>
                  <a:lnTo>
                    <a:pt x="1621" y="900"/>
                  </a:lnTo>
                  <a:lnTo>
                    <a:pt x="1598" y="923"/>
                  </a:lnTo>
                  <a:lnTo>
                    <a:pt x="1575" y="946"/>
                  </a:lnTo>
                  <a:lnTo>
                    <a:pt x="1548" y="965"/>
                  </a:lnTo>
                  <a:lnTo>
                    <a:pt x="1522" y="979"/>
                  </a:lnTo>
                  <a:lnTo>
                    <a:pt x="1492" y="992"/>
                  </a:lnTo>
                  <a:lnTo>
                    <a:pt x="1462" y="998"/>
                  </a:lnTo>
                  <a:lnTo>
                    <a:pt x="1432" y="1001"/>
                  </a:lnTo>
                  <a:lnTo>
                    <a:pt x="1399" y="998"/>
                  </a:lnTo>
                  <a:lnTo>
                    <a:pt x="1369" y="995"/>
                  </a:lnTo>
                  <a:lnTo>
                    <a:pt x="1341" y="985"/>
                  </a:lnTo>
                  <a:lnTo>
                    <a:pt x="1311" y="975"/>
                  </a:lnTo>
                  <a:lnTo>
                    <a:pt x="1285" y="956"/>
                  </a:lnTo>
                  <a:lnTo>
                    <a:pt x="1260" y="936"/>
                  </a:lnTo>
                  <a:lnTo>
                    <a:pt x="1238" y="913"/>
                  </a:lnTo>
                  <a:lnTo>
                    <a:pt x="1245" y="904"/>
                  </a:lnTo>
                  <a:lnTo>
                    <a:pt x="1255" y="897"/>
                  </a:lnTo>
                  <a:lnTo>
                    <a:pt x="1265" y="887"/>
                  </a:lnTo>
                  <a:lnTo>
                    <a:pt x="1275" y="881"/>
                  </a:lnTo>
                  <a:lnTo>
                    <a:pt x="1285" y="874"/>
                  </a:lnTo>
                  <a:lnTo>
                    <a:pt x="1298" y="864"/>
                  </a:lnTo>
                  <a:lnTo>
                    <a:pt x="1306" y="858"/>
                  </a:lnTo>
                  <a:lnTo>
                    <a:pt x="1316" y="845"/>
                  </a:lnTo>
                  <a:lnTo>
                    <a:pt x="1331" y="848"/>
                  </a:lnTo>
                  <a:lnTo>
                    <a:pt x="1341" y="848"/>
                  </a:lnTo>
                  <a:lnTo>
                    <a:pt x="1353" y="845"/>
                  </a:lnTo>
                  <a:lnTo>
                    <a:pt x="1364" y="838"/>
                  </a:lnTo>
                  <a:lnTo>
                    <a:pt x="1371" y="832"/>
                  </a:lnTo>
                  <a:lnTo>
                    <a:pt x="1381" y="822"/>
                  </a:lnTo>
                  <a:lnTo>
                    <a:pt x="1389" y="812"/>
                  </a:lnTo>
                  <a:lnTo>
                    <a:pt x="1399" y="799"/>
                  </a:lnTo>
                  <a:lnTo>
                    <a:pt x="1391" y="796"/>
                  </a:lnTo>
                  <a:lnTo>
                    <a:pt x="1379" y="793"/>
                  </a:lnTo>
                  <a:lnTo>
                    <a:pt x="1366" y="793"/>
                  </a:lnTo>
                  <a:lnTo>
                    <a:pt x="1353" y="793"/>
                  </a:lnTo>
                  <a:lnTo>
                    <a:pt x="1341" y="793"/>
                  </a:lnTo>
                  <a:lnTo>
                    <a:pt x="1326" y="789"/>
                  </a:lnTo>
                  <a:lnTo>
                    <a:pt x="1313" y="786"/>
                  </a:lnTo>
                  <a:lnTo>
                    <a:pt x="1301" y="780"/>
                  </a:lnTo>
                  <a:lnTo>
                    <a:pt x="1288" y="793"/>
                  </a:lnTo>
                  <a:lnTo>
                    <a:pt x="1273" y="806"/>
                  </a:lnTo>
                  <a:lnTo>
                    <a:pt x="1258" y="815"/>
                  </a:lnTo>
                  <a:lnTo>
                    <a:pt x="1240" y="825"/>
                  </a:lnTo>
                  <a:lnTo>
                    <a:pt x="1222" y="828"/>
                  </a:lnTo>
                  <a:lnTo>
                    <a:pt x="1202" y="832"/>
                  </a:lnTo>
                  <a:lnTo>
                    <a:pt x="1185" y="835"/>
                  </a:lnTo>
                  <a:lnTo>
                    <a:pt x="1164" y="835"/>
                  </a:lnTo>
                  <a:lnTo>
                    <a:pt x="1144" y="835"/>
                  </a:lnTo>
                  <a:lnTo>
                    <a:pt x="1124" y="832"/>
                  </a:lnTo>
                  <a:lnTo>
                    <a:pt x="1106" y="825"/>
                  </a:lnTo>
                  <a:lnTo>
                    <a:pt x="1086" y="819"/>
                  </a:lnTo>
                  <a:lnTo>
                    <a:pt x="1071" y="809"/>
                  </a:lnTo>
                  <a:lnTo>
                    <a:pt x="1053" y="796"/>
                  </a:lnTo>
                  <a:lnTo>
                    <a:pt x="1038" y="783"/>
                  </a:lnTo>
                  <a:lnTo>
                    <a:pt x="1026" y="770"/>
                  </a:lnTo>
                  <a:lnTo>
                    <a:pt x="1018" y="780"/>
                  </a:lnTo>
                  <a:lnTo>
                    <a:pt x="1008" y="789"/>
                  </a:lnTo>
                  <a:lnTo>
                    <a:pt x="995" y="793"/>
                  </a:lnTo>
                  <a:lnTo>
                    <a:pt x="980" y="799"/>
                  </a:lnTo>
                  <a:lnTo>
                    <a:pt x="968" y="802"/>
                  </a:lnTo>
                  <a:lnTo>
                    <a:pt x="953" y="802"/>
                  </a:lnTo>
                  <a:lnTo>
                    <a:pt x="940" y="806"/>
                  </a:lnTo>
                  <a:lnTo>
                    <a:pt x="930" y="806"/>
                  </a:lnTo>
                  <a:lnTo>
                    <a:pt x="932" y="809"/>
                  </a:lnTo>
                  <a:lnTo>
                    <a:pt x="937" y="812"/>
                  </a:lnTo>
                  <a:lnTo>
                    <a:pt x="943" y="819"/>
                  </a:lnTo>
                  <a:lnTo>
                    <a:pt x="948" y="822"/>
                  </a:lnTo>
                  <a:lnTo>
                    <a:pt x="953" y="825"/>
                  </a:lnTo>
                  <a:lnTo>
                    <a:pt x="960" y="828"/>
                  </a:lnTo>
                  <a:lnTo>
                    <a:pt x="965" y="832"/>
                  </a:lnTo>
                  <a:lnTo>
                    <a:pt x="970" y="832"/>
                  </a:lnTo>
                  <a:lnTo>
                    <a:pt x="978" y="835"/>
                  </a:lnTo>
                  <a:lnTo>
                    <a:pt x="988" y="838"/>
                  </a:lnTo>
                  <a:lnTo>
                    <a:pt x="998" y="845"/>
                  </a:lnTo>
                  <a:lnTo>
                    <a:pt x="1008" y="848"/>
                  </a:lnTo>
                  <a:lnTo>
                    <a:pt x="1018" y="858"/>
                  </a:lnTo>
                  <a:lnTo>
                    <a:pt x="1031" y="864"/>
                  </a:lnTo>
                  <a:lnTo>
                    <a:pt x="1043" y="871"/>
                  </a:lnTo>
                  <a:lnTo>
                    <a:pt x="1056" y="877"/>
                  </a:lnTo>
                  <a:lnTo>
                    <a:pt x="1066" y="884"/>
                  </a:lnTo>
                  <a:lnTo>
                    <a:pt x="1079" y="887"/>
                  </a:lnTo>
                  <a:lnTo>
                    <a:pt x="1091" y="894"/>
                  </a:lnTo>
                  <a:lnTo>
                    <a:pt x="1101" y="897"/>
                  </a:lnTo>
                  <a:lnTo>
                    <a:pt x="1111" y="900"/>
                  </a:lnTo>
                  <a:lnTo>
                    <a:pt x="1122" y="900"/>
                  </a:lnTo>
                  <a:lnTo>
                    <a:pt x="1132" y="897"/>
                  </a:lnTo>
                  <a:lnTo>
                    <a:pt x="1142" y="894"/>
                  </a:lnTo>
                  <a:lnTo>
                    <a:pt x="1144" y="910"/>
                  </a:lnTo>
                  <a:lnTo>
                    <a:pt x="1142" y="923"/>
                  </a:lnTo>
                  <a:lnTo>
                    <a:pt x="1137" y="939"/>
                  </a:lnTo>
                  <a:lnTo>
                    <a:pt x="1132" y="956"/>
                  </a:lnTo>
                  <a:lnTo>
                    <a:pt x="1122" y="972"/>
                  </a:lnTo>
                  <a:lnTo>
                    <a:pt x="1111" y="985"/>
                  </a:lnTo>
                  <a:lnTo>
                    <a:pt x="1099" y="995"/>
                  </a:lnTo>
                  <a:lnTo>
                    <a:pt x="1089" y="1001"/>
                  </a:lnTo>
                  <a:lnTo>
                    <a:pt x="1074" y="1011"/>
                  </a:lnTo>
                  <a:lnTo>
                    <a:pt x="1058" y="1021"/>
                  </a:lnTo>
                  <a:lnTo>
                    <a:pt x="1041" y="1031"/>
                  </a:lnTo>
                  <a:lnTo>
                    <a:pt x="1023" y="1040"/>
                  </a:lnTo>
                  <a:lnTo>
                    <a:pt x="1003" y="1047"/>
                  </a:lnTo>
                  <a:lnTo>
                    <a:pt x="985" y="1057"/>
                  </a:lnTo>
                  <a:lnTo>
                    <a:pt x="968" y="1063"/>
                  </a:lnTo>
                  <a:lnTo>
                    <a:pt x="948" y="1070"/>
                  </a:lnTo>
                  <a:lnTo>
                    <a:pt x="930" y="1073"/>
                  </a:lnTo>
                  <a:lnTo>
                    <a:pt x="910" y="1073"/>
                  </a:lnTo>
                  <a:lnTo>
                    <a:pt x="892" y="1073"/>
                  </a:lnTo>
                  <a:lnTo>
                    <a:pt x="874" y="1070"/>
                  </a:lnTo>
                  <a:lnTo>
                    <a:pt x="857" y="1063"/>
                  </a:lnTo>
                  <a:lnTo>
                    <a:pt x="839" y="1054"/>
                  </a:lnTo>
                  <a:lnTo>
                    <a:pt x="824" y="1040"/>
                  </a:lnTo>
                  <a:lnTo>
                    <a:pt x="809" y="1024"/>
                  </a:lnTo>
                  <a:lnTo>
                    <a:pt x="822" y="1024"/>
                  </a:lnTo>
                  <a:lnTo>
                    <a:pt x="834" y="1018"/>
                  </a:lnTo>
                  <a:lnTo>
                    <a:pt x="847" y="1008"/>
                  </a:lnTo>
                  <a:lnTo>
                    <a:pt x="859" y="998"/>
                  </a:lnTo>
                  <a:lnTo>
                    <a:pt x="869" y="985"/>
                  </a:lnTo>
                  <a:lnTo>
                    <a:pt x="877" y="969"/>
                  </a:lnTo>
                  <a:lnTo>
                    <a:pt x="882" y="956"/>
                  </a:lnTo>
                  <a:lnTo>
                    <a:pt x="885" y="943"/>
                  </a:lnTo>
                  <a:lnTo>
                    <a:pt x="879" y="949"/>
                  </a:lnTo>
                  <a:lnTo>
                    <a:pt x="869" y="956"/>
                  </a:lnTo>
                  <a:lnTo>
                    <a:pt x="859" y="959"/>
                  </a:lnTo>
                  <a:lnTo>
                    <a:pt x="847" y="965"/>
                  </a:lnTo>
                  <a:lnTo>
                    <a:pt x="834" y="969"/>
                  </a:lnTo>
                  <a:lnTo>
                    <a:pt x="819" y="972"/>
                  </a:lnTo>
                  <a:lnTo>
                    <a:pt x="804" y="975"/>
                  </a:lnTo>
                  <a:lnTo>
                    <a:pt x="789" y="975"/>
                  </a:lnTo>
                  <a:lnTo>
                    <a:pt x="774" y="979"/>
                  </a:lnTo>
                  <a:lnTo>
                    <a:pt x="758" y="979"/>
                  </a:lnTo>
                  <a:lnTo>
                    <a:pt x="746" y="979"/>
                  </a:lnTo>
                  <a:lnTo>
                    <a:pt x="731" y="975"/>
                  </a:lnTo>
                  <a:lnTo>
                    <a:pt x="718" y="975"/>
                  </a:lnTo>
                  <a:lnTo>
                    <a:pt x="706" y="975"/>
                  </a:lnTo>
                  <a:lnTo>
                    <a:pt x="695" y="972"/>
                  </a:lnTo>
                  <a:lnTo>
                    <a:pt x="685" y="969"/>
                  </a:lnTo>
                  <a:lnTo>
                    <a:pt x="680" y="969"/>
                  </a:lnTo>
                  <a:lnTo>
                    <a:pt x="673" y="965"/>
                  </a:lnTo>
                  <a:lnTo>
                    <a:pt x="665" y="959"/>
                  </a:lnTo>
                  <a:lnTo>
                    <a:pt x="658" y="956"/>
                  </a:lnTo>
                  <a:lnTo>
                    <a:pt x="650" y="952"/>
                  </a:lnTo>
                  <a:lnTo>
                    <a:pt x="645" y="946"/>
                  </a:lnTo>
                  <a:lnTo>
                    <a:pt x="640" y="943"/>
                  </a:lnTo>
                  <a:lnTo>
                    <a:pt x="635" y="936"/>
                  </a:lnTo>
                  <a:lnTo>
                    <a:pt x="640" y="946"/>
                  </a:lnTo>
                  <a:lnTo>
                    <a:pt x="645" y="956"/>
                  </a:lnTo>
                  <a:lnTo>
                    <a:pt x="650" y="962"/>
                  </a:lnTo>
                  <a:lnTo>
                    <a:pt x="658" y="969"/>
                  </a:lnTo>
                  <a:lnTo>
                    <a:pt x="665" y="979"/>
                  </a:lnTo>
                  <a:lnTo>
                    <a:pt x="673" y="982"/>
                  </a:lnTo>
                  <a:lnTo>
                    <a:pt x="680" y="992"/>
                  </a:lnTo>
                  <a:lnTo>
                    <a:pt x="685" y="998"/>
                  </a:lnTo>
                  <a:lnTo>
                    <a:pt x="680" y="1001"/>
                  </a:lnTo>
                  <a:lnTo>
                    <a:pt x="678" y="1008"/>
                  </a:lnTo>
                  <a:lnTo>
                    <a:pt x="673" y="1011"/>
                  </a:lnTo>
                  <a:lnTo>
                    <a:pt x="670" y="1018"/>
                  </a:lnTo>
                  <a:lnTo>
                    <a:pt x="665" y="1021"/>
                  </a:lnTo>
                  <a:lnTo>
                    <a:pt x="660" y="1024"/>
                  </a:lnTo>
                  <a:lnTo>
                    <a:pt x="655" y="1027"/>
                  </a:lnTo>
                  <a:lnTo>
                    <a:pt x="653" y="1031"/>
                  </a:lnTo>
                  <a:lnTo>
                    <a:pt x="642" y="1034"/>
                  </a:lnTo>
                  <a:lnTo>
                    <a:pt x="635" y="1040"/>
                  </a:lnTo>
                  <a:lnTo>
                    <a:pt x="625" y="1044"/>
                  </a:lnTo>
                  <a:lnTo>
                    <a:pt x="615" y="1047"/>
                  </a:lnTo>
                  <a:lnTo>
                    <a:pt x="607" y="1050"/>
                  </a:lnTo>
                  <a:lnTo>
                    <a:pt x="597" y="1054"/>
                  </a:lnTo>
                  <a:lnTo>
                    <a:pt x="590" y="1054"/>
                  </a:lnTo>
                  <a:lnTo>
                    <a:pt x="579" y="1057"/>
                  </a:lnTo>
                  <a:lnTo>
                    <a:pt x="572" y="1057"/>
                  </a:lnTo>
                  <a:lnTo>
                    <a:pt x="562" y="1057"/>
                  </a:lnTo>
                  <a:lnTo>
                    <a:pt x="554" y="1057"/>
                  </a:lnTo>
                  <a:lnTo>
                    <a:pt x="544" y="1057"/>
                  </a:lnTo>
                  <a:lnTo>
                    <a:pt x="534" y="1054"/>
                  </a:lnTo>
                  <a:lnTo>
                    <a:pt x="524" y="1054"/>
                  </a:lnTo>
                  <a:lnTo>
                    <a:pt x="514" y="1050"/>
                  </a:lnTo>
                  <a:lnTo>
                    <a:pt x="504" y="1044"/>
                  </a:lnTo>
                  <a:lnTo>
                    <a:pt x="496" y="1040"/>
                  </a:lnTo>
                  <a:lnTo>
                    <a:pt x="486" y="1034"/>
                  </a:lnTo>
                  <a:lnTo>
                    <a:pt x="479" y="1024"/>
                  </a:lnTo>
                  <a:lnTo>
                    <a:pt x="469" y="1014"/>
                  </a:lnTo>
                  <a:lnTo>
                    <a:pt x="461" y="1001"/>
                  </a:lnTo>
                  <a:lnTo>
                    <a:pt x="453" y="988"/>
                  </a:lnTo>
                  <a:lnTo>
                    <a:pt x="448" y="979"/>
                  </a:lnTo>
                  <a:lnTo>
                    <a:pt x="443" y="972"/>
                  </a:lnTo>
                  <a:lnTo>
                    <a:pt x="453" y="972"/>
                  </a:lnTo>
                  <a:lnTo>
                    <a:pt x="466" y="969"/>
                  </a:lnTo>
                  <a:lnTo>
                    <a:pt x="476" y="965"/>
                  </a:lnTo>
                  <a:lnTo>
                    <a:pt x="489" y="959"/>
                  </a:lnTo>
                  <a:lnTo>
                    <a:pt x="499" y="956"/>
                  </a:lnTo>
                  <a:lnTo>
                    <a:pt x="509" y="946"/>
                  </a:lnTo>
                  <a:lnTo>
                    <a:pt x="519" y="936"/>
                  </a:lnTo>
                  <a:lnTo>
                    <a:pt x="524" y="926"/>
                  </a:lnTo>
                  <a:lnTo>
                    <a:pt x="511" y="926"/>
                  </a:lnTo>
                  <a:lnTo>
                    <a:pt x="501" y="926"/>
                  </a:lnTo>
                  <a:lnTo>
                    <a:pt x="489" y="923"/>
                  </a:lnTo>
                  <a:lnTo>
                    <a:pt x="476" y="920"/>
                  </a:lnTo>
                  <a:lnTo>
                    <a:pt x="463" y="920"/>
                  </a:lnTo>
                  <a:lnTo>
                    <a:pt x="453" y="917"/>
                  </a:lnTo>
                  <a:lnTo>
                    <a:pt x="441" y="910"/>
                  </a:lnTo>
                  <a:lnTo>
                    <a:pt x="431" y="907"/>
                  </a:lnTo>
                  <a:lnTo>
                    <a:pt x="421" y="900"/>
                  </a:lnTo>
                  <a:lnTo>
                    <a:pt x="411" y="894"/>
                  </a:lnTo>
                  <a:lnTo>
                    <a:pt x="400" y="887"/>
                  </a:lnTo>
                  <a:lnTo>
                    <a:pt x="393" y="881"/>
                  </a:lnTo>
                  <a:lnTo>
                    <a:pt x="383" y="874"/>
                  </a:lnTo>
                  <a:lnTo>
                    <a:pt x="378" y="864"/>
                  </a:lnTo>
                  <a:lnTo>
                    <a:pt x="370" y="858"/>
                  </a:lnTo>
                  <a:lnTo>
                    <a:pt x="365" y="845"/>
                  </a:lnTo>
                  <a:lnTo>
                    <a:pt x="363" y="861"/>
                  </a:lnTo>
                  <a:lnTo>
                    <a:pt x="363" y="871"/>
                  </a:lnTo>
                  <a:lnTo>
                    <a:pt x="365" y="881"/>
                  </a:lnTo>
                  <a:lnTo>
                    <a:pt x="368" y="890"/>
                  </a:lnTo>
                  <a:lnTo>
                    <a:pt x="373" y="897"/>
                  </a:lnTo>
                  <a:lnTo>
                    <a:pt x="375" y="910"/>
                  </a:lnTo>
                  <a:lnTo>
                    <a:pt x="380" y="920"/>
                  </a:lnTo>
                  <a:lnTo>
                    <a:pt x="383" y="930"/>
                  </a:lnTo>
                  <a:lnTo>
                    <a:pt x="375" y="943"/>
                  </a:lnTo>
                  <a:lnTo>
                    <a:pt x="368" y="952"/>
                  </a:lnTo>
                  <a:lnTo>
                    <a:pt x="360" y="959"/>
                  </a:lnTo>
                  <a:lnTo>
                    <a:pt x="353" y="965"/>
                  </a:lnTo>
                  <a:lnTo>
                    <a:pt x="348" y="972"/>
                  </a:lnTo>
                  <a:lnTo>
                    <a:pt x="340" y="979"/>
                  </a:lnTo>
                  <a:lnTo>
                    <a:pt x="335" y="982"/>
                  </a:lnTo>
                  <a:lnTo>
                    <a:pt x="327" y="985"/>
                  </a:lnTo>
                  <a:lnTo>
                    <a:pt x="320" y="988"/>
                  </a:lnTo>
                  <a:lnTo>
                    <a:pt x="312" y="988"/>
                  </a:lnTo>
                  <a:lnTo>
                    <a:pt x="302" y="988"/>
                  </a:lnTo>
                  <a:lnTo>
                    <a:pt x="292" y="988"/>
                  </a:lnTo>
                  <a:lnTo>
                    <a:pt x="282" y="988"/>
                  </a:lnTo>
                  <a:lnTo>
                    <a:pt x="272" y="985"/>
                  </a:lnTo>
                  <a:lnTo>
                    <a:pt x="259" y="982"/>
                  </a:lnTo>
                  <a:lnTo>
                    <a:pt x="244" y="979"/>
                  </a:lnTo>
                  <a:lnTo>
                    <a:pt x="229" y="972"/>
                  </a:lnTo>
                  <a:lnTo>
                    <a:pt x="216" y="965"/>
                  </a:lnTo>
                  <a:lnTo>
                    <a:pt x="206" y="956"/>
                  </a:lnTo>
                  <a:lnTo>
                    <a:pt x="199" y="943"/>
                  </a:lnTo>
                  <a:lnTo>
                    <a:pt x="191" y="930"/>
                  </a:lnTo>
                  <a:lnTo>
                    <a:pt x="186" y="913"/>
                  </a:lnTo>
                  <a:lnTo>
                    <a:pt x="181" y="897"/>
                  </a:lnTo>
                  <a:lnTo>
                    <a:pt x="179" y="881"/>
                  </a:lnTo>
                  <a:lnTo>
                    <a:pt x="186" y="877"/>
                  </a:lnTo>
                  <a:lnTo>
                    <a:pt x="194" y="877"/>
                  </a:lnTo>
                  <a:lnTo>
                    <a:pt x="201" y="874"/>
                  </a:lnTo>
                  <a:lnTo>
                    <a:pt x="206" y="871"/>
                  </a:lnTo>
                  <a:lnTo>
                    <a:pt x="214" y="864"/>
                  </a:lnTo>
                  <a:lnTo>
                    <a:pt x="219" y="861"/>
                  </a:lnTo>
                  <a:lnTo>
                    <a:pt x="224" y="855"/>
                  </a:lnTo>
                  <a:lnTo>
                    <a:pt x="229" y="845"/>
                  </a:lnTo>
                  <a:lnTo>
                    <a:pt x="214" y="845"/>
                  </a:lnTo>
                  <a:lnTo>
                    <a:pt x="199" y="845"/>
                  </a:lnTo>
                  <a:lnTo>
                    <a:pt x="184" y="842"/>
                  </a:lnTo>
                  <a:lnTo>
                    <a:pt x="169" y="835"/>
                  </a:lnTo>
                  <a:lnTo>
                    <a:pt x="156" y="825"/>
                  </a:lnTo>
                  <a:lnTo>
                    <a:pt x="146" y="815"/>
                  </a:lnTo>
                  <a:lnTo>
                    <a:pt x="136" y="802"/>
                  </a:lnTo>
                  <a:lnTo>
                    <a:pt x="128" y="783"/>
                  </a:lnTo>
                  <a:lnTo>
                    <a:pt x="123" y="796"/>
                  </a:lnTo>
                  <a:lnTo>
                    <a:pt x="121" y="815"/>
                  </a:lnTo>
                  <a:lnTo>
                    <a:pt x="123" y="832"/>
                  </a:lnTo>
                  <a:lnTo>
                    <a:pt x="131" y="851"/>
                  </a:lnTo>
                  <a:lnTo>
                    <a:pt x="121" y="851"/>
                  </a:lnTo>
                  <a:lnTo>
                    <a:pt x="108" y="851"/>
                  </a:lnTo>
                  <a:lnTo>
                    <a:pt x="95" y="848"/>
                  </a:lnTo>
                  <a:lnTo>
                    <a:pt x="83" y="848"/>
                  </a:lnTo>
                  <a:lnTo>
                    <a:pt x="70" y="845"/>
                  </a:lnTo>
                  <a:lnTo>
                    <a:pt x="58" y="842"/>
                  </a:lnTo>
                  <a:lnTo>
                    <a:pt x="47" y="835"/>
                  </a:lnTo>
                  <a:lnTo>
                    <a:pt x="37" y="828"/>
                  </a:lnTo>
                  <a:lnTo>
                    <a:pt x="27" y="822"/>
                  </a:lnTo>
                  <a:lnTo>
                    <a:pt x="17" y="812"/>
                  </a:lnTo>
                  <a:lnTo>
                    <a:pt x="10" y="802"/>
                  </a:lnTo>
                  <a:lnTo>
                    <a:pt x="5" y="789"/>
                  </a:lnTo>
                  <a:lnTo>
                    <a:pt x="0" y="776"/>
                  </a:lnTo>
                  <a:lnTo>
                    <a:pt x="0" y="760"/>
                  </a:lnTo>
                  <a:lnTo>
                    <a:pt x="0" y="740"/>
                  </a:lnTo>
                  <a:lnTo>
                    <a:pt x="5" y="721"/>
                  </a:lnTo>
                  <a:lnTo>
                    <a:pt x="10" y="708"/>
                  </a:lnTo>
                  <a:lnTo>
                    <a:pt x="15" y="692"/>
                  </a:lnTo>
                  <a:lnTo>
                    <a:pt x="25" y="678"/>
                  </a:lnTo>
                  <a:lnTo>
                    <a:pt x="37" y="662"/>
                  </a:lnTo>
                  <a:lnTo>
                    <a:pt x="50" y="652"/>
                  </a:lnTo>
                  <a:lnTo>
                    <a:pt x="63" y="643"/>
                  </a:lnTo>
                  <a:lnTo>
                    <a:pt x="73" y="636"/>
                  </a:lnTo>
                  <a:lnTo>
                    <a:pt x="85" y="633"/>
                  </a:lnTo>
                  <a:lnTo>
                    <a:pt x="83" y="649"/>
                  </a:lnTo>
                  <a:lnTo>
                    <a:pt x="83" y="659"/>
                  </a:lnTo>
                  <a:lnTo>
                    <a:pt x="85" y="669"/>
                  </a:lnTo>
                  <a:lnTo>
                    <a:pt x="88" y="675"/>
                  </a:lnTo>
                  <a:lnTo>
                    <a:pt x="93" y="656"/>
                  </a:lnTo>
                  <a:lnTo>
                    <a:pt x="98" y="639"/>
                  </a:lnTo>
                  <a:lnTo>
                    <a:pt x="108" y="623"/>
                  </a:lnTo>
                  <a:lnTo>
                    <a:pt x="121" y="610"/>
                  </a:lnTo>
                  <a:lnTo>
                    <a:pt x="133" y="603"/>
                  </a:lnTo>
                  <a:lnTo>
                    <a:pt x="148" y="597"/>
                  </a:lnTo>
                  <a:lnTo>
                    <a:pt x="161" y="594"/>
                  </a:lnTo>
                  <a:lnTo>
                    <a:pt x="176" y="590"/>
                  </a:lnTo>
                  <a:lnTo>
                    <a:pt x="169" y="587"/>
                  </a:lnTo>
                  <a:lnTo>
                    <a:pt x="163" y="584"/>
                  </a:lnTo>
                  <a:lnTo>
                    <a:pt x="158" y="581"/>
                  </a:lnTo>
                  <a:lnTo>
                    <a:pt x="151" y="577"/>
                  </a:lnTo>
                  <a:lnTo>
                    <a:pt x="143" y="574"/>
                  </a:lnTo>
                  <a:lnTo>
                    <a:pt x="136" y="574"/>
                  </a:lnTo>
                  <a:lnTo>
                    <a:pt x="128" y="574"/>
                  </a:lnTo>
                  <a:lnTo>
                    <a:pt x="121" y="574"/>
                  </a:lnTo>
                  <a:lnTo>
                    <a:pt x="113" y="555"/>
                  </a:lnTo>
                  <a:lnTo>
                    <a:pt x="111" y="532"/>
                  </a:lnTo>
                  <a:lnTo>
                    <a:pt x="108" y="512"/>
                  </a:lnTo>
                  <a:lnTo>
                    <a:pt x="108" y="496"/>
                  </a:lnTo>
                  <a:lnTo>
                    <a:pt x="111" y="476"/>
                  </a:lnTo>
                  <a:lnTo>
                    <a:pt x="116" y="463"/>
                  </a:lnTo>
                  <a:lnTo>
                    <a:pt x="123" y="450"/>
                  </a:lnTo>
                  <a:lnTo>
                    <a:pt x="131" y="437"/>
                  </a:lnTo>
                  <a:lnTo>
                    <a:pt x="141" y="424"/>
                  </a:lnTo>
                  <a:lnTo>
                    <a:pt x="156" y="414"/>
                  </a:lnTo>
                  <a:lnTo>
                    <a:pt x="174" y="408"/>
                  </a:lnTo>
                  <a:lnTo>
                    <a:pt x="191" y="401"/>
                  </a:lnTo>
                  <a:lnTo>
                    <a:pt x="214" y="401"/>
                  </a:lnTo>
                  <a:lnTo>
                    <a:pt x="239" y="398"/>
                  </a:lnTo>
                  <a:lnTo>
                    <a:pt x="267" y="398"/>
                  </a:lnTo>
                  <a:lnTo>
                    <a:pt x="297" y="401"/>
                  </a:lnTo>
                  <a:lnTo>
                    <a:pt x="292" y="437"/>
                  </a:lnTo>
                  <a:lnTo>
                    <a:pt x="292" y="463"/>
                  </a:lnTo>
                  <a:lnTo>
                    <a:pt x="300" y="473"/>
                  </a:lnTo>
                  <a:lnTo>
                    <a:pt x="307" y="457"/>
                  </a:lnTo>
                  <a:lnTo>
                    <a:pt x="317" y="444"/>
                  </a:lnTo>
                  <a:lnTo>
                    <a:pt x="330" y="434"/>
                  </a:lnTo>
                  <a:lnTo>
                    <a:pt x="342" y="427"/>
                  </a:lnTo>
                  <a:lnTo>
                    <a:pt x="358" y="424"/>
                  </a:lnTo>
                  <a:lnTo>
                    <a:pt x="373" y="421"/>
                  </a:lnTo>
                  <a:lnTo>
                    <a:pt x="388" y="421"/>
                  </a:lnTo>
                  <a:lnTo>
                    <a:pt x="400" y="421"/>
                  </a:lnTo>
                  <a:lnTo>
                    <a:pt x="395" y="414"/>
                  </a:lnTo>
                  <a:lnTo>
                    <a:pt x="388" y="411"/>
                  </a:lnTo>
                  <a:lnTo>
                    <a:pt x="383" y="405"/>
                  </a:lnTo>
                  <a:lnTo>
                    <a:pt x="373" y="401"/>
                  </a:lnTo>
                  <a:lnTo>
                    <a:pt x="365" y="401"/>
                  </a:lnTo>
                  <a:lnTo>
                    <a:pt x="355" y="398"/>
                  </a:lnTo>
                  <a:lnTo>
                    <a:pt x="342" y="395"/>
                  </a:lnTo>
                  <a:lnTo>
                    <a:pt x="332" y="395"/>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107259" tIns="53630" rIns="107259" bIns="53630"/>
            <a:lstStyle/>
            <a:p>
              <a:endParaRPr lang="it-IT"/>
            </a:p>
          </p:txBody>
        </p:sp>
        <p:sp>
          <p:nvSpPr>
            <p:cNvPr id="26668" name="Text Box 30"/>
            <p:cNvSpPr txBox="1">
              <a:spLocks noChangeArrowheads="1"/>
            </p:cNvSpPr>
            <p:nvPr/>
          </p:nvSpPr>
          <p:spPr bwMode="auto">
            <a:xfrm>
              <a:off x="5595938" y="3421063"/>
              <a:ext cx="1581150" cy="5492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53630" rIns="107259" bIns="53630"/>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85000"/>
                </a:lnSpc>
              </a:pPr>
              <a:r>
                <a:rPr lang="en-US" sz="1600" b="1">
                  <a:solidFill>
                    <a:srgbClr val="336600"/>
                  </a:solidFill>
                </a:rPr>
                <a:t>Exclusive</a:t>
              </a:r>
            </a:p>
            <a:p>
              <a:pPr algn="ctr">
                <a:lnSpc>
                  <a:spcPct val="85000"/>
                </a:lnSpc>
              </a:pPr>
              <a:r>
                <a:rPr lang="en-US" sz="1600" b="1">
                  <a:solidFill>
                    <a:srgbClr val="336600"/>
                  </a:solidFill>
                </a:rPr>
                <a:t> Cloud</a:t>
              </a:r>
            </a:p>
          </p:txBody>
        </p:sp>
        <p:sp>
          <p:nvSpPr>
            <p:cNvPr id="26669" name="Rectangle 21"/>
            <p:cNvSpPr>
              <a:spLocks noChangeArrowheads="1"/>
            </p:cNvSpPr>
            <p:nvPr/>
          </p:nvSpPr>
          <p:spPr bwMode="gray">
            <a:xfrm>
              <a:off x="7502525" y="3149600"/>
              <a:ext cx="1809750" cy="928688"/>
            </a:xfrm>
            <a:prstGeom prst="rect">
              <a:avLst/>
            </a:prstGeom>
            <a:solidFill>
              <a:srgbClr val="3366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107259" rIns="107259" bIns="107259" anchor="ctr"/>
            <a:lstStyle/>
            <a:p>
              <a:pPr eaLnBrk="0" hangingPunct="0"/>
              <a:endParaRPr lang="en-GB" sz="2100">
                <a:solidFill>
                  <a:srgbClr val="000000"/>
                </a:solidFill>
              </a:endParaRPr>
            </a:p>
          </p:txBody>
        </p:sp>
        <p:grpSp>
          <p:nvGrpSpPr>
            <p:cNvPr id="26670" name="Group 64"/>
            <p:cNvGrpSpPr>
              <a:grpSpLocks/>
            </p:cNvGrpSpPr>
            <p:nvPr/>
          </p:nvGrpSpPr>
          <p:grpSpPr bwMode="auto">
            <a:xfrm>
              <a:off x="7529513" y="3203575"/>
              <a:ext cx="1746250" cy="830263"/>
              <a:chOff x="2095" y="786"/>
              <a:chExt cx="1072" cy="522"/>
            </a:xfrm>
          </p:grpSpPr>
          <p:sp>
            <p:nvSpPr>
              <p:cNvPr id="26676" name="Freeform 28"/>
              <p:cNvSpPr>
                <a:spLocks/>
              </p:cNvSpPr>
              <p:nvPr/>
            </p:nvSpPr>
            <p:spPr bwMode="auto">
              <a:xfrm>
                <a:off x="2095" y="786"/>
                <a:ext cx="1072" cy="522"/>
              </a:xfrm>
              <a:custGeom>
                <a:avLst/>
                <a:gdLst>
                  <a:gd name="T0" fmla="*/ 1 w 2022"/>
                  <a:gd name="T1" fmla="*/ 0 h 1285"/>
                  <a:gd name="T2" fmla="*/ 1 w 2022"/>
                  <a:gd name="T3" fmla="*/ 0 h 1285"/>
                  <a:gd name="T4" fmla="*/ 1 w 2022"/>
                  <a:gd name="T5" fmla="*/ 0 h 1285"/>
                  <a:gd name="T6" fmla="*/ 1 w 2022"/>
                  <a:gd name="T7" fmla="*/ 0 h 1285"/>
                  <a:gd name="T8" fmla="*/ 1 w 2022"/>
                  <a:gd name="T9" fmla="*/ 0 h 1285"/>
                  <a:gd name="T10" fmla="*/ 1 w 2022"/>
                  <a:gd name="T11" fmla="*/ 0 h 1285"/>
                  <a:gd name="T12" fmla="*/ 1 w 2022"/>
                  <a:gd name="T13" fmla="*/ 0 h 1285"/>
                  <a:gd name="T14" fmla="*/ 1 w 2022"/>
                  <a:gd name="T15" fmla="*/ 0 h 1285"/>
                  <a:gd name="T16" fmla="*/ 1 w 2022"/>
                  <a:gd name="T17" fmla="*/ 0 h 1285"/>
                  <a:gd name="T18" fmla="*/ 1 w 2022"/>
                  <a:gd name="T19" fmla="*/ 0 h 1285"/>
                  <a:gd name="T20" fmla="*/ 1 w 2022"/>
                  <a:gd name="T21" fmla="*/ 0 h 1285"/>
                  <a:gd name="T22" fmla="*/ 1 w 2022"/>
                  <a:gd name="T23" fmla="*/ 0 h 1285"/>
                  <a:gd name="T24" fmla="*/ 1 w 2022"/>
                  <a:gd name="T25" fmla="*/ 0 h 1285"/>
                  <a:gd name="T26" fmla="*/ 1 w 2022"/>
                  <a:gd name="T27" fmla="*/ 0 h 1285"/>
                  <a:gd name="T28" fmla="*/ 1 w 2022"/>
                  <a:gd name="T29" fmla="*/ 0 h 1285"/>
                  <a:gd name="T30" fmla="*/ 1 w 2022"/>
                  <a:gd name="T31" fmla="*/ 0 h 1285"/>
                  <a:gd name="T32" fmla="*/ 0 w 2022"/>
                  <a:gd name="T33" fmla="*/ 0 h 1285"/>
                  <a:gd name="T34" fmla="*/ 1 w 2022"/>
                  <a:gd name="T35" fmla="*/ 0 h 1285"/>
                  <a:gd name="T36" fmla="*/ 1 w 2022"/>
                  <a:gd name="T37" fmla="*/ 0 h 1285"/>
                  <a:gd name="T38" fmla="*/ 1 w 2022"/>
                  <a:gd name="T39" fmla="*/ 0 h 1285"/>
                  <a:gd name="T40" fmla="*/ 1 w 2022"/>
                  <a:gd name="T41" fmla="*/ 0 h 1285"/>
                  <a:gd name="T42" fmla="*/ 1 w 2022"/>
                  <a:gd name="T43" fmla="*/ 0 h 1285"/>
                  <a:gd name="T44" fmla="*/ 1 w 2022"/>
                  <a:gd name="T45" fmla="*/ 0 h 1285"/>
                  <a:gd name="T46" fmla="*/ 1 w 2022"/>
                  <a:gd name="T47" fmla="*/ 0 h 1285"/>
                  <a:gd name="T48" fmla="*/ 1 w 2022"/>
                  <a:gd name="T49" fmla="*/ 0 h 1285"/>
                  <a:gd name="T50" fmla="*/ 1 w 2022"/>
                  <a:gd name="T51" fmla="*/ 0 h 1285"/>
                  <a:gd name="T52" fmla="*/ 1 w 2022"/>
                  <a:gd name="T53" fmla="*/ 0 h 1285"/>
                  <a:gd name="T54" fmla="*/ 1 w 2022"/>
                  <a:gd name="T55" fmla="*/ 0 h 1285"/>
                  <a:gd name="T56" fmla="*/ 1 w 2022"/>
                  <a:gd name="T57" fmla="*/ 0 h 1285"/>
                  <a:gd name="T58" fmla="*/ 1 w 2022"/>
                  <a:gd name="T59" fmla="*/ 0 h 1285"/>
                  <a:gd name="T60" fmla="*/ 1 w 2022"/>
                  <a:gd name="T61" fmla="*/ 0 h 1285"/>
                  <a:gd name="T62" fmla="*/ 1 w 2022"/>
                  <a:gd name="T63" fmla="*/ 0 h 1285"/>
                  <a:gd name="T64" fmla="*/ 1 w 2022"/>
                  <a:gd name="T65" fmla="*/ 0 h 1285"/>
                  <a:gd name="T66" fmla="*/ 1 w 2022"/>
                  <a:gd name="T67" fmla="*/ 0 h 1285"/>
                  <a:gd name="T68" fmla="*/ 1 w 2022"/>
                  <a:gd name="T69" fmla="*/ 0 h 1285"/>
                  <a:gd name="T70" fmla="*/ 1 w 2022"/>
                  <a:gd name="T71" fmla="*/ 0 h 1285"/>
                  <a:gd name="T72" fmla="*/ 1 w 2022"/>
                  <a:gd name="T73" fmla="*/ 0 h 1285"/>
                  <a:gd name="T74" fmla="*/ 1 w 2022"/>
                  <a:gd name="T75" fmla="*/ 0 h 1285"/>
                  <a:gd name="T76" fmla="*/ 1 w 2022"/>
                  <a:gd name="T77" fmla="*/ 0 h 1285"/>
                  <a:gd name="T78" fmla="*/ 1 w 2022"/>
                  <a:gd name="T79" fmla="*/ 0 h 1285"/>
                  <a:gd name="T80" fmla="*/ 1 w 2022"/>
                  <a:gd name="T81" fmla="*/ 0 h 1285"/>
                  <a:gd name="T82" fmla="*/ 1 w 2022"/>
                  <a:gd name="T83" fmla="*/ 0 h 1285"/>
                  <a:gd name="T84" fmla="*/ 1 w 2022"/>
                  <a:gd name="T85" fmla="*/ 0 h 1285"/>
                  <a:gd name="T86" fmla="*/ 1 w 2022"/>
                  <a:gd name="T87" fmla="*/ 0 h 1285"/>
                  <a:gd name="T88" fmla="*/ 1 w 2022"/>
                  <a:gd name="T89" fmla="*/ 0 h 1285"/>
                  <a:gd name="T90" fmla="*/ 1 w 2022"/>
                  <a:gd name="T91" fmla="*/ 0 h 1285"/>
                  <a:gd name="T92" fmla="*/ 1 w 2022"/>
                  <a:gd name="T93" fmla="*/ 0 h 1285"/>
                  <a:gd name="T94" fmla="*/ 1 w 2022"/>
                  <a:gd name="T95" fmla="*/ 0 h 1285"/>
                  <a:gd name="T96" fmla="*/ 1 w 2022"/>
                  <a:gd name="T97" fmla="*/ 0 h 1285"/>
                  <a:gd name="T98" fmla="*/ 1 w 2022"/>
                  <a:gd name="T99" fmla="*/ 0 h 1285"/>
                  <a:gd name="T100" fmla="*/ 1 w 2022"/>
                  <a:gd name="T101" fmla="*/ 0 h 1285"/>
                  <a:gd name="T102" fmla="*/ 1 w 2022"/>
                  <a:gd name="T103" fmla="*/ 0 h 1285"/>
                  <a:gd name="T104" fmla="*/ 1 w 2022"/>
                  <a:gd name="T105" fmla="*/ 0 h 1285"/>
                  <a:gd name="T106" fmla="*/ 1 w 2022"/>
                  <a:gd name="T107" fmla="*/ 0 h 1285"/>
                  <a:gd name="T108" fmla="*/ 1 w 2022"/>
                  <a:gd name="T109" fmla="*/ 0 h 1285"/>
                  <a:gd name="T110" fmla="*/ 1 w 2022"/>
                  <a:gd name="T111" fmla="*/ 0 h 1285"/>
                  <a:gd name="T112" fmla="*/ 1 w 2022"/>
                  <a:gd name="T113" fmla="*/ 0 h 1285"/>
                  <a:gd name="T114" fmla="*/ 1 w 2022"/>
                  <a:gd name="T115" fmla="*/ 0 h 1285"/>
                  <a:gd name="T116" fmla="*/ 1 w 2022"/>
                  <a:gd name="T117" fmla="*/ 0 h 1285"/>
                  <a:gd name="T118" fmla="*/ 1 w 2022"/>
                  <a:gd name="T119" fmla="*/ 0 h 1285"/>
                  <a:gd name="T120" fmla="*/ 1 w 2022"/>
                  <a:gd name="T121" fmla="*/ 0 h 1285"/>
                  <a:gd name="T122" fmla="*/ 1 w 2022"/>
                  <a:gd name="T123" fmla="*/ 0 h 1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22"/>
                  <a:gd name="T187" fmla="*/ 0 h 1285"/>
                  <a:gd name="T188" fmla="*/ 2022 w 2022"/>
                  <a:gd name="T189" fmla="*/ 1285 h 1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22" h="1285">
                    <a:moveTo>
                      <a:pt x="1117" y="219"/>
                    </a:moveTo>
                    <a:lnTo>
                      <a:pt x="1104" y="186"/>
                    </a:lnTo>
                    <a:lnTo>
                      <a:pt x="1092" y="157"/>
                    </a:lnTo>
                    <a:lnTo>
                      <a:pt x="1074" y="127"/>
                    </a:lnTo>
                    <a:lnTo>
                      <a:pt x="1056" y="104"/>
                    </a:lnTo>
                    <a:lnTo>
                      <a:pt x="1034" y="78"/>
                    </a:lnTo>
                    <a:lnTo>
                      <a:pt x="1014" y="59"/>
                    </a:lnTo>
                    <a:lnTo>
                      <a:pt x="988" y="42"/>
                    </a:lnTo>
                    <a:lnTo>
                      <a:pt x="966" y="29"/>
                    </a:lnTo>
                    <a:lnTo>
                      <a:pt x="940" y="16"/>
                    </a:lnTo>
                    <a:lnTo>
                      <a:pt x="913" y="7"/>
                    </a:lnTo>
                    <a:lnTo>
                      <a:pt x="885" y="3"/>
                    </a:lnTo>
                    <a:lnTo>
                      <a:pt x="860" y="0"/>
                    </a:lnTo>
                    <a:lnTo>
                      <a:pt x="832" y="0"/>
                    </a:lnTo>
                    <a:lnTo>
                      <a:pt x="804" y="3"/>
                    </a:lnTo>
                    <a:lnTo>
                      <a:pt x="779" y="13"/>
                    </a:lnTo>
                    <a:lnTo>
                      <a:pt x="751" y="23"/>
                    </a:lnTo>
                    <a:lnTo>
                      <a:pt x="726" y="42"/>
                    </a:lnTo>
                    <a:lnTo>
                      <a:pt x="706" y="65"/>
                    </a:lnTo>
                    <a:lnTo>
                      <a:pt x="686" y="95"/>
                    </a:lnTo>
                    <a:lnTo>
                      <a:pt x="673" y="127"/>
                    </a:lnTo>
                    <a:lnTo>
                      <a:pt x="661" y="163"/>
                    </a:lnTo>
                    <a:lnTo>
                      <a:pt x="653" y="199"/>
                    </a:lnTo>
                    <a:lnTo>
                      <a:pt x="645" y="235"/>
                    </a:lnTo>
                    <a:lnTo>
                      <a:pt x="640" y="267"/>
                    </a:lnTo>
                    <a:lnTo>
                      <a:pt x="633" y="277"/>
                    </a:lnTo>
                    <a:lnTo>
                      <a:pt x="618" y="277"/>
                    </a:lnTo>
                    <a:lnTo>
                      <a:pt x="605" y="277"/>
                    </a:lnTo>
                    <a:lnTo>
                      <a:pt x="590" y="274"/>
                    </a:lnTo>
                    <a:lnTo>
                      <a:pt x="577" y="271"/>
                    </a:lnTo>
                    <a:lnTo>
                      <a:pt x="562" y="267"/>
                    </a:lnTo>
                    <a:lnTo>
                      <a:pt x="550" y="264"/>
                    </a:lnTo>
                    <a:lnTo>
                      <a:pt x="534" y="261"/>
                    </a:lnTo>
                    <a:lnTo>
                      <a:pt x="522" y="254"/>
                    </a:lnTo>
                    <a:lnTo>
                      <a:pt x="507" y="254"/>
                    </a:lnTo>
                    <a:lnTo>
                      <a:pt x="494" y="251"/>
                    </a:lnTo>
                    <a:lnTo>
                      <a:pt x="479" y="251"/>
                    </a:lnTo>
                    <a:lnTo>
                      <a:pt x="466" y="254"/>
                    </a:lnTo>
                    <a:lnTo>
                      <a:pt x="451" y="254"/>
                    </a:lnTo>
                    <a:lnTo>
                      <a:pt x="439" y="258"/>
                    </a:lnTo>
                    <a:lnTo>
                      <a:pt x="424" y="264"/>
                    </a:lnTo>
                    <a:lnTo>
                      <a:pt x="411" y="274"/>
                    </a:lnTo>
                    <a:lnTo>
                      <a:pt x="398" y="284"/>
                    </a:lnTo>
                    <a:lnTo>
                      <a:pt x="391" y="297"/>
                    </a:lnTo>
                    <a:lnTo>
                      <a:pt x="383" y="313"/>
                    </a:lnTo>
                    <a:lnTo>
                      <a:pt x="378" y="329"/>
                    </a:lnTo>
                    <a:lnTo>
                      <a:pt x="373" y="349"/>
                    </a:lnTo>
                    <a:lnTo>
                      <a:pt x="371" y="365"/>
                    </a:lnTo>
                    <a:lnTo>
                      <a:pt x="371" y="385"/>
                    </a:lnTo>
                    <a:lnTo>
                      <a:pt x="371" y="401"/>
                    </a:lnTo>
                    <a:lnTo>
                      <a:pt x="358" y="401"/>
                    </a:lnTo>
                    <a:lnTo>
                      <a:pt x="343" y="401"/>
                    </a:lnTo>
                    <a:lnTo>
                      <a:pt x="330" y="401"/>
                    </a:lnTo>
                    <a:lnTo>
                      <a:pt x="315" y="401"/>
                    </a:lnTo>
                    <a:lnTo>
                      <a:pt x="300" y="401"/>
                    </a:lnTo>
                    <a:lnTo>
                      <a:pt x="285" y="404"/>
                    </a:lnTo>
                    <a:lnTo>
                      <a:pt x="270" y="408"/>
                    </a:lnTo>
                    <a:lnTo>
                      <a:pt x="257" y="411"/>
                    </a:lnTo>
                    <a:lnTo>
                      <a:pt x="242" y="414"/>
                    </a:lnTo>
                    <a:lnTo>
                      <a:pt x="227" y="421"/>
                    </a:lnTo>
                    <a:lnTo>
                      <a:pt x="214" y="427"/>
                    </a:lnTo>
                    <a:lnTo>
                      <a:pt x="202" y="434"/>
                    </a:lnTo>
                    <a:lnTo>
                      <a:pt x="189" y="440"/>
                    </a:lnTo>
                    <a:lnTo>
                      <a:pt x="176" y="450"/>
                    </a:lnTo>
                    <a:lnTo>
                      <a:pt x="166" y="463"/>
                    </a:lnTo>
                    <a:lnTo>
                      <a:pt x="159" y="476"/>
                    </a:lnTo>
                    <a:lnTo>
                      <a:pt x="151" y="492"/>
                    </a:lnTo>
                    <a:lnTo>
                      <a:pt x="146" y="509"/>
                    </a:lnTo>
                    <a:lnTo>
                      <a:pt x="146" y="522"/>
                    </a:lnTo>
                    <a:lnTo>
                      <a:pt x="146" y="538"/>
                    </a:lnTo>
                    <a:lnTo>
                      <a:pt x="146" y="554"/>
                    </a:lnTo>
                    <a:lnTo>
                      <a:pt x="149" y="571"/>
                    </a:lnTo>
                    <a:lnTo>
                      <a:pt x="151" y="587"/>
                    </a:lnTo>
                    <a:lnTo>
                      <a:pt x="151" y="603"/>
                    </a:lnTo>
                    <a:lnTo>
                      <a:pt x="129" y="607"/>
                    </a:lnTo>
                    <a:lnTo>
                      <a:pt x="106" y="616"/>
                    </a:lnTo>
                    <a:lnTo>
                      <a:pt x="86" y="629"/>
                    </a:lnTo>
                    <a:lnTo>
                      <a:pt x="66" y="646"/>
                    </a:lnTo>
                    <a:lnTo>
                      <a:pt x="48" y="669"/>
                    </a:lnTo>
                    <a:lnTo>
                      <a:pt x="33" y="695"/>
                    </a:lnTo>
                    <a:lnTo>
                      <a:pt x="20" y="721"/>
                    </a:lnTo>
                    <a:lnTo>
                      <a:pt x="10" y="747"/>
                    </a:lnTo>
                    <a:lnTo>
                      <a:pt x="3" y="776"/>
                    </a:lnTo>
                    <a:lnTo>
                      <a:pt x="0" y="806"/>
                    </a:lnTo>
                    <a:lnTo>
                      <a:pt x="0" y="835"/>
                    </a:lnTo>
                    <a:lnTo>
                      <a:pt x="3" y="864"/>
                    </a:lnTo>
                    <a:lnTo>
                      <a:pt x="13" y="890"/>
                    </a:lnTo>
                    <a:lnTo>
                      <a:pt x="25" y="916"/>
                    </a:lnTo>
                    <a:lnTo>
                      <a:pt x="40" y="936"/>
                    </a:lnTo>
                    <a:lnTo>
                      <a:pt x="63" y="952"/>
                    </a:lnTo>
                    <a:lnTo>
                      <a:pt x="76" y="959"/>
                    </a:lnTo>
                    <a:lnTo>
                      <a:pt x="88" y="962"/>
                    </a:lnTo>
                    <a:lnTo>
                      <a:pt x="103" y="965"/>
                    </a:lnTo>
                    <a:lnTo>
                      <a:pt x="118" y="969"/>
                    </a:lnTo>
                    <a:lnTo>
                      <a:pt x="131" y="969"/>
                    </a:lnTo>
                    <a:lnTo>
                      <a:pt x="146" y="969"/>
                    </a:lnTo>
                    <a:lnTo>
                      <a:pt x="159" y="965"/>
                    </a:lnTo>
                    <a:lnTo>
                      <a:pt x="169" y="962"/>
                    </a:lnTo>
                    <a:lnTo>
                      <a:pt x="171" y="1014"/>
                    </a:lnTo>
                    <a:lnTo>
                      <a:pt x="179" y="1057"/>
                    </a:lnTo>
                    <a:lnTo>
                      <a:pt x="189" y="1093"/>
                    </a:lnTo>
                    <a:lnTo>
                      <a:pt x="202" y="1119"/>
                    </a:lnTo>
                    <a:lnTo>
                      <a:pt x="219" y="1145"/>
                    </a:lnTo>
                    <a:lnTo>
                      <a:pt x="237" y="1158"/>
                    </a:lnTo>
                    <a:lnTo>
                      <a:pt x="257" y="1171"/>
                    </a:lnTo>
                    <a:lnTo>
                      <a:pt x="280" y="1177"/>
                    </a:lnTo>
                    <a:lnTo>
                      <a:pt x="300" y="1181"/>
                    </a:lnTo>
                    <a:lnTo>
                      <a:pt x="323" y="1177"/>
                    </a:lnTo>
                    <a:lnTo>
                      <a:pt x="345" y="1177"/>
                    </a:lnTo>
                    <a:lnTo>
                      <a:pt x="363" y="1171"/>
                    </a:lnTo>
                    <a:lnTo>
                      <a:pt x="383" y="1164"/>
                    </a:lnTo>
                    <a:lnTo>
                      <a:pt x="398" y="1155"/>
                    </a:lnTo>
                    <a:lnTo>
                      <a:pt x="411" y="1145"/>
                    </a:lnTo>
                    <a:lnTo>
                      <a:pt x="421" y="1138"/>
                    </a:lnTo>
                    <a:lnTo>
                      <a:pt x="444" y="1164"/>
                    </a:lnTo>
                    <a:lnTo>
                      <a:pt x="466" y="1187"/>
                    </a:lnTo>
                    <a:lnTo>
                      <a:pt x="492" y="1210"/>
                    </a:lnTo>
                    <a:lnTo>
                      <a:pt x="517" y="1226"/>
                    </a:lnTo>
                    <a:lnTo>
                      <a:pt x="542" y="1239"/>
                    </a:lnTo>
                    <a:lnTo>
                      <a:pt x="567" y="1252"/>
                    </a:lnTo>
                    <a:lnTo>
                      <a:pt x="595" y="1259"/>
                    </a:lnTo>
                    <a:lnTo>
                      <a:pt x="623" y="1265"/>
                    </a:lnTo>
                    <a:lnTo>
                      <a:pt x="648" y="1265"/>
                    </a:lnTo>
                    <a:lnTo>
                      <a:pt x="676" y="1262"/>
                    </a:lnTo>
                    <a:lnTo>
                      <a:pt x="701" y="1256"/>
                    </a:lnTo>
                    <a:lnTo>
                      <a:pt x="729" y="1243"/>
                    </a:lnTo>
                    <a:lnTo>
                      <a:pt x="754" y="1230"/>
                    </a:lnTo>
                    <a:lnTo>
                      <a:pt x="779" y="1210"/>
                    </a:lnTo>
                    <a:lnTo>
                      <a:pt x="802" y="1187"/>
                    </a:lnTo>
                    <a:lnTo>
                      <a:pt x="824" y="1161"/>
                    </a:lnTo>
                    <a:lnTo>
                      <a:pt x="829" y="1164"/>
                    </a:lnTo>
                    <a:lnTo>
                      <a:pt x="835" y="1168"/>
                    </a:lnTo>
                    <a:lnTo>
                      <a:pt x="837" y="1174"/>
                    </a:lnTo>
                    <a:lnTo>
                      <a:pt x="842" y="1177"/>
                    </a:lnTo>
                    <a:lnTo>
                      <a:pt x="845" y="1184"/>
                    </a:lnTo>
                    <a:lnTo>
                      <a:pt x="847" y="1190"/>
                    </a:lnTo>
                    <a:lnTo>
                      <a:pt x="852" y="1194"/>
                    </a:lnTo>
                    <a:lnTo>
                      <a:pt x="855" y="1197"/>
                    </a:lnTo>
                    <a:lnTo>
                      <a:pt x="862" y="1207"/>
                    </a:lnTo>
                    <a:lnTo>
                      <a:pt x="870" y="1217"/>
                    </a:lnTo>
                    <a:lnTo>
                      <a:pt x="877" y="1223"/>
                    </a:lnTo>
                    <a:lnTo>
                      <a:pt x="887" y="1230"/>
                    </a:lnTo>
                    <a:lnTo>
                      <a:pt x="898" y="1239"/>
                    </a:lnTo>
                    <a:lnTo>
                      <a:pt x="908" y="1246"/>
                    </a:lnTo>
                    <a:lnTo>
                      <a:pt x="918" y="1252"/>
                    </a:lnTo>
                    <a:lnTo>
                      <a:pt x="930" y="1256"/>
                    </a:lnTo>
                    <a:lnTo>
                      <a:pt x="940" y="1262"/>
                    </a:lnTo>
                    <a:lnTo>
                      <a:pt x="950" y="1265"/>
                    </a:lnTo>
                    <a:lnTo>
                      <a:pt x="963" y="1272"/>
                    </a:lnTo>
                    <a:lnTo>
                      <a:pt x="973" y="1275"/>
                    </a:lnTo>
                    <a:lnTo>
                      <a:pt x="983" y="1278"/>
                    </a:lnTo>
                    <a:lnTo>
                      <a:pt x="996" y="1278"/>
                    </a:lnTo>
                    <a:lnTo>
                      <a:pt x="1006" y="1282"/>
                    </a:lnTo>
                    <a:lnTo>
                      <a:pt x="1014" y="1282"/>
                    </a:lnTo>
                    <a:lnTo>
                      <a:pt x="1036" y="1285"/>
                    </a:lnTo>
                    <a:lnTo>
                      <a:pt x="1056" y="1285"/>
                    </a:lnTo>
                    <a:lnTo>
                      <a:pt x="1077" y="1285"/>
                    </a:lnTo>
                    <a:lnTo>
                      <a:pt x="1094" y="1278"/>
                    </a:lnTo>
                    <a:lnTo>
                      <a:pt x="1112" y="1275"/>
                    </a:lnTo>
                    <a:lnTo>
                      <a:pt x="1129" y="1269"/>
                    </a:lnTo>
                    <a:lnTo>
                      <a:pt x="1145" y="1262"/>
                    </a:lnTo>
                    <a:lnTo>
                      <a:pt x="1162" y="1252"/>
                    </a:lnTo>
                    <a:lnTo>
                      <a:pt x="1175" y="1239"/>
                    </a:lnTo>
                    <a:lnTo>
                      <a:pt x="1190" y="1226"/>
                    </a:lnTo>
                    <a:lnTo>
                      <a:pt x="1205" y="1217"/>
                    </a:lnTo>
                    <a:lnTo>
                      <a:pt x="1218" y="1200"/>
                    </a:lnTo>
                    <a:lnTo>
                      <a:pt x="1233" y="1184"/>
                    </a:lnTo>
                    <a:lnTo>
                      <a:pt x="1245" y="1164"/>
                    </a:lnTo>
                    <a:lnTo>
                      <a:pt x="1258" y="1148"/>
                    </a:lnTo>
                    <a:lnTo>
                      <a:pt x="1271" y="1128"/>
                    </a:lnTo>
                    <a:lnTo>
                      <a:pt x="1273" y="1122"/>
                    </a:lnTo>
                    <a:lnTo>
                      <a:pt x="1288" y="1135"/>
                    </a:lnTo>
                    <a:lnTo>
                      <a:pt x="1301" y="1145"/>
                    </a:lnTo>
                    <a:lnTo>
                      <a:pt x="1316" y="1155"/>
                    </a:lnTo>
                    <a:lnTo>
                      <a:pt x="1334" y="1164"/>
                    </a:lnTo>
                    <a:lnTo>
                      <a:pt x="1349" y="1174"/>
                    </a:lnTo>
                    <a:lnTo>
                      <a:pt x="1366" y="1184"/>
                    </a:lnTo>
                    <a:lnTo>
                      <a:pt x="1384" y="1190"/>
                    </a:lnTo>
                    <a:lnTo>
                      <a:pt x="1402" y="1197"/>
                    </a:lnTo>
                    <a:lnTo>
                      <a:pt x="1419" y="1203"/>
                    </a:lnTo>
                    <a:lnTo>
                      <a:pt x="1437" y="1207"/>
                    </a:lnTo>
                    <a:lnTo>
                      <a:pt x="1457" y="1213"/>
                    </a:lnTo>
                    <a:lnTo>
                      <a:pt x="1475" y="1217"/>
                    </a:lnTo>
                    <a:lnTo>
                      <a:pt x="1495" y="1217"/>
                    </a:lnTo>
                    <a:lnTo>
                      <a:pt x="1513" y="1220"/>
                    </a:lnTo>
                    <a:lnTo>
                      <a:pt x="1533" y="1220"/>
                    </a:lnTo>
                    <a:lnTo>
                      <a:pt x="1551" y="1217"/>
                    </a:lnTo>
                    <a:lnTo>
                      <a:pt x="1568" y="1217"/>
                    </a:lnTo>
                    <a:lnTo>
                      <a:pt x="1586" y="1213"/>
                    </a:lnTo>
                    <a:lnTo>
                      <a:pt x="1603" y="1207"/>
                    </a:lnTo>
                    <a:lnTo>
                      <a:pt x="1621" y="1200"/>
                    </a:lnTo>
                    <a:lnTo>
                      <a:pt x="1639" y="1194"/>
                    </a:lnTo>
                    <a:lnTo>
                      <a:pt x="1654" y="1187"/>
                    </a:lnTo>
                    <a:lnTo>
                      <a:pt x="1669" y="1177"/>
                    </a:lnTo>
                    <a:lnTo>
                      <a:pt x="1684" y="1164"/>
                    </a:lnTo>
                    <a:lnTo>
                      <a:pt x="1699" y="1151"/>
                    </a:lnTo>
                    <a:lnTo>
                      <a:pt x="1714" y="1138"/>
                    </a:lnTo>
                    <a:lnTo>
                      <a:pt x="1727" y="1122"/>
                    </a:lnTo>
                    <a:lnTo>
                      <a:pt x="1737" y="1106"/>
                    </a:lnTo>
                    <a:lnTo>
                      <a:pt x="1750" y="1086"/>
                    </a:lnTo>
                    <a:lnTo>
                      <a:pt x="1760" y="1066"/>
                    </a:lnTo>
                    <a:lnTo>
                      <a:pt x="1767" y="1044"/>
                    </a:lnTo>
                    <a:lnTo>
                      <a:pt x="1775" y="1018"/>
                    </a:lnTo>
                    <a:lnTo>
                      <a:pt x="1780" y="1005"/>
                    </a:lnTo>
                    <a:lnTo>
                      <a:pt x="1782" y="991"/>
                    </a:lnTo>
                    <a:lnTo>
                      <a:pt x="1785" y="975"/>
                    </a:lnTo>
                    <a:lnTo>
                      <a:pt x="1788" y="959"/>
                    </a:lnTo>
                    <a:lnTo>
                      <a:pt x="1798" y="956"/>
                    </a:lnTo>
                    <a:lnTo>
                      <a:pt x="1810" y="956"/>
                    </a:lnTo>
                    <a:lnTo>
                      <a:pt x="1820" y="952"/>
                    </a:lnTo>
                    <a:lnTo>
                      <a:pt x="1830" y="949"/>
                    </a:lnTo>
                    <a:lnTo>
                      <a:pt x="1843" y="946"/>
                    </a:lnTo>
                    <a:lnTo>
                      <a:pt x="1853" y="939"/>
                    </a:lnTo>
                    <a:lnTo>
                      <a:pt x="1863" y="936"/>
                    </a:lnTo>
                    <a:lnTo>
                      <a:pt x="1876" y="926"/>
                    </a:lnTo>
                    <a:lnTo>
                      <a:pt x="1886" y="920"/>
                    </a:lnTo>
                    <a:lnTo>
                      <a:pt x="1896" y="913"/>
                    </a:lnTo>
                    <a:lnTo>
                      <a:pt x="1906" y="903"/>
                    </a:lnTo>
                    <a:lnTo>
                      <a:pt x="1914" y="897"/>
                    </a:lnTo>
                    <a:lnTo>
                      <a:pt x="1924" y="887"/>
                    </a:lnTo>
                    <a:lnTo>
                      <a:pt x="1931" y="877"/>
                    </a:lnTo>
                    <a:lnTo>
                      <a:pt x="1939" y="868"/>
                    </a:lnTo>
                    <a:lnTo>
                      <a:pt x="1946" y="858"/>
                    </a:lnTo>
                    <a:lnTo>
                      <a:pt x="1961" y="838"/>
                    </a:lnTo>
                    <a:lnTo>
                      <a:pt x="1974" y="815"/>
                    </a:lnTo>
                    <a:lnTo>
                      <a:pt x="1987" y="789"/>
                    </a:lnTo>
                    <a:lnTo>
                      <a:pt x="1997" y="760"/>
                    </a:lnTo>
                    <a:lnTo>
                      <a:pt x="2007" y="734"/>
                    </a:lnTo>
                    <a:lnTo>
                      <a:pt x="2014" y="704"/>
                    </a:lnTo>
                    <a:lnTo>
                      <a:pt x="2019" y="675"/>
                    </a:lnTo>
                    <a:lnTo>
                      <a:pt x="2022" y="649"/>
                    </a:lnTo>
                    <a:lnTo>
                      <a:pt x="2022" y="623"/>
                    </a:lnTo>
                    <a:lnTo>
                      <a:pt x="2019" y="597"/>
                    </a:lnTo>
                    <a:lnTo>
                      <a:pt x="2012" y="571"/>
                    </a:lnTo>
                    <a:lnTo>
                      <a:pt x="2002" y="551"/>
                    </a:lnTo>
                    <a:lnTo>
                      <a:pt x="1987" y="532"/>
                    </a:lnTo>
                    <a:lnTo>
                      <a:pt x="1969" y="515"/>
                    </a:lnTo>
                    <a:lnTo>
                      <a:pt x="1946" y="502"/>
                    </a:lnTo>
                    <a:lnTo>
                      <a:pt x="1919" y="496"/>
                    </a:lnTo>
                    <a:lnTo>
                      <a:pt x="1914" y="496"/>
                    </a:lnTo>
                    <a:lnTo>
                      <a:pt x="1909" y="496"/>
                    </a:lnTo>
                    <a:lnTo>
                      <a:pt x="1904" y="492"/>
                    </a:lnTo>
                    <a:lnTo>
                      <a:pt x="1898" y="492"/>
                    </a:lnTo>
                    <a:lnTo>
                      <a:pt x="1893" y="492"/>
                    </a:lnTo>
                    <a:lnTo>
                      <a:pt x="1888" y="492"/>
                    </a:lnTo>
                    <a:lnTo>
                      <a:pt x="1883" y="489"/>
                    </a:lnTo>
                    <a:lnTo>
                      <a:pt x="1878" y="489"/>
                    </a:lnTo>
                    <a:lnTo>
                      <a:pt x="1891" y="460"/>
                    </a:lnTo>
                    <a:lnTo>
                      <a:pt x="1901" y="424"/>
                    </a:lnTo>
                    <a:lnTo>
                      <a:pt x="1909" y="391"/>
                    </a:lnTo>
                    <a:lnTo>
                      <a:pt x="1914" y="355"/>
                    </a:lnTo>
                    <a:lnTo>
                      <a:pt x="1914" y="320"/>
                    </a:lnTo>
                    <a:lnTo>
                      <a:pt x="1909" y="287"/>
                    </a:lnTo>
                    <a:lnTo>
                      <a:pt x="1898" y="251"/>
                    </a:lnTo>
                    <a:lnTo>
                      <a:pt x="1878" y="219"/>
                    </a:lnTo>
                    <a:lnTo>
                      <a:pt x="1858" y="192"/>
                    </a:lnTo>
                    <a:lnTo>
                      <a:pt x="1838" y="173"/>
                    </a:lnTo>
                    <a:lnTo>
                      <a:pt x="1818" y="157"/>
                    </a:lnTo>
                    <a:lnTo>
                      <a:pt x="1795" y="140"/>
                    </a:lnTo>
                    <a:lnTo>
                      <a:pt x="1775" y="130"/>
                    </a:lnTo>
                    <a:lnTo>
                      <a:pt x="1752" y="127"/>
                    </a:lnTo>
                    <a:lnTo>
                      <a:pt x="1730" y="124"/>
                    </a:lnTo>
                    <a:lnTo>
                      <a:pt x="1707" y="124"/>
                    </a:lnTo>
                    <a:lnTo>
                      <a:pt x="1687" y="130"/>
                    </a:lnTo>
                    <a:lnTo>
                      <a:pt x="1664" y="137"/>
                    </a:lnTo>
                    <a:lnTo>
                      <a:pt x="1644" y="147"/>
                    </a:lnTo>
                    <a:lnTo>
                      <a:pt x="1621" y="160"/>
                    </a:lnTo>
                    <a:lnTo>
                      <a:pt x="1601" y="176"/>
                    </a:lnTo>
                    <a:lnTo>
                      <a:pt x="1583" y="196"/>
                    </a:lnTo>
                    <a:lnTo>
                      <a:pt x="1563" y="219"/>
                    </a:lnTo>
                    <a:lnTo>
                      <a:pt x="1545" y="241"/>
                    </a:lnTo>
                    <a:lnTo>
                      <a:pt x="1543" y="245"/>
                    </a:lnTo>
                    <a:lnTo>
                      <a:pt x="1530" y="228"/>
                    </a:lnTo>
                    <a:lnTo>
                      <a:pt x="1520" y="215"/>
                    </a:lnTo>
                    <a:lnTo>
                      <a:pt x="1508" y="202"/>
                    </a:lnTo>
                    <a:lnTo>
                      <a:pt x="1495" y="186"/>
                    </a:lnTo>
                    <a:lnTo>
                      <a:pt x="1482" y="173"/>
                    </a:lnTo>
                    <a:lnTo>
                      <a:pt x="1470" y="160"/>
                    </a:lnTo>
                    <a:lnTo>
                      <a:pt x="1457" y="150"/>
                    </a:lnTo>
                    <a:lnTo>
                      <a:pt x="1445" y="137"/>
                    </a:lnTo>
                    <a:lnTo>
                      <a:pt x="1430" y="130"/>
                    </a:lnTo>
                    <a:lnTo>
                      <a:pt x="1414" y="121"/>
                    </a:lnTo>
                    <a:lnTo>
                      <a:pt x="1402" y="114"/>
                    </a:lnTo>
                    <a:lnTo>
                      <a:pt x="1384" y="111"/>
                    </a:lnTo>
                    <a:lnTo>
                      <a:pt x="1369" y="108"/>
                    </a:lnTo>
                    <a:lnTo>
                      <a:pt x="1351" y="108"/>
                    </a:lnTo>
                    <a:lnTo>
                      <a:pt x="1336" y="108"/>
                    </a:lnTo>
                    <a:lnTo>
                      <a:pt x="1316" y="114"/>
                    </a:lnTo>
                    <a:lnTo>
                      <a:pt x="1309" y="117"/>
                    </a:lnTo>
                    <a:lnTo>
                      <a:pt x="1298" y="124"/>
                    </a:lnTo>
                    <a:lnTo>
                      <a:pt x="1288" y="134"/>
                    </a:lnTo>
                    <a:lnTo>
                      <a:pt x="1278" y="144"/>
                    </a:lnTo>
                    <a:lnTo>
                      <a:pt x="1271" y="157"/>
                    </a:lnTo>
                    <a:lnTo>
                      <a:pt x="1263" y="170"/>
                    </a:lnTo>
                    <a:lnTo>
                      <a:pt x="1256" y="179"/>
                    </a:lnTo>
                    <a:lnTo>
                      <a:pt x="1248" y="189"/>
                    </a:lnTo>
                    <a:lnTo>
                      <a:pt x="1240" y="179"/>
                    </a:lnTo>
                    <a:lnTo>
                      <a:pt x="1233" y="173"/>
                    </a:lnTo>
                    <a:lnTo>
                      <a:pt x="1225" y="166"/>
                    </a:lnTo>
                    <a:lnTo>
                      <a:pt x="1215" y="163"/>
                    </a:lnTo>
                    <a:lnTo>
                      <a:pt x="1205" y="160"/>
                    </a:lnTo>
                    <a:lnTo>
                      <a:pt x="1198" y="157"/>
                    </a:lnTo>
                    <a:lnTo>
                      <a:pt x="1187" y="157"/>
                    </a:lnTo>
                    <a:lnTo>
                      <a:pt x="1177" y="157"/>
                    </a:lnTo>
                    <a:lnTo>
                      <a:pt x="1170" y="160"/>
                    </a:lnTo>
                    <a:lnTo>
                      <a:pt x="1160" y="163"/>
                    </a:lnTo>
                    <a:lnTo>
                      <a:pt x="1152" y="166"/>
                    </a:lnTo>
                    <a:lnTo>
                      <a:pt x="1142" y="173"/>
                    </a:lnTo>
                    <a:lnTo>
                      <a:pt x="1135" y="183"/>
                    </a:lnTo>
                    <a:lnTo>
                      <a:pt x="1127" y="192"/>
                    </a:lnTo>
                    <a:lnTo>
                      <a:pt x="1122" y="205"/>
                    </a:lnTo>
                    <a:lnTo>
                      <a:pt x="1117" y="219"/>
                    </a:lnTo>
                    <a:close/>
                  </a:path>
                </a:pathLst>
              </a:custGeom>
              <a:solidFill>
                <a:srgbClr val="E2E2E2"/>
              </a:solidFill>
              <a:ln w="9525">
                <a:solidFill>
                  <a:schemeClr val="bg2"/>
                </a:solidFill>
                <a:round/>
                <a:headEnd/>
                <a:tailEnd/>
              </a:ln>
            </p:spPr>
            <p:txBody>
              <a:bodyPr/>
              <a:lstStyle/>
              <a:p>
                <a:endParaRPr lang="it-IT"/>
              </a:p>
            </p:txBody>
          </p:sp>
          <p:sp>
            <p:nvSpPr>
              <p:cNvPr id="26677" name="Freeform 29"/>
              <p:cNvSpPr>
                <a:spLocks/>
              </p:cNvSpPr>
              <p:nvPr/>
            </p:nvSpPr>
            <p:spPr bwMode="auto">
              <a:xfrm>
                <a:off x="2133" y="817"/>
                <a:ext cx="996" cy="435"/>
              </a:xfrm>
              <a:custGeom>
                <a:avLst/>
                <a:gdLst>
                  <a:gd name="T0" fmla="*/ 1 w 1880"/>
                  <a:gd name="T1" fmla="*/ 0 h 1073"/>
                  <a:gd name="T2" fmla="*/ 1 w 1880"/>
                  <a:gd name="T3" fmla="*/ 0 h 1073"/>
                  <a:gd name="T4" fmla="*/ 1 w 1880"/>
                  <a:gd name="T5" fmla="*/ 0 h 1073"/>
                  <a:gd name="T6" fmla="*/ 1 w 1880"/>
                  <a:gd name="T7" fmla="*/ 0 h 1073"/>
                  <a:gd name="T8" fmla="*/ 1 w 1880"/>
                  <a:gd name="T9" fmla="*/ 0 h 1073"/>
                  <a:gd name="T10" fmla="*/ 1 w 1880"/>
                  <a:gd name="T11" fmla="*/ 0 h 1073"/>
                  <a:gd name="T12" fmla="*/ 1 w 1880"/>
                  <a:gd name="T13" fmla="*/ 0 h 1073"/>
                  <a:gd name="T14" fmla="*/ 1 w 1880"/>
                  <a:gd name="T15" fmla="*/ 0 h 1073"/>
                  <a:gd name="T16" fmla="*/ 1 w 1880"/>
                  <a:gd name="T17" fmla="*/ 0 h 1073"/>
                  <a:gd name="T18" fmla="*/ 1 w 1880"/>
                  <a:gd name="T19" fmla="*/ 0 h 1073"/>
                  <a:gd name="T20" fmla="*/ 1 w 1880"/>
                  <a:gd name="T21" fmla="*/ 0 h 1073"/>
                  <a:gd name="T22" fmla="*/ 1 w 1880"/>
                  <a:gd name="T23" fmla="*/ 0 h 1073"/>
                  <a:gd name="T24" fmla="*/ 1 w 1880"/>
                  <a:gd name="T25" fmla="*/ 0 h 1073"/>
                  <a:gd name="T26" fmla="*/ 1 w 1880"/>
                  <a:gd name="T27" fmla="*/ 0 h 1073"/>
                  <a:gd name="T28" fmla="*/ 1 w 1880"/>
                  <a:gd name="T29" fmla="*/ 0 h 1073"/>
                  <a:gd name="T30" fmla="*/ 1 w 1880"/>
                  <a:gd name="T31" fmla="*/ 0 h 1073"/>
                  <a:gd name="T32" fmla="*/ 1 w 1880"/>
                  <a:gd name="T33" fmla="*/ 0 h 1073"/>
                  <a:gd name="T34" fmla="*/ 1 w 1880"/>
                  <a:gd name="T35" fmla="*/ 0 h 1073"/>
                  <a:gd name="T36" fmla="*/ 1 w 1880"/>
                  <a:gd name="T37" fmla="*/ 0 h 1073"/>
                  <a:gd name="T38" fmla="*/ 1 w 1880"/>
                  <a:gd name="T39" fmla="*/ 0 h 1073"/>
                  <a:gd name="T40" fmla="*/ 1 w 1880"/>
                  <a:gd name="T41" fmla="*/ 0 h 1073"/>
                  <a:gd name="T42" fmla="*/ 1 w 1880"/>
                  <a:gd name="T43" fmla="*/ 0 h 1073"/>
                  <a:gd name="T44" fmla="*/ 1 w 1880"/>
                  <a:gd name="T45" fmla="*/ 0 h 1073"/>
                  <a:gd name="T46" fmla="*/ 1 w 1880"/>
                  <a:gd name="T47" fmla="*/ 0 h 1073"/>
                  <a:gd name="T48" fmla="*/ 1 w 1880"/>
                  <a:gd name="T49" fmla="*/ 0 h 1073"/>
                  <a:gd name="T50" fmla="*/ 1 w 1880"/>
                  <a:gd name="T51" fmla="*/ 0 h 1073"/>
                  <a:gd name="T52" fmla="*/ 1 w 1880"/>
                  <a:gd name="T53" fmla="*/ 0 h 1073"/>
                  <a:gd name="T54" fmla="*/ 1 w 1880"/>
                  <a:gd name="T55" fmla="*/ 0 h 1073"/>
                  <a:gd name="T56" fmla="*/ 1 w 1880"/>
                  <a:gd name="T57" fmla="*/ 0 h 1073"/>
                  <a:gd name="T58" fmla="*/ 1 w 1880"/>
                  <a:gd name="T59" fmla="*/ 0 h 1073"/>
                  <a:gd name="T60" fmla="*/ 1 w 1880"/>
                  <a:gd name="T61" fmla="*/ 0 h 1073"/>
                  <a:gd name="T62" fmla="*/ 1 w 1880"/>
                  <a:gd name="T63" fmla="*/ 0 h 1073"/>
                  <a:gd name="T64" fmla="*/ 1 w 1880"/>
                  <a:gd name="T65" fmla="*/ 0 h 1073"/>
                  <a:gd name="T66" fmla="*/ 1 w 1880"/>
                  <a:gd name="T67" fmla="*/ 0 h 1073"/>
                  <a:gd name="T68" fmla="*/ 1 w 1880"/>
                  <a:gd name="T69" fmla="*/ 0 h 1073"/>
                  <a:gd name="T70" fmla="*/ 1 w 1880"/>
                  <a:gd name="T71" fmla="*/ 0 h 1073"/>
                  <a:gd name="T72" fmla="*/ 1 w 1880"/>
                  <a:gd name="T73" fmla="*/ 0 h 1073"/>
                  <a:gd name="T74" fmla="*/ 1 w 1880"/>
                  <a:gd name="T75" fmla="*/ 0 h 1073"/>
                  <a:gd name="T76" fmla="*/ 1 w 1880"/>
                  <a:gd name="T77" fmla="*/ 0 h 1073"/>
                  <a:gd name="T78" fmla="*/ 1 w 1880"/>
                  <a:gd name="T79" fmla="*/ 0 h 1073"/>
                  <a:gd name="T80" fmla="*/ 1 w 1880"/>
                  <a:gd name="T81" fmla="*/ 0 h 1073"/>
                  <a:gd name="T82" fmla="*/ 1 w 1880"/>
                  <a:gd name="T83" fmla="*/ 0 h 1073"/>
                  <a:gd name="T84" fmla="*/ 1 w 1880"/>
                  <a:gd name="T85" fmla="*/ 0 h 1073"/>
                  <a:gd name="T86" fmla="*/ 1 w 1880"/>
                  <a:gd name="T87" fmla="*/ 0 h 1073"/>
                  <a:gd name="T88" fmla="*/ 1 w 1880"/>
                  <a:gd name="T89" fmla="*/ 0 h 1073"/>
                  <a:gd name="T90" fmla="*/ 1 w 1880"/>
                  <a:gd name="T91" fmla="*/ 0 h 1073"/>
                  <a:gd name="T92" fmla="*/ 1 w 1880"/>
                  <a:gd name="T93" fmla="*/ 0 h 1073"/>
                  <a:gd name="T94" fmla="*/ 1 w 1880"/>
                  <a:gd name="T95" fmla="*/ 0 h 1073"/>
                  <a:gd name="T96" fmla="*/ 1 w 1880"/>
                  <a:gd name="T97" fmla="*/ 0 h 1073"/>
                  <a:gd name="T98" fmla="*/ 1 w 1880"/>
                  <a:gd name="T99" fmla="*/ 0 h 1073"/>
                  <a:gd name="T100" fmla="*/ 1 w 1880"/>
                  <a:gd name="T101" fmla="*/ 0 h 1073"/>
                  <a:gd name="T102" fmla="*/ 1 w 1880"/>
                  <a:gd name="T103" fmla="*/ 0 h 1073"/>
                  <a:gd name="T104" fmla="*/ 1 w 1880"/>
                  <a:gd name="T105" fmla="*/ 0 h 1073"/>
                  <a:gd name="T106" fmla="*/ 1 w 1880"/>
                  <a:gd name="T107" fmla="*/ 0 h 1073"/>
                  <a:gd name="T108" fmla="*/ 1 w 1880"/>
                  <a:gd name="T109" fmla="*/ 0 h 1073"/>
                  <a:gd name="T110" fmla="*/ 1 w 1880"/>
                  <a:gd name="T111" fmla="*/ 0 h 1073"/>
                  <a:gd name="T112" fmla="*/ 1 w 1880"/>
                  <a:gd name="T113" fmla="*/ 0 h 1073"/>
                  <a:gd name="T114" fmla="*/ 1 w 1880"/>
                  <a:gd name="T115" fmla="*/ 0 h 1073"/>
                  <a:gd name="T116" fmla="*/ 1 w 1880"/>
                  <a:gd name="T117" fmla="*/ 0 h 1073"/>
                  <a:gd name="T118" fmla="*/ 1 w 1880"/>
                  <a:gd name="T119" fmla="*/ 0 h 10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80"/>
                  <a:gd name="T181" fmla="*/ 0 h 1073"/>
                  <a:gd name="T182" fmla="*/ 1880 w 1880"/>
                  <a:gd name="T183" fmla="*/ 1073 h 10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80" h="1073">
                    <a:moveTo>
                      <a:pt x="332" y="395"/>
                    </a:moveTo>
                    <a:lnTo>
                      <a:pt x="325" y="382"/>
                    </a:lnTo>
                    <a:lnTo>
                      <a:pt x="320" y="372"/>
                    </a:lnTo>
                    <a:lnTo>
                      <a:pt x="317" y="362"/>
                    </a:lnTo>
                    <a:lnTo>
                      <a:pt x="315" y="352"/>
                    </a:lnTo>
                    <a:lnTo>
                      <a:pt x="317" y="343"/>
                    </a:lnTo>
                    <a:lnTo>
                      <a:pt x="320" y="336"/>
                    </a:lnTo>
                    <a:lnTo>
                      <a:pt x="322" y="326"/>
                    </a:lnTo>
                    <a:lnTo>
                      <a:pt x="327" y="316"/>
                    </a:lnTo>
                    <a:lnTo>
                      <a:pt x="337" y="307"/>
                    </a:lnTo>
                    <a:lnTo>
                      <a:pt x="350" y="297"/>
                    </a:lnTo>
                    <a:lnTo>
                      <a:pt x="360" y="287"/>
                    </a:lnTo>
                    <a:lnTo>
                      <a:pt x="375" y="281"/>
                    </a:lnTo>
                    <a:lnTo>
                      <a:pt x="390" y="274"/>
                    </a:lnTo>
                    <a:lnTo>
                      <a:pt x="406" y="268"/>
                    </a:lnTo>
                    <a:lnTo>
                      <a:pt x="421" y="264"/>
                    </a:lnTo>
                    <a:lnTo>
                      <a:pt x="436" y="261"/>
                    </a:lnTo>
                    <a:lnTo>
                      <a:pt x="453" y="261"/>
                    </a:lnTo>
                    <a:lnTo>
                      <a:pt x="469" y="261"/>
                    </a:lnTo>
                    <a:lnTo>
                      <a:pt x="484" y="264"/>
                    </a:lnTo>
                    <a:lnTo>
                      <a:pt x="499" y="268"/>
                    </a:lnTo>
                    <a:lnTo>
                      <a:pt x="514" y="274"/>
                    </a:lnTo>
                    <a:lnTo>
                      <a:pt x="527" y="281"/>
                    </a:lnTo>
                    <a:lnTo>
                      <a:pt x="539" y="290"/>
                    </a:lnTo>
                    <a:lnTo>
                      <a:pt x="549" y="303"/>
                    </a:lnTo>
                    <a:lnTo>
                      <a:pt x="539" y="313"/>
                    </a:lnTo>
                    <a:lnTo>
                      <a:pt x="532" y="323"/>
                    </a:lnTo>
                    <a:lnTo>
                      <a:pt x="524" y="333"/>
                    </a:lnTo>
                    <a:lnTo>
                      <a:pt x="519" y="346"/>
                    </a:lnTo>
                    <a:lnTo>
                      <a:pt x="514" y="359"/>
                    </a:lnTo>
                    <a:lnTo>
                      <a:pt x="509" y="372"/>
                    </a:lnTo>
                    <a:lnTo>
                      <a:pt x="509" y="388"/>
                    </a:lnTo>
                    <a:lnTo>
                      <a:pt x="506" y="401"/>
                    </a:lnTo>
                    <a:lnTo>
                      <a:pt x="509" y="401"/>
                    </a:lnTo>
                    <a:lnTo>
                      <a:pt x="514" y="398"/>
                    </a:lnTo>
                    <a:lnTo>
                      <a:pt x="516" y="395"/>
                    </a:lnTo>
                    <a:lnTo>
                      <a:pt x="521" y="388"/>
                    </a:lnTo>
                    <a:lnTo>
                      <a:pt x="524" y="385"/>
                    </a:lnTo>
                    <a:lnTo>
                      <a:pt x="529" y="378"/>
                    </a:lnTo>
                    <a:lnTo>
                      <a:pt x="529" y="375"/>
                    </a:lnTo>
                    <a:lnTo>
                      <a:pt x="532" y="369"/>
                    </a:lnTo>
                    <a:lnTo>
                      <a:pt x="537" y="369"/>
                    </a:lnTo>
                    <a:lnTo>
                      <a:pt x="539" y="365"/>
                    </a:lnTo>
                    <a:lnTo>
                      <a:pt x="544" y="362"/>
                    </a:lnTo>
                    <a:lnTo>
                      <a:pt x="547" y="359"/>
                    </a:lnTo>
                    <a:lnTo>
                      <a:pt x="552" y="356"/>
                    </a:lnTo>
                    <a:lnTo>
                      <a:pt x="554" y="352"/>
                    </a:lnTo>
                    <a:lnTo>
                      <a:pt x="557" y="349"/>
                    </a:lnTo>
                    <a:lnTo>
                      <a:pt x="562" y="346"/>
                    </a:lnTo>
                    <a:lnTo>
                      <a:pt x="572" y="339"/>
                    </a:lnTo>
                    <a:lnTo>
                      <a:pt x="585" y="336"/>
                    </a:lnTo>
                    <a:lnTo>
                      <a:pt x="597" y="333"/>
                    </a:lnTo>
                    <a:lnTo>
                      <a:pt x="610" y="329"/>
                    </a:lnTo>
                    <a:lnTo>
                      <a:pt x="622" y="326"/>
                    </a:lnTo>
                    <a:lnTo>
                      <a:pt x="637" y="326"/>
                    </a:lnTo>
                    <a:lnTo>
                      <a:pt x="650" y="326"/>
                    </a:lnTo>
                    <a:lnTo>
                      <a:pt x="665" y="326"/>
                    </a:lnTo>
                    <a:lnTo>
                      <a:pt x="678" y="329"/>
                    </a:lnTo>
                    <a:lnTo>
                      <a:pt x="690" y="333"/>
                    </a:lnTo>
                    <a:lnTo>
                      <a:pt x="703" y="339"/>
                    </a:lnTo>
                    <a:lnTo>
                      <a:pt x="716" y="346"/>
                    </a:lnTo>
                    <a:lnTo>
                      <a:pt x="726" y="352"/>
                    </a:lnTo>
                    <a:lnTo>
                      <a:pt x="736" y="362"/>
                    </a:lnTo>
                    <a:lnTo>
                      <a:pt x="743" y="372"/>
                    </a:lnTo>
                    <a:lnTo>
                      <a:pt x="751" y="385"/>
                    </a:lnTo>
                    <a:lnTo>
                      <a:pt x="756" y="382"/>
                    </a:lnTo>
                    <a:lnTo>
                      <a:pt x="758" y="375"/>
                    </a:lnTo>
                    <a:lnTo>
                      <a:pt x="764" y="372"/>
                    </a:lnTo>
                    <a:lnTo>
                      <a:pt x="774" y="369"/>
                    </a:lnTo>
                    <a:lnTo>
                      <a:pt x="784" y="365"/>
                    </a:lnTo>
                    <a:lnTo>
                      <a:pt x="791" y="365"/>
                    </a:lnTo>
                    <a:lnTo>
                      <a:pt x="799" y="365"/>
                    </a:lnTo>
                    <a:lnTo>
                      <a:pt x="806" y="369"/>
                    </a:lnTo>
                    <a:lnTo>
                      <a:pt x="814" y="372"/>
                    </a:lnTo>
                    <a:lnTo>
                      <a:pt x="822" y="378"/>
                    </a:lnTo>
                    <a:lnTo>
                      <a:pt x="827" y="385"/>
                    </a:lnTo>
                    <a:lnTo>
                      <a:pt x="834" y="395"/>
                    </a:lnTo>
                    <a:lnTo>
                      <a:pt x="832" y="375"/>
                    </a:lnTo>
                    <a:lnTo>
                      <a:pt x="827" y="362"/>
                    </a:lnTo>
                    <a:lnTo>
                      <a:pt x="822" y="352"/>
                    </a:lnTo>
                    <a:lnTo>
                      <a:pt x="814" y="346"/>
                    </a:lnTo>
                    <a:lnTo>
                      <a:pt x="806" y="343"/>
                    </a:lnTo>
                    <a:lnTo>
                      <a:pt x="796" y="346"/>
                    </a:lnTo>
                    <a:lnTo>
                      <a:pt x="784" y="349"/>
                    </a:lnTo>
                    <a:lnTo>
                      <a:pt x="769" y="356"/>
                    </a:lnTo>
                    <a:lnTo>
                      <a:pt x="761" y="346"/>
                    </a:lnTo>
                    <a:lnTo>
                      <a:pt x="753" y="336"/>
                    </a:lnTo>
                    <a:lnTo>
                      <a:pt x="743" y="323"/>
                    </a:lnTo>
                    <a:lnTo>
                      <a:pt x="736" y="313"/>
                    </a:lnTo>
                    <a:lnTo>
                      <a:pt x="726" y="303"/>
                    </a:lnTo>
                    <a:lnTo>
                      <a:pt x="716" y="294"/>
                    </a:lnTo>
                    <a:lnTo>
                      <a:pt x="706" y="287"/>
                    </a:lnTo>
                    <a:lnTo>
                      <a:pt x="695" y="277"/>
                    </a:lnTo>
                    <a:lnTo>
                      <a:pt x="685" y="274"/>
                    </a:lnTo>
                    <a:lnTo>
                      <a:pt x="675" y="268"/>
                    </a:lnTo>
                    <a:lnTo>
                      <a:pt x="663" y="264"/>
                    </a:lnTo>
                    <a:lnTo>
                      <a:pt x="653" y="261"/>
                    </a:lnTo>
                    <a:lnTo>
                      <a:pt x="640" y="258"/>
                    </a:lnTo>
                    <a:lnTo>
                      <a:pt x="630" y="258"/>
                    </a:lnTo>
                    <a:lnTo>
                      <a:pt x="617" y="261"/>
                    </a:lnTo>
                    <a:lnTo>
                      <a:pt x="605" y="264"/>
                    </a:lnTo>
                    <a:lnTo>
                      <a:pt x="595" y="241"/>
                    </a:lnTo>
                    <a:lnTo>
                      <a:pt x="592" y="209"/>
                    </a:lnTo>
                    <a:lnTo>
                      <a:pt x="597" y="170"/>
                    </a:lnTo>
                    <a:lnTo>
                      <a:pt x="610" y="134"/>
                    </a:lnTo>
                    <a:lnTo>
                      <a:pt x="627" y="98"/>
                    </a:lnTo>
                    <a:lnTo>
                      <a:pt x="645" y="65"/>
                    </a:lnTo>
                    <a:lnTo>
                      <a:pt x="663" y="39"/>
                    </a:lnTo>
                    <a:lnTo>
                      <a:pt x="680" y="26"/>
                    </a:lnTo>
                    <a:lnTo>
                      <a:pt x="703" y="13"/>
                    </a:lnTo>
                    <a:lnTo>
                      <a:pt x="726" y="7"/>
                    </a:lnTo>
                    <a:lnTo>
                      <a:pt x="751" y="0"/>
                    </a:lnTo>
                    <a:lnTo>
                      <a:pt x="776" y="0"/>
                    </a:lnTo>
                    <a:lnTo>
                      <a:pt x="801" y="0"/>
                    </a:lnTo>
                    <a:lnTo>
                      <a:pt x="827" y="3"/>
                    </a:lnTo>
                    <a:lnTo>
                      <a:pt x="852" y="7"/>
                    </a:lnTo>
                    <a:lnTo>
                      <a:pt x="877" y="16"/>
                    </a:lnTo>
                    <a:lnTo>
                      <a:pt x="900" y="26"/>
                    </a:lnTo>
                    <a:lnTo>
                      <a:pt x="922" y="42"/>
                    </a:lnTo>
                    <a:lnTo>
                      <a:pt x="945" y="56"/>
                    </a:lnTo>
                    <a:lnTo>
                      <a:pt x="965" y="75"/>
                    </a:lnTo>
                    <a:lnTo>
                      <a:pt x="983" y="95"/>
                    </a:lnTo>
                    <a:lnTo>
                      <a:pt x="998" y="118"/>
                    </a:lnTo>
                    <a:lnTo>
                      <a:pt x="1011" y="144"/>
                    </a:lnTo>
                    <a:lnTo>
                      <a:pt x="1021" y="173"/>
                    </a:lnTo>
                    <a:lnTo>
                      <a:pt x="1026" y="186"/>
                    </a:lnTo>
                    <a:lnTo>
                      <a:pt x="1033" y="202"/>
                    </a:lnTo>
                    <a:lnTo>
                      <a:pt x="1041" y="219"/>
                    </a:lnTo>
                    <a:lnTo>
                      <a:pt x="1043" y="232"/>
                    </a:lnTo>
                    <a:lnTo>
                      <a:pt x="1056" y="209"/>
                    </a:lnTo>
                    <a:lnTo>
                      <a:pt x="1069" y="193"/>
                    </a:lnTo>
                    <a:lnTo>
                      <a:pt x="1084" y="179"/>
                    </a:lnTo>
                    <a:lnTo>
                      <a:pt x="1099" y="170"/>
                    </a:lnTo>
                    <a:lnTo>
                      <a:pt x="1111" y="166"/>
                    </a:lnTo>
                    <a:lnTo>
                      <a:pt x="1129" y="170"/>
                    </a:lnTo>
                    <a:lnTo>
                      <a:pt x="1144" y="179"/>
                    </a:lnTo>
                    <a:lnTo>
                      <a:pt x="1157" y="193"/>
                    </a:lnTo>
                    <a:lnTo>
                      <a:pt x="1152" y="199"/>
                    </a:lnTo>
                    <a:lnTo>
                      <a:pt x="1147" y="209"/>
                    </a:lnTo>
                    <a:lnTo>
                      <a:pt x="1142" y="215"/>
                    </a:lnTo>
                    <a:lnTo>
                      <a:pt x="1137" y="228"/>
                    </a:lnTo>
                    <a:lnTo>
                      <a:pt x="1132" y="238"/>
                    </a:lnTo>
                    <a:lnTo>
                      <a:pt x="1127" y="248"/>
                    </a:lnTo>
                    <a:lnTo>
                      <a:pt x="1122" y="258"/>
                    </a:lnTo>
                    <a:lnTo>
                      <a:pt x="1122" y="264"/>
                    </a:lnTo>
                    <a:lnTo>
                      <a:pt x="1132" y="254"/>
                    </a:lnTo>
                    <a:lnTo>
                      <a:pt x="1142" y="248"/>
                    </a:lnTo>
                    <a:lnTo>
                      <a:pt x="1154" y="241"/>
                    </a:lnTo>
                    <a:lnTo>
                      <a:pt x="1167" y="241"/>
                    </a:lnTo>
                    <a:lnTo>
                      <a:pt x="1180" y="241"/>
                    </a:lnTo>
                    <a:lnTo>
                      <a:pt x="1192" y="241"/>
                    </a:lnTo>
                    <a:lnTo>
                      <a:pt x="1207" y="248"/>
                    </a:lnTo>
                    <a:lnTo>
                      <a:pt x="1225" y="258"/>
                    </a:lnTo>
                    <a:lnTo>
                      <a:pt x="1222" y="248"/>
                    </a:lnTo>
                    <a:lnTo>
                      <a:pt x="1217" y="238"/>
                    </a:lnTo>
                    <a:lnTo>
                      <a:pt x="1215" y="228"/>
                    </a:lnTo>
                    <a:lnTo>
                      <a:pt x="1210" y="222"/>
                    </a:lnTo>
                    <a:lnTo>
                      <a:pt x="1205" y="212"/>
                    </a:lnTo>
                    <a:lnTo>
                      <a:pt x="1200" y="202"/>
                    </a:lnTo>
                    <a:lnTo>
                      <a:pt x="1192" y="199"/>
                    </a:lnTo>
                    <a:lnTo>
                      <a:pt x="1185" y="193"/>
                    </a:lnTo>
                    <a:lnTo>
                      <a:pt x="1195" y="170"/>
                    </a:lnTo>
                    <a:lnTo>
                      <a:pt x="1207" y="150"/>
                    </a:lnTo>
                    <a:lnTo>
                      <a:pt x="1222" y="137"/>
                    </a:lnTo>
                    <a:lnTo>
                      <a:pt x="1238" y="124"/>
                    </a:lnTo>
                    <a:lnTo>
                      <a:pt x="1255" y="114"/>
                    </a:lnTo>
                    <a:lnTo>
                      <a:pt x="1273" y="111"/>
                    </a:lnTo>
                    <a:lnTo>
                      <a:pt x="1290" y="111"/>
                    </a:lnTo>
                    <a:lnTo>
                      <a:pt x="1308" y="114"/>
                    </a:lnTo>
                    <a:lnTo>
                      <a:pt x="1326" y="118"/>
                    </a:lnTo>
                    <a:lnTo>
                      <a:pt x="1346" y="127"/>
                    </a:lnTo>
                    <a:lnTo>
                      <a:pt x="1361" y="137"/>
                    </a:lnTo>
                    <a:lnTo>
                      <a:pt x="1379" y="150"/>
                    </a:lnTo>
                    <a:lnTo>
                      <a:pt x="1394" y="163"/>
                    </a:lnTo>
                    <a:lnTo>
                      <a:pt x="1406" y="183"/>
                    </a:lnTo>
                    <a:lnTo>
                      <a:pt x="1419" y="202"/>
                    </a:lnTo>
                    <a:lnTo>
                      <a:pt x="1427" y="225"/>
                    </a:lnTo>
                    <a:lnTo>
                      <a:pt x="1417" y="225"/>
                    </a:lnTo>
                    <a:lnTo>
                      <a:pt x="1406" y="228"/>
                    </a:lnTo>
                    <a:lnTo>
                      <a:pt x="1396" y="232"/>
                    </a:lnTo>
                    <a:lnTo>
                      <a:pt x="1386" y="238"/>
                    </a:lnTo>
                    <a:lnTo>
                      <a:pt x="1374" y="245"/>
                    </a:lnTo>
                    <a:lnTo>
                      <a:pt x="1364" y="254"/>
                    </a:lnTo>
                    <a:lnTo>
                      <a:pt x="1356" y="261"/>
                    </a:lnTo>
                    <a:lnTo>
                      <a:pt x="1348" y="271"/>
                    </a:lnTo>
                    <a:lnTo>
                      <a:pt x="1356" y="268"/>
                    </a:lnTo>
                    <a:lnTo>
                      <a:pt x="1371" y="264"/>
                    </a:lnTo>
                    <a:lnTo>
                      <a:pt x="1386" y="258"/>
                    </a:lnTo>
                    <a:lnTo>
                      <a:pt x="1401" y="254"/>
                    </a:lnTo>
                    <a:lnTo>
                      <a:pt x="1419" y="254"/>
                    </a:lnTo>
                    <a:lnTo>
                      <a:pt x="1434" y="254"/>
                    </a:lnTo>
                    <a:lnTo>
                      <a:pt x="1447" y="254"/>
                    </a:lnTo>
                    <a:lnTo>
                      <a:pt x="1457" y="254"/>
                    </a:lnTo>
                    <a:lnTo>
                      <a:pt x="1477" y="268"/>
                    </a:lnTo>
                    <a:lnTo>
                      <a:pt x="1492" y="287"/>
                    </a:lnTo>
                    <a:lnTo>
                      <a:pt x="1500" y="307"/>
                    </a:lnTo>
                    <a:lnTo>
                      <a:pt x="1505" y="333"/>
                    </a:lnTo>
                    <a:lnTo>
                      <a:pt x="1507" y="359"/>
                    </a:lnTo>
                    <a:lnTo>
                      <a:pt x="1507" y="388"/>
                    </a:lnTo>
                    <a:lnTo>
                      <a:pt x="1505" y="418"/>
                    </a:lnTo>
                    <a:lnTo>
                      <a:pt x="1500" y="447"/>
                    </a:lnTo>
                    <a:lnTo>
                      <a:pt x="1515" y="424"/>
                    </a:lnTo>
                    <a:lnTo>
                      <a:pt x="1525" y="395"/>
                    </a:lnTo>
                    <a:lnTo>
                      <a:pt x="1530" y="365"/>
                    </a:lnTo>
                    <a:lnTo>
                      <a:pt x="1532" y="336"/>
                    </a:lnTo>
                    <a:lnTo>
                      <a:pt x="1530" y="303"/>
                    </a:lnTo>
                    <a:lnTo>
                      <a:pt x="1522" y="277"/>
                    </a:lnTo>
                    <a:lnTo>
                      <a:pt x="1512" y="254"/>
                    </a:lnTo>
                    <a:lnTo>
                      <a:pt x="1495" y="238"/>
                    </a:lnTo>
                    <a:lnTo>
                      <a:pt x="1502" y="228"/>
                    </a:lnTo>
                    <a:lnTo>
                      <a:pt x="1510" y="215"/>
                    </a:lnTo>
                    <a:lnTo>
                      <a:pt x="1520" y="209"/>
                    </a:lnTo>
                    <a:lnTo>
                      <a:pt x="1527" y="199"/>
                    </a:lnTo>
                    <a:lnTo>
                      <a:pt x="1538" y="193"/>
                    </a:lnTo>
                    <a:lnTo>
                      <a:pt x="1545" y="183"/>
                    </a:lnTo>
                    <a:lnTo>
                      <a:pt x="1555" y="179"/>
                    </a:lnTo>
                    <a:lnTo>
                      <a:pt x="1568" y="173"/>
                    </a:lnTo>
                    <a:lnTo>
                      <a:pt x="1575" y="166"/>
                    </a:lnTo>
                    <a:lnTo>
                      <a:pt x="1585" y="163"/>
                    </a:lnTo>
                    <a:lnTo>
                      <a:pt x="1598" y="160"/>
                    </a:lnTo>
                    <a:lnTo>
                      <a:pt x="1613" y="153"/>
                    </a:lnTo>
                    <a:lnTo>
                      <a:pt x="1628" y="153"/>
                    </a:lnTo>
                    <a:lnTo>
                      <a:pt x="1643" y="150"/>
                    </a:lnTo>
                    <a:lnTo>
                      <a:pt x="1659" y="147"/>
                    </a:lnTo>
                    <a:lnTo>
                      <a:pt x="1674" y="147"/>
                    </a:lnTo>
                    <a:lnTo>
                      <a:pt x="1689" y="150"/>
                    </a:lnTo>
                    <a:lnTo>
                      <a:pt x="1704" y="150"/>
                    </a:lnTo>
                    <a:lnTo>
                      <a:pt x="1719" y="153"/>
                    </a:lnTo>
                    <a:lnTo>
                      <a:pt x="1732" y="160"/>
                    </a:lnTo>
                    <a:lnTo>
                      <a:pt x="1744" y="166"/>
                    </a:lnTo>
                    <a:lnTo>
                      <a:pt x="1754" y="179"/>
                    </a:lnTo>
                    <a:lnTo>
                      <a:pt x="1764" y="189"/>
                    </a:lnTo>
                    <a:lnTo>
                      <a:pt x="1769" y="206"/>
                    </a:lnTo>
                    <a:lnTo>
                      <a:pt x="1780" y="238"/>
                    </a:lnTo>
                    <a:lnTo>
                      <a:pt x="1785" y="268"/>
                    </a:lnTo>
                    <a:lnTo>
                      <a:pt x="1785" y="300"/>
                    </a:lnTo>
                    <a:lnTo>
                      <a:pt x="1782" y="329"/>
                    </a:lnTo>
                    <a:lnTo>
                      <a:pt x="1777" y="362"/>
                    </a:lnTo>
                    <a:lnTo>
                      <a:pt x="1769" y="388"/>
                    </a:lnTo>
                    <a:lnTo>
                      <a:pt x="1757" y="418"/>
                    </a:lnTo>
                    <a:lnTo>
                      <a:pt x="1744" y="447"/>
                    </a:lnTo>
                    <a:lnTo>
                      <a:pt x="1709" y="447"/>
                    </a:lnTo>
                    <a:lnTo>
                      <a:pt x="1714" y="447"/>
                    </a:lnTo>
                    <a:lnTo>
                      <a:pt x="1719" y="450"/>
                    </a:lnTo>
                    <a:lnTo>
                      <a:pt x="1724" y="453"/>
                    </a:lnTo>
                    <a:lnTo>
                      <a:pt x="1729" y="460"/>
                    </a:lnTo>
                    <a:lnTo>
                      <a:pt x="1734" y="466"/>
                    </a:lnTo>
                    <a:lnTo>
                      <a:pt x="1739" y="473"/>
                    </a:lnTo>
                    <a:lnTo>
                      <a:pt x="1742" y="480"/>
                    </a:lnTo>
                    <a:lnTo>
                      <a:pt x="1744" y="483"/>
                    </a:lnTo>
                    <a:lnTo>
                      <a:pt x="1747" y="496"/>
                    </a:lnTo>
                    <a:lnTo>
                      <a:pt x="1747" y="509"/>
                    </a:lnTo>
                    <a:lnTo>
                      <a:pt x="1749" y="519"/>
                    </a:lnTo>
                    <a:lnTo>
                      <a:pt x="1752" y="528"/>
                    </a:lnTo>
                    <a:lnTo>
                      <a:pt x="1754" y="525"/>
                    </a:lnTo>
                    <a:lnTo>
                      <a:pt x="1754" y="522"/>
                    </a:lnTo>
                    <a:lnTo>
                      <a:pt x="1757" y="519"/>
                    </a:lnTo>
                    <a:lnTo>
                      <a:pt x="1759" y="515"/>
                    </a:lnTo>
                    <a:lnTo>
                      <a:pt x="1780" y="515"/>
                    </a:lnTo>
                    <a:lnTo>
                      <a:pt x="1797" y="512"/>
                    </a:lnTo>
                    <a:lnTo>
                      <a:pt x="1815" y="512"/>
                    </a:lnTo>
                    <a:lnTo>
                      <a:pt x="1833" y="512"/>
                    </a:lnTo>
                    <a:lnTo>
                      <a:pt x="1850" y="519"/>
                    </a:lnTo>
                    <a:lnTo>
                      <a:pt x="1863" y="532"/>
                    </a:lnTo>
                    <a:lnTo>
                      <a:pt x="1873" y="551"/>
                    </a:lnTo>
                    <a:lnTo>
                      <a:pt x="1880" y="581"/>
                    </a:lnTo>
                    <a:lnTo>
                      <a:pt x="1880" y="597"/>
                    </a:lnTo>
                    <a:lnTo>
                      <a:pt x="1880" y="610"/>
                    </a:lnTo>
                    <a:lnTo>
                      <a:pt x="1878" y="623"/>
                    </a:lnTo>
                    <a:lnTo>
                      <a:pt x="1873" y="639"/>
                    </a:lnTo>
                    <a:lnTo>
                      <a:pt x="1865" y="652"/>
                    </a:lnTo>
                    <a:lnTo>
                      <a:pt x="1860" y="665"/>
                    </a:lnTo>
                    <a:lnTo>
                      <a:pt x="1850" y="678"/>
                    </a:lnTo>
                    <a:lnTo>
                      <a:pt x="1843" y="692"/>
                    </a:lnTo>
                    <a:lnTo>
                      <a:pt x="1830" y="701"/>
                    </a:lnTo>
                    <a:lnTo>
                      <a:pt x="1820" y="711"/>
                    </a:lnTo>
                    <a:lnTo>
                      <a:pt x="1810" y="721"/>
                    </a:lnTo>
                    <a:lnTo>
                      <a:pt x="1797" y="727"/>
                    </a:lnTo>
                    <a:lnTo>
                      <a:pt x="1787" y="734"/>
                    </a:lnTo>
                    <a:lnTo>
                      <a:pt x="1777" y="737"/>
                    </a:lnTo>
                    <a:lnTo>
                      <a:pt x="1767" y="740"/>
                    </a:lnTo>
                    <a:lnTo>
                      <a:pt x="1754" y="740"/>
                    </a:lnTo>
                    <a:lnTo>
                      <a:pt x="1764" y="724"/>
                    </a:lnTo>
                    <a:lnTo>
                      <a:pt x="1772" y="698"/>
                    </a:lnTo>
                    <a:lnTo>
                      <a:pt x="1775" y="672"/>
                    </a:lnTo>
                    <a:lnTo>
                      <a:pt x="1769" y="649"/>
                    </a:lnTo>
                    <a:lnTo>
                      <a:pt x="1757" y="665"/>
                    </a:lnTo>
                    <a:lnTo>
                      <a:pt x="1742" y="678"/>
                    </a:lnTo>
                    <a:lnTo>
                      <a:pt x="1727" y="695"/>
                    </a:lnTo>
                    <a:lnTo>
                      <a:pt x="1709" y="708"/>
                    </a:lnTo>
                    <a:lnTo>
                      <a:pt x="1691" y="721"/>
                    </a:lnTo>
                    <a:lnTo>
                      <a:pt x="1674" y="734"/>
                    </a:lnTo>
                    <a:lnTo>
                      <a:pt x="1653" y="747"/>
                    </a:lnTo>
                    <a:lnTo>
                      <a:pt x="1636" y="757"/>
                    </a:lnTo>
                    <a:lnTo>
                      <a:pt x="1616" y="767"/>
                    </a:lnTo>
                    <a:lnTo>
                      <a:pt x="1596" y="773"/>
                    </a:lnTo>
                    <a:lnTo>
                      <a:pt x="1575" y="780"/>
                    </a:lnTo>
                    <a:lnTo>
                      <a:pt x="1553" y="783"/>
                    </a:lnTo>
                    <a:lnTo>
                      <a:pt x="1532" y="786"/>
                    </a:lnTo>
                    <a:lnTo>
                      <a:pt x="1512" y="786"/>
                    </a:lnTo>
                    <a:lnTo>
                      <a:pt x="1495" y="783"/>
                    </a:lnTo>
                    <a:lnTo>
                      <a:pt x="1474" y="780"/>
                    </a:lnTo>
                    <a:lnTo>
                      <a:pt x="1477" y="789"/>
                    </a:lnTo>
                    <a:lnTo>
                      <a:pt x="1482" y="796"/>
                    </a:lnTo>
                    <a:lnTo>
                      <a:pt x="1487" y="802"/>
                    </a:lnTo>
                    <a:lnTo>
                      <a:pt x="1492" y="806"/>
                    </a:lnTo>
                    <a:lnTo>
                      <a:pt x="1500" y="809"/>
                    </a:lnTo>
                    <a:lnTo>
                      <a:pt x="1507" y="812"/>
                    </a:lnTo>
                    <a:lnTo>
                      <a:pt x="1515" y="815"/>
                    </a:lnTo>
                    <a:lnTo>
                      <a:pt x="1520" y="819"/>
                    </a:lnTo>
                    <a:lnTo>
                      <a:pt x="1527" y="822"/>
                    </a:lnTo>
                    <a:lnTo>
                      <a:pt x="1538" y="825"/>
                    </a:lnTo>
                    <a:lnTo>
                      <a:pt x="1545" y="828"/>
                    </a:lnTo>
                    <a:lnTo>
                      <a:pt x="1553" y="828"/>
                    </a:lnTo>
                    <a:lnTo>
                      <a:pt x="1560" y="832"/>
                    </a:lnTo>
                    <a:lnTo>
                      <a:pt x="1568" y="832"/>
                    </a:lnTo>
                    <a:lnTo>
                      <a:pt x="1575" y="832"/>
                    </a:lnTo>
                    <a:lnTo>
                      <a:pt x="1585" y="832"/>
                    </a:lnTo>
                    <a:lnTo>
                      <a:pt x="1593" y="832"/>
                    </a:lnTo>
                    <a:lnTo>
                      <a:pt x="1601" y="832"/>
                    </a:lnTo>
                    <a:lnTo>
                      <a:pt x="1608" y="832"/>
                    </a:lnTo>
                    <a:lnTo>
                      <a:pt x="1616" y="832"/>
                    </a:lnTo>
                    <a:lnTo>
                      <a:pt x="1623" y="832"/>
                    </a:lnTo>
                    <a:lnTo>
                      <a:pt x="1633" y="832"/>
                    </a:lnTo>
                    <a:lnTo>
                      <a:pt x="1641" y="832"/>
                    </a:lnTo>
                    <a:lnTo>
                      <a:pt x="1651" y="832"/>
                    </a:lnTo>
                    <a:lnTo>
                      <a:pt x="1653" y="838"/>
                    </a:lnTo>
                    <a:lnTo>
                      <a:pt x="1638" y="871"/>
                    </a:lnTo>
                    <a:lnTo>
                      <a:pt x="1621" y="900"/>
                    </a:lnTo>
                    <a:lnTo>
                      <a:pt x="1598" y="923"/>
                    </a:lnTo>
                    <a:lnTo>
                      <a:pt x="1575" y="946"/>
                    </a:lnTo>
                    <a:lnTo>
                      <a:pt x="1548" y="965"/>
                    </a:lnTo>
                    <a:lnTo>
                      <a:pt x="1522" y="979"/>
                    </a:lnTo>
                    <a:lnTo>
                      <a:pt x="1492" y="992"/>
                    </a:lnTo>
                    <a:lnTo>
                      <a:pt x="1462" y="998"/>
                    </a:lnTo>
                    <a:lnTo>
                      <a:pt x="1432" y="1001"/>
                    </a:lnTo>
                    <a:lnTo>
                      <a:pt x="1399" y="998"/>
                    </a:lnTo>
                    <a:lnTo>
                      <a:pt x="1369" y="995"/>
                    </a:lnTo>
                    <a:lnTo>
                      <a:pt x="1341" y="985"/>
                    </a:lnTo>
                    <a:lnTo>
                      <a:pt x="1311" y="975"/>
                    </a:lnTo>
                    <a:lnTo>
                      <a:pt x="1285" y="956"/>
                    </a:lnTo>
                    <a:lnTo>
                      <a:pt x="1260" y="936"/>
                    </a:lnTo>
                    <a:lnTo>
                      <a:pt x="1238" y="913"/>
                    </a:lnTo>
                    <a:lnTo>
                      <a:pt x="1245" y="904"/>
                    </a:lnTo>
                    <a:lnTo>
                      <a:pt x="1255" y="897"/>
                    </a:lnTo>
                    <a:lnTo>
                      <a:pt x="1265" y="887"/>
                    </a:lnTo>
                    <a:lnTo>
                      <a:pt x="1275" y="881"/>
                    </a:lnTo>
                    <a:lnTo>
                      <a:pt x="1285" y="874"/>
                    </a:lnTo>
                    <a:lnTo>
                      <a:pt x="1298" y="864"/>
                    </a:lnTo>
                    <a:lnTo>
                      <a:pt x="1306" y="858"/>
                    </a:lnTo>
                    <a:lnTo>
                      <a:pt x="1316" y="845"/>
                    </a:lnTo>
                    <a:lnTo>
                      <a:pt x="1331" y="848"/>
                    </a:lnTo>
                    <a:lnTo>
                      <a:pt x="1341" y="848"/>
                    </a:lnTo>
                    <a:lnTo>
                      <a:pt x="1353" y="845"/>
                    </a:lnTo>
                    <a:lnTo>
                      <a:pt x="1364" y="838"/>
                    </a:lnTo>
                    <a:lnTo>
                      <a:pt x="1371" y="832"/>
                    </a:lnTo>
                    <a:lnTo>
                      <a:pt x="1381" y="822"/>
                    </a:lnTo>
                    <a:lnTo>
                      <a:pt x="1389" y="812"/>
                    </a:lnTo>
                    <a:lnTo>
                      <a:pt x="1399" y="799"/>
                    </a:lnTo>
                    <a:lnTo>
                      <a:pt x="1391" y="796"/>
                    </a:lnTo>
                    <a:lnTo>
                      <a:pt x="1379" y="793"/>
                    </a:lnTo>
                    <a:lnTo>
                      <a:pt x="1366" y="793"/>
                    </a:lnTo>
                    <a:lnTo>
                      <a:pt x="1353" y="793"/>
                    </a:lnTo>
                    <a:lnTo>
                      <a:pt x="1341" y="793"/>
                    </a:lnTo>
                    <a:lnTo>
                      <a:pt x="1326" y="789"/>
                    </a:lnTo>
                    <a:lnTo>
                      <a:pt x="1313" y="786"/>
                    </a:lnTo>
                    <a:lnTo>
                      <a:pt x="1301" y="780"/>
                    </a:lnTo>
                    <a:lnTo>
                      <a:pt x="1288" y="793"/>
                    </a:lnTo>
                    <a:lnTo>
                      <a:pt x="1273" y="806"/>
                    </a:lnTo>
                    <a:lnTo>
                      <a:pt x="1258" y="815"/>
                    </a:lnTo>
                    <a:lnTo>
                      <a:pt x="1240" y="825"/>
                    </a:lnTo>
                    <a:lnTo>
                      <a:pt x="1222" y="828"/>
                    </a:lnTo>
                    <a:lnTo>
                      <a:pt x="1202" y="832"/>
                    </a:lnTo>
                    <a:lnTo>
                      <a:pt x="1185" y="835"/>
                    </a:lnTo>
                    <a:lnTo>
                      <a:pt x="1164" y="835"/>
                    </a:lnTo>
                    <a:lnTo>
                      <a:pt x="1144" y="835"/>
                    </a:lnTo>
                    <a:lnTo>
                      <a:pt x="1124" y="832"/>
                    </a:lnTo>
                    <a:lnTo>
                      <a:pt x="1106" y="825"/>
                    </a:lnTo>
                    <a:lnTo>
                      <a:pt x="1086" y="819"/>
                    </a:lnTo>
                    <a:lnTo>
                      <a:pt x="1071" y="809"/>
                    </a:lnTo>
                    <a:lnTo>
                      <a:pt x="1053" y="796"/>
                    </a:lnTo>
                    <a:lnTo>
                      <a:pt x="1038" y="783"/>
                    </a:lnTo>
                    <a:lnTo>
                      <a:pt x="1026" y="770"/>
                    </a:lnTo>
                    <a:lnTo>
                      <a:pt x="1018" y="780"/>
                    </a:lnTo>
                    <a:lnTo>
                      <a:pt x="1008" y="789"/>
                    </a:lnTo>
                    <a:lnTo>
                      <a:pt x="995" y="793"/>
                    </a:lnTo>
                    <a:lnTo>
                      <a:pt x="980" y="799"/>
                    </a:lnTo>
                    <a:lnTo>
                      <a:pt x="968" y="802"/>
                    </a:lnTo>
                    <a:lnTo>
                      <a:pt x="953" y="802"/>
                    </a:lnTo>
                    <a:lnTo>
                      <a:pt x="940" y="806"/>
                    </a:lnTo>
                    <a:lnTo>
                      <a:pt x="930" y="806"/>
                    </a:lnTo>
                    <a:lnTo>
                      <a:pt x="932" y="809"/>
                    </a:lnTo>
                    <a:lnTo>
                      <a:pt x="937" y="812"/>
                    </a:lnTo>
                    <a:lnTo>
                      <a:pt x="943" y="819"/>
                    </a:lnTo>
                    <a:lnTo>
                      <a:pt x="948" y="822"/>
                    </a:lnTo>
                    <a:lnTo>
                      <a:pt x="953" y="825"/>
                    </a:lnTo>
                    <a:lnTo>
                      <a:pt x="960" y="828"/>
                    </a:lnTo>
                    <a:lnTo>
                      <a:pt x="965" y="832"/>
                    </a:lnTo>
                    <a:lnTo>
                      <a:pt x="970" y="832"/>
                    </a:lnTo>
                    <a:lnTo>
                      <a:pt x="978" y="835"/>
                    </a:lnTo>
                    <a:lnTo>
                      <a:pt x="988" y="838"/>
                    </a:lnTo>
                    <a:lnTo>
                      <a:pt x="998" y="845"/>
                    </a:lnTo>
                    <a:lnTo>
                      <a:pt x="1008" y="848"/>
                    </a:lnTo>
                    <a:lnTo>
                      <a:pt x="1018" y="858"/>
                    </a:lnTo>
                    <a:lnTo>
                      <a:pt x="1031" y="864"/>
                    </a:lnTo>
                    <a:lnTo>
                      <a:pt x="1043" y="871"/>
                    </a:lnTo>
                    <a:lnTo>
                      <a:pt x="1056" y="877"/>
                    </a:lnTo>
                    <a:lnTo>
                      <a:pt x="1066" y="884"/>
                    </a:lnTo>
                    <a:lnTo>
                      <a:pt x="1079" y="887"/>
                    </a:lnTo>
                    <a:lnTo>
                      <a:pt x="1091" y="894"/>
                    </a:lnTo>
                    <a:lnTo>
                      <a:pt x="1101" y="897"/>
                    </a:lnTo>
                    <a:lnTo>
                      <a:pt x="1111" y="900"/>
                    </a:lnTo>
                    <a:lnTo>
                      <a:pt x="1122" y="900"/>
                    </a:lnTo>
                    <a:lnTo>
                      <a:pt x="1132" y="897"/>
                    </a:lnTo>
                    <a:lnTo>
                      <a:pt x="1142" y="894"/>
                    </a:lnTo>
                    <a:lnTo>
                      <a:pt x="1144" y="910"/>
                    </a:lnTo>
                    <a:lnTo>
                      <a:pt x="1142" y="923"/>
                    </a:lnTo>
                    <a:lnTo>
                      <a:pt x="1137" y="939"/>
                    </a:lnTo>
                    <a:lnTo>
                      <a:pt x="1132" y="956"/>
                    </a:lnTo>
                    <a:lnTo>
                      <a:pt x="1122" y="972"/>
                    </a:lnTo>
                    <a:lnTo>
                      <a:pt x="1111" y="985"/>
                    </a:lnTo>
                    <a:lnTo>
                      <a:pt x="1099" y="995"/>
                    </a:lnTo>
                    <a:lnTo>
                      <a:pt x="1089" y="1001"/>
                    </a:lnTo>
                    <a:lnTo>
                      <a:pt x="1074" y="1011"/>
                    </a:lnTo>
                    <a:lnTo>
                      <a:pt x="1058" y="1021"/>
                    </a:lnTo>
                    <a:lnTo>
                      <a:pt x="1041" y="1031"/>
                    </a:lnTo>
                    <a:lnTo>
                      <a:pt x="1023" y="1040"/>
                    </a:lnTo>
                    <a:lnTo>
                      <a:pt x="1003" y="1047"/>
                    </a:lnTo>
                    <a:lnTo>
                      <a:pt x="985" y="1057"/>
                    </a:lnTo>
                    <a:lnTo>
                      <a:pt x="968" y="1063"/>
                    </a:lnTo>
                    <a:lnTo>
                      <a:pt x="948" y="1070"/>
                    </a:lnTo>
                    <a:lnTo>
                      <a:pt x="930" y="1073"/>
                    </a:lnTo>
                    <a:lnTo>
                      <a:pt x="910" y="1073"/>
                    </a:lnTo>
                    <a:lnTo>
                      <a:pt x="892" y="1073"/>
                    </a:lnTo>
                    <a:lnTo>
                      <a:pt x="874" y="1070"/>
                    </a:lnTo>
                    <a:lnTo>
                      <a:pt x="857" y="1063"/>
                    </a:lnTo>
                    <a:lnTo>
                      <a:pt x="839" y="1054"/>
                    </a:lnTo>
                    <a:lnTo>
                      <a:pt x="824" y="1040"/>
                    </a:lnTo>
                    <a:lnTo>
                      <a:pt x="809" y="1024"/>
                    </a:lnTo>
                    <a:lnTo>
                      <a:pt x="822" y="1024"/>
                    </a:lnTo>
                    <a:lnTo>
                      <a:pt x="834" y="1018"/>
                    </a:lnTo>
                    <a:lnTo>
                      <a:pt x="847" y="1008"/>
                    </a:lnTo>
                    <a:lnTo>
                      <a:pt x="859" y="998"/>
                    </a:lnTo>
                    <a:lnTo>
                      <a:pt x="869" y="985"/>
                    </a:lnTo>
                    <a:lnTo>
                      <a:pt x="877" y="969"/>
                    </a:lnTo>
                    <a:lnTo>
                      <a:pt x="882" y="956"/>
                    </a:lnTo>
                    <a:lnTo>
                      <a:pt x="885" y="943"/>
                    </a:lnTo>
                    <a:lnTo>
                      <a:pt x="879" y="949"/>
                    </a:lnTo>
                    <a:lnTo>
                      <a:pt x="869" y="956"/>
                    </a:lnTo>
                    <a:lnTo>
                      <a:pt x="859" y="959"/>
                    </a:lnTo>
                    <a:lnTo>
                      <a:pt x="847" y="965"/>
                    </a:lnTo>
                    <a:lnTo>
                      <a:pt x="834" y="969"/>
                    </a:lnTo>
                    <a:lnTo>
                      <a:pt x="819" y="972"/>
                    </a:lnTo>
                    <a:lnTo>
                      <a:pt x="804" y="975"/>
                    </a:lnTo>
                    <a:lnTo>
                      <a:pt x="789" y="975"/>
                    </a:lnTo>
                    <a:lnTo>
                      <a:pt x="774" y="979"/>
                    </a:lnTo>
                    <a:lnTo>
                      <a:pt x="758" y="979"/>
                    </a:lnTo>
                    <a:lnTo>
                      <a:pt x="746" y="979"/>
                    </a:lnTo>
                    <a:lnTo>
                      <a:pt x="731" y="975"/>
                    </a:lnTo>
                    <a:lnTo>
                      <a:pt x="718" y="975"/>
                    </a:lnTo>
                    <a:lnTo>
                      <a:pt x="706" y="975"/>
                    </a:lnTo>
                    <a:lnTo>
                      <a:pt x="695" y="972"/>
                    </a:lnTo>
                    <a:lnTo>
                      <a:pt x="685" y="969"/>
                    </a:lnTo>
                    <a:lnTo>
                      <a:pt x="680" y="969"/>
                    </a:lnTo>
                    <a:lnTo>
                      <a:pt x="673" y="965"/>
                    </a:lnTo>
                    <a:lnTo>
                      <a:pt x="665" y="959"/>
                    </a:lnTo>
                    <a:lnTo>
                      <a:pt x="658" y="956"/>
                    </a:lnTo>
                    <a:lnTo>
                      <a:pt x="650" y="952"/>
                    </a:lnTo>
                    <a:lnTo>
                      <a:pt x="645" y="946"/>
                    </a:lnTo>
                    <a:lnTo>
                      <a:pt x="640" y="943"/>
                    </a:lnTo>
                    <a:lnTo>
                      <a:pt x="635" y="936"/>
                    </a:lnTo>
                    <a:lnTo>
                      <a:pt x="640" y="946"/>
                    </a:lnTo>
                    <a:lnTo>
                      <a:pt x="645" y="956"/>
                    </a:lnTo>
                    <a:lnTo>
                      <a:pt x="650" y="962"/>
                    </a:lnTo>
                    <a:lnTo>
                      <a:pt x="658" y="969"/>
                    </a:lnTo>
                    <a:lnTo>
                      <a:pt x="665" y="979"/>
                    </a:lnTo>
                    <a:lnTo>
                      <a:pt x="673" y="982"/>
                    </a:lnTo>
                    <a:lnTo>
                      <a:pt x="680" y="992"/>
                    </a:lnTo>
                    <a:lnTo>
                      <a:pt x="685" y="998"/>
                    </a:lnTo>
                    <a:lnTo>
                      <a:pt x="680" y="1001"/>
                    </a:lnTo>
                    <a:lnTo>
                      <a:pt x="678" y="1008"/>
                    </a:lnTo>
                    <a:lnTo>
                      <a:pt x="673" y="1011"/>
                    </a:lnTo>
                    <a:lnTo>
                      <a:pt x="670" y="1018"/>
                    </a:lnTo>
                    <a:lnTo>
                      <a:pt x="665" y="1021"/>
                    </a:lnTo>
                    <a:lnTo>
                      <a:pt x="660" y="1024"/>
                    </a:lnTo>
                    <a:lnTo>
                      <a:pt x="655" y="1027"/>
                    </a:lnTo>
                    <a:lnTo>
                      <a:pt x="653" y="1031"/>
                    </a:lnTo>
                    <a:lnTo>
                      <a:pt x="642" y="1034"/>
                    </a:lnTo>
                    <a:lnTo>
                      <a:pt x="635" y="1040"/>
                    </a:lnTo>
                    <a:lnTo>
                      <a:pt x="625" y="1044"/>
                    </a:lnTo>
                    <a:lnTo>
                      <a:pt x="615" y="1047"/>
                    </a:lnTo>
                    <a:lnTo>
                      <a:pt x="607" y="1050"/>
                    </a:lnTo>
                    <a:lnTo>
                      <a:pt x="597" y="1054"/>
                    </a:lnTo>
                    <a:lnTo>
                      <a:pt x="590" y="1054"/>
                    </a:lnTo>
                    <a:lnTo>
                      <a:pt x="579" y="1057"/>
                    </a:lnTo>
                    <a:lnTo>
                      <a:pt x="572" y="1057"/>
                    </a:lnTo>
                    <a:lnTo>
                      <a:pt x="562" y="1057"/>
                    </a:lnTo>
                    <a:lnTo>
                      <a:pt x="554" y="1057"/>
                    </a:lnTo>
                    <a:lnTo>
                      <a:pt x="544" y="1057"/>
                    </a:lnTo>
                    <a:lnTo>
                      <a:pt x="534" y="1054"/>
                    </a:lnTo>
                    <a:lnTo>
                      <a:pt x="524" y="1054"/>
                    </a:lnTo>
                    <a:lnTo>
                      <a:pt x="514" y="1050"/>
                    </a:lnTo>
                    <a:lnTo>
                      <a:pt x="504" y="1044"/>
                    </a:lnTo>
                    <a:lnTo>
                      <a:pt x="496" y="1040"/>
                    </a:lnTo>
                    <a:lnTo>
                      <a:pt x="486" y="1034"/>
                    </a:lnTo>
                    <a:lnTo>
                      <a:pt x="479" y="1024"/>
                    </a:lnTo>
                    <a:lnTo>
                      <a:pt x="469" y="1014"/>
                    </a:lnTo>
                    <a:lnTo>
                      <a:pt x="461" y="1001"/>
                    </a:lnTo>
                    <a:lnTo>
                      <a:pt x="453" y="988"/>
                    </a:lnTo>
                    <a:lnTo>
                      <a:pt x="448" y="979"/>
                    </a:lnTo>
                    <a:lnTo>
                      <a:pt x="443" y="972"/>
                    </a:lnTo>
                    <a:lnTo>
                      <a:pt x="453" y="972"/>
                    </a:lnTo>
                    <a:lnTo>
                      <a:pt x="466" y="969"/>
                    </a:lnTo>
                    <a:lnTo>
                      <a:pt x="476" y="965"/>
                    </a:lnTo>
                    <a:lnTo>
                      <a:pt x="489" y="959"/>
                    </a:lnTo>
                    <a:lnTo>
                      <a:pt x="499" y="956"/>
                    </a:lnTo>
                    <a:lnTo>
                      <a:pt x="509" y="946"/>
                    </a:lnTo>
                    <a:lnTo>
                      <a:pt x="519" y="936"/>
                    </a:lnTo>
                    <a:lnTo>
                      <a:pt x="524" y="926"/>
                    </a:lnTo>
                    <a:lnTo>
                      <a:pt x="511" y="926"/>
                    </a:lnTo>
                    <a:lnTo>
                      <a:pt x="501" y="926"/>
                    </a:lnTo>
                    <a:lnTo>
                      <a:pt x="489" y="923"/>
                    </a:lnTo>
                    <a:lnTo>
                      <a:pt x="476" y="920"/>
                    </a:lnTo>
                    <a:lnTo>
                      <a:pt x="463" y="920"/>
                    </a:lnTo>
                    <a:lnTo>
                      <a:pt x="453" y="917"/>
                    </a:lnTo>
                    <a:lnTo>
                      <a:pt x="441" y="910"/>
                    </a:lnTo>
                    <a:lnTo>
                      <a:pt x="431" y="907"/>
                    </a:lnTo>
                    <a:lnTo>
                      <a:pt x="421" y="900"/>
                    </a:lnTo>
                    <a:lnTo>
                      <a:pt x="411" y="894"/>
                    </a:lnTo>
                    <a:lnTo>
                      <a:pt x="400" y="887"/>
                    </a:lnTo>
                    <a:lnTo>
                      <a:pt x="393" y="881"/>
                    </a:lnTo>
                    <a:lnTo>
                      <a:pt x="383" y="874"/>
                    </a:lnTo>
                    <a:lnTo>
                      <a:pt x="378" y="864"/>
                    </a:lnTo>
                    <a:lnTo>
                      <a:pt x="370" y="858"/>
                    </a:lnTo>
                    <a:lnTo>
                      <a:pt x="365" y="845"/>
                    </a:lnTo>
                    <a:lnTo>
                      <a:pt x="363" y="861"/>
                    </a:lnTo>
                    <a:lnTo>
                      <a:pt x="363" y="871"/>
                    </a:lnTo>
                    <a:lnTo>
                      <a:pt x="365" y="881"/>
                    </a:lnTo>
                    <a:lnTo>
                      <a:pt x="368" y="890"/>
                    </a:lnTo>
                    <a:lnTo>
                      <a:pt x="373" y="897"/>
                    </a:lnTo>
                    <a:lnTo>
                      <a:pt x="375" y="910"/>
                    </a:lnTo>
                    <a:lnTo>
                      <a:pt x="380" y="920"/>
                    </a:lnTo>
                    <a:lnTo>
                      <a:pt x="383" y="930"/>
                    </a:lnTo>
                    <a:lnTo>
                      <a:pt x="375" y="943"/>
                    </a:lnTo>
                    <a:lnTo>
                      <a:pt x="368" y="952"/>
                    </a:lnTo>
                    <a:lnTo>
                      <a:pt x="360" y="959"/>
                    </a:lnTo>
                    <a:lnTo>
                      <a:pt x="353" y="965"/>
                    </a:lnTo>
                    <a:lnTo>
                      <a:pt x="348" y="972"/>
                    </a:lnTo>
                    <a:lnTo>
                      <a:pt x="340" y="979"/>
                    </a:lnTo>
                    <a:lnTo>
                      <a:pt x="335" y="982"/>
                    </a:lnTo>
                    <a:lnTo>
                      <a:pt x="327" y="985"/>
                    </a:lnTo>
                    <a:lnTo>
                      <a:pt x="320" y="988"/>
                    </a:lnTo>
                    <a:lnTo>
                      <a:pt x="312" y="988"/>
                    </a:lnTo>
                    <a:lnTo>
                      <a:pt x="302" y="988"/>
                    </a:lnTo>
                    <a:lnTo>
                      <a:pt x="292" y="988"/>
                    </a:lnTo>
                    <a:lnTo>
                      <a:pt x="282" y="988"/>
                    </a:lnTo>
                    <a:lnTo>
                      <a:pt x="272" y="985"/>
                    </a:lnTo>
                    <a:lnTo>
                      <a:pt x="259" y="982"/>
                    </a:lnTo>
                    <a:lnTo>
                      <a:pt x="244" y="979"/>
                    </a:lnTo>
                    <a:lnTo>
                      <a:pt x="229" y="972"/>
                    </a:lnTo>
                    <a:lnTo>
                      <a:pt x="216" y="965"/>
                    </a:lnTo>
                    <a:lnTo>
                      <a:pt x="206" y="956"/>
                    </a:lnTo>
                    <a:lnTo>
                      <a:pt x="199" y="943"/>
                    </a:lnTo>
                    <a:lnTo>
                      <a:pt x="191" y="930"/>
                    </a:lnTo>
                    <a:lnTo>
                      <a:pt x="186" y="913"/>
                    </a:lnTo>
                    <a:lnTo>
                      <a:pt x="181" y="897"/>
                    </a:lnTo>
                    <a:lnTo>
                      <a:pt x="179" y="881"/>
                    </a:lnTo>
                    <a:lnTo>
                      <a:pt x="186" y="877"/>
                    </a:lnTo>
                    <a:lnTo>
                      <a:pt x="194" y="877"/>
                    </a:lnTo>
                    <a:lnTo>
                      <a:pt x="201" y="874"/>
                    </a:lnTo>
                    <a:lnTo>
                      <a:pt x="206" y="871"/>
                    </a:lnTo>
                    <a:lnTo>
                      <a:pt x="214" y="864"/>
                    </a:lnTo>
                    <a:lnTo>
                      <a:pt x="219" y="861"/>
                    </a:lnTo>
                    <a:lnTo>
                      <a:pt x="224" y="855"/>
                    </a:lnTo>
                    <a:lnTo>
                      <a:pt x="229" y="845"/>
                    </a:lnTo>
                    <a:lnTo>
                      <a:pt x="214" y="845"/>
                    </a:lnTo>
                    <a:lnTo>
                      <a:pt x="199" y="845"/>
                    </a:lnTo>
                    <a:lnTo>
                      <a:pt x="184" y="842"/>
                    </a:lnTo>
                    <a:lnTo>
                      <a:pt x="169" y="835"/>
                    </a:lnTo>
                    <a:lnTo>
                      <a:pt x="156" y="825"/>
                    </a:lnTo>
                    <a:lnTo>
                      <a:pt x="146" y="815"/>
                    </a:lnTo>
                    <a:lnTo>
                      <a:pt x="136" y="802"/>
                    </a:lnTo>
                    <a:lnTo>
                      <a:pt x="128" y="783"/>
                    </a:lnTo>
                    <a:lnTo>
                      <a:pt x="123" y="796"/>
                    </a:lnTo>
                    <a:lnTo>
                      <a:pt x="121" y="815"/>
                    </a:lnTo>
                    <a:lnTo>
                      <a:pt x="123" y="832"/>
                    </a:lnTo>
                    <a:lnTo>
                      <a:pt x="131" y="851"/>
                    </a:lnTo>
                    <a:lnTo>
                      <a:pt x="121" y="851"/>
                    </a:lnTo>
                    <a:lnTo>
                      <a:pt x="108" y="851"/>
                    </a:lnTo>
                    <a:lnTo>
                      <a:pt x="95" y="848"/>
                    </a:lnTo>
                    <a:lnTo>
                      <a:pt x="83" y="848"/>
                    </a:lnTo>
                    <a:lnTo>
                      <a:pt x="70" y="845"/>
                    </a:lnTo>
                    <a:lnTo>
                      <a:pt x="58" y="842"/>
                    </a:lnTo>
                    <a:lnTo>
                      <a:pt x="47" y="835"/>
                    </a:lnTo>
                    <a:lnTo>
                      <a:pt x="37" y="828"/>
                    </a:lnTo>
                    <a:lnTo>
                      <a:pt x="27" y="822"/>
                    </a:lnTo>
                    <a:lnTo>
                      <a:pt x="17" y="812"/>
                    </a:lnTo>
                    <a:lnTo>
                      <a:pt x="10" y="802"/>
                    </a:lnTo>
                    <a:lnTo>
                      <a:pt x="5" y="789"/>
                    </a:lnTo>
                    <a:lnTo>
                      <a:pt x="0" y="776"/>
                    </a:lnTo>
                    <a:lnTo>
                      <a:pt x="0" y="760"/>
                    </a:lnTo>
                    <a:lnTo>
                      <a:pt x="0" y="740"/>
                    </a:lnTo>
                    <a:lnTo>
                      <a:pt x="5" y="721"/>
                    </a:lnTo>
                    <a:lnTo>
                      <a:pt x="10" y="708"/>
                    </a:lnTo>
                    <a:lnTo>
                      <a:pt x="15" y="692"/>
                    </a:lnTo>
                    <a:lnTo>
                      <a:pt x="25" y="678"/>
                    </a:lnTo>
                    <a:lnTo>
                      <a:pt x="37" y="662"/>
                    </a:lnTo>
                    <a:lnTo>
                      <a:pt x="50" y="652"/>
                    </a:lnTo>
                    <a:lnTo>
                      <a:pt x="63" y="643"/>
                    </a:lnTo>
                    <a:lnTo>
                      <a:pt x="73" y="636"/>
                    </a:lnTo>
                    <a:lnTo>
                      <a:pt x="85" y="633"/>
                    </a:lnTo>
                    <a:lnTo>
                      <a:pt x="83" y="649"/>
                    </a:lnTo>
                    <a:lnTo>
                      <a:pt x="83" y="659"/>
                    </a:lnTo>
                    <a:lnTo>
                      <a:pt x="85" y="669"/>
                    </a:lnTo>
                    <a:lnTo>
                      <a:pt x="88" y="675"/>
                    </a:lnTo>
                    <a:lnTo>
                      <a:pt x="93" y="656"/>
                    </a:lnTo>
                    <a:lnTo>
                      <a:pt x="98" y="639"/>
                    </a:lnTo>
                    <a:lnTo>
                      <a:pt x="108" y="623"/>
                    </a:lnTo>
                    <a:lnTo>
                      <a:pt x="121" y="610"/>
                    </a:lnTo>
                    <a:lnTo>
                      <a:pt x="133" y="603"/>
                    </a:lnTo>
                    <a:lnTo>
                      <a:pt x="148" y="597"/>
                    </a:lnTo>
                    <a:lnTo>
                      <a:pt x="161" y="594"/>
                    </a:lnTo>
                    <a:lnTo>
                      <a:pt x="176" y="590"/>
                    </a:lnTo>
                    <a:lnTo>
                      <a:pt x="169" y="587"/>
                    </a:lnTo>
                    <a:lnTo>
                      <a:pt x="163" y="584"/>
                    </a:lnTo>
                    <a:lnTo>
                      <a:pt x="158" y="581"/>
                    </a:lnTo>
                    <a:lnTo>
                      <a:pt x="151" y="577"/>
                    </a:lnTo>
                    <a:lnTo>
                      <a:pt x="143" y="574"/>
                    </a:lnTo>
                    <a:lnTo>
                      <a:pt x="136" y="574"/>
                    </a:lnTo>
                    <a:lnTo>
                      <a:pt x="128" y="574"/>
                    </a:lnTo>
                    <a:lnTo>
                      <a:pt x="121" y="574"/>
                    </a:lnTo>
                    <a:lnTo>
                      <a:pt x="113" y="555"/>
                    </a:lnTo>
                    <a:lnTo>
                      <a:pt x="111" y="532"/>
                    </a:lnTo>
                    <a:lnTo>
                      <a:pt x="108" y="512"/>
                    </a:lnTo>
                    <a:lnTo>
                      <a:pt x="108" y="496"/>
                    </a:lnTo>
                    <a:lnTo>
                      <a:pt x="111" y="476"/>
                    </a:lnTo>
                    <a:lnTo>
                      <a:pt x="116" y="463"/>
                    </a:lnTo>
                    <a:lnTo>
                      <a:pt x="123" y="450"/>
                    </a:lnTo>
                    <a:lnTo>
                      <a:pt x="131" y="437"/>
                    </a:lnTo>
                    <a:lnTo>
                      <a:pt x="141" y="424"/>
                    </a:lnTo>
                    <a:lnTo>
                      <a:pt x="156" y="414"/>
                    </a:lnTo>
                    <a:lnTo>
                      <a:pt x="174" y="408"/>
                    </a:lnTo>
                    <a:lnTo>
                      <a:pt x="191" y="401"/>
                    </a:lnTo>
                    <a:lnTo>
                      <a:pt x="214" y="401"/>
                    </a:lnTo>
                    <a:lnTo>
                      <a:pt x="239" y="398"/>
                    </a:lnTo>
                    <a:lnTo>
                      <a:pt x="267" y="398"/>
                    </a:lnTo>
                    <a:lnTo>
                      <a:pt x="297" y="401"/>
                    </a:lnTo>
                    <a:lnTo>
                      <a:pt x="292" y="437"/>
                    </a:lnTo>
                    <a:lnTo>
                      <a:pt x="292" y="463"/>
                    </a:lnTo>
                    <a:lnTo>
                      <a:pt x="300" y="473"/>
                    </a:lnTo>
                    <a:lnTo>
                      <a:pt x="307" y="457"/>
                    </a:lnTo>
                    <a:lnTo>
                      <a:pt x="317" y="444"/>
                    </a:lnTo>
                    <a:lnTo>
                      <a:pt x="330" y="434"/>
                    </a:lnTo>
                    <a:lnTo>
                      <a:pt x="342" y="427"/>
                    </a:lnTo>
                    <a:lnTo>
                      <a:pt x="358" y="424"/>
                    </a:lnTo>
                    <a:lnTo>
                      <a:pt x="373" y="421"/>
                    </a:lnTo>
                    <a:lnTo>
                      <a:pt x="388" y="421"/>
                    </a:lnTo>
                    <a:lnTo>
                      <a:pt x="400" y="421"/>
                    </a:lnTo>
                    <a:lnTo>
                      <a:pt x="395" y="414"/>
                    </a:lnTo>
                    <a:lnTo>
                      <a:pt x="388" y="411"/>
                    </a:lnTo>
                    <a:lnTo>
                      <a:pt x="383" y="405"/>
                    </a:lnTo>
                    <a:lnTo>
                      <a:pt x="373" y="401"/>
                    </a:lnTo>
                    <a:lnTo>
                      <a:pt x="365" y="401"/>
                    </a:lnTo>
                    <a:lnTo>
                      <a:pt x="355" y="398"/>
                    </a:lnTo>
                    <a:lnTo>
                      <a:pt x="342" y="395"/>
                    </a:lnTo>
                    <a:lnTo>
                      <a:pt x="332" y="395"/>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it-IT"/>
              </a:p>
            </p:txBody>
          </p:sp>
        </p:grpSp>
        <p:sp>
          <p:nvSpPr>
            <p:cNvPr id="26671" name="Text Box 30"/>
            <p:cNvSpPr txBox="1">
              <a:spLocks noChangeArrowheads="1"/>
            </p:cNvSpPr>
            <p:nvPr/>
          </p:nvSpPr>
          <p:spPr bwMode="auto">
            <a:xfrm>
              <a:off x="7624763" y="3421063"/>
              <a:ext cx="1581150" cy="5349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53630" rIns="107259" bIns="53630"/>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85000"/>
                </a:lnSpc>
              </a:pPr>
              <a:r>
                <a:rPr lang="en-US" sz="1600" b="1">
                  <a:solidFill>
                    <a:srgbClr val="336600"/>
                  </a:solidFill>
                </a:rPr>
                <a:t>Community</a:t>
              </a:r>
              <a:br>
                <a:rPr lang="en-US" sz="1600" b="1">
                  <a:solidFill>
                    <a:srgbClr val="336600"/>
                  </a:solidFill>
                </a:rPr>
              </a:br>
              <a:r>
                <a:rPr lang="en-US" sz="1600" b="1">
                  <a:solidFill>
                    <a:srgbClr val="336600"/>
                  </a:solidFill>
                </a:rPr>
                <a:t>Cloud</a:t>
              </a:r>
            </a:p>
          </p:txBody>
        </p:sp>
        <p:grpSp>
          <p:nvGrpSpPr>
            <p:cNvPr id="26672" name="Group 64"/>
            <p:cNvGrpSpPr>
              <a:grpSpLocks/>
            </p:cNvGrpSpPr>
            <p:nvPr/>
          </p:nvGrpSpPr>
          <p:grpSpPr bwMode="auto">
            <a:xfrm>
              <a:off x="2862263" y="3209925"/>
              <a:ext cx="2106612" cy="830263"/>
              <a:chOff x="2095" y="779"/>
              <a:chExt cx="1072" cy="522"/>
            </a:xfrm>
          </p:grpSpPr>
          <p:sp>
            <p:nvSpPr>
              <p:cNvPr id="26674" name="Freeform 28"/>
              <p:cNvSpPr>
                <a:spLocks/>
              </p:cNvSpPr>
              <p:nvPr/>
            </p:nvSpPr>
            <p:spPr bwMode="auto">
              <a:xfrm>
                <a:off x="2095" y="779"/>
                <a:ext cx="1072" cy="522"/>
              </a:xfrm>
              <a:custGeom>
                <a:avLst/>
                <a:gdLst>
                  <a:gd name="T0" fmla="*/ 1 w 2022"/>
                  <a:gd name="T1" fmla="*/ 0 h 1285"/>
                  <a:gd name="T2" fmla="*/ 1 w 2022"/>
                  <a:gd name="T3" fmla="*/ 0 h 1285"/>
                  <a:gd name="T4" fmla="*/ 1 w 2022"/>
                  <a:gd name="T5" fmla="*/ 0 h 1285"/>
                  <a:gd name="T6" fmla="*/ 1 w 2022"/>
                  <a:gd name="T7" fmla="*/ 0 h 1285"/>
                  <a:gd name="T8" fmla="*/ 1 w 2022"/>
                  <a:gd name="T9" fmla="*/ 0 h 1285"/>
                  <a:gd name="T10" fmla="*/ 1 w 2022"/>
                  <a:gd name="T11" fmla="*/ 0 h 1285"/>
                  <a:gd name="T12" fmla="*/ 1 w 2022"/>
                  <a:gd name="T13" fmla="*/ 0 h 1285"/>
                  <a:gd name="T14" fmla="*/ 1 w 2022"/>
                  <a:gd name="T15" fmla="*/ 0 h 1285"/>
                  <a:gd name="T16" fmla="*/ 1 w 2022"/>
                  <a:gd name="T17" fmla="*/ 0 h 1285"/>
                  <a:gd name="T18" fmla="*/ 1 w 2022"/>
                  <a:gd name="T19" fmla="*/ 0 h 1285"/>
                  <a:gd name="T20" fmla="*/ 1 w 2022"/>
                  <a:gd name="T21" fmla="*/ 0 h 1285"/>
                  <a:gd name="T22" fmla="*/ 1 w 2022"/>
                  <a:gd name="T23" fmla="*/ 0 h 1285"/>
                  <a:gd name="T24" fmla="*/ 1 w 2022"/>
                  <a:gd name="T25" fmla="*/ 0 h 1285"/>
                  <a:gd name="T26" fmla="*/ 1 w 2022"/>
                  <a:gd name="T27" fmla="*/ 0 h 1285"/>
                  <a:gd name="T28" fmla="*/ 1 w 2022"/>
                  <a:gd name="T29" fmla="*/ 0 h 1285"/>
                  <a:gd name="T30" fmla="*/ 1 w 2022"/>
                  <a:gd name="T31" fmla="*/ 0 h 1285"/>
                  <a:gd name="T32" fmla="*/ 0 w 2022"/>
                  <a:gd name="T33" fmla="*/ 0 h 1285"/>
                  <a:gd name="T34" fmla="*/ 1 w 2022"/>
                  <a:gd name="T35" fmla="*/ 0 h 1285"/>
                  <a:gd name="T36" fmla="*/ 1 w 2022"/>
                  <a:gd name="T37" fmla="*/ 0 h 1285"/>
                  <a:gd name="T38" fmla="*/ 1 w 2022"/>
                  <a:gd name="T39" fmla="*/ 0 h 1285"/>
                  <a:gd name="T40" fmla="*/ 1 w 2022"/>
                  <a:gd name="T41" fmla="*/ 0 h 1285"/>
                  <a:gd name="T42" fmla="*/ 1 w 2022"/>
                  <a:gd name="T43" fmla="*/ 0 h 1285"/>
                  <a:gd name="T44" fmla="*/ 1 w 2022"/>
                  <a:gd name="T45" fmla="*/ 0 h 1285"/>
                  <a:gd name="T46" fmla="*/ 1 w 2022"/>
                  <a:gd name="T47" fmla="*/ 0 h 1285"/>
                  <a:gd name="T48" fmla="*/ 1 w 2022"/>
                  <a:gd name="T49" fmla="*/ 0 h 1285"/>
                  <a:gd name="T50" fmla="*/ 1 w 2022"/>
                  <a:gd name="T51" fmla="*/ 0 h 1285"/>
                  <a:gd name="T52" fmla="*/ 1 w 2022"/>
                  <a:gd name="T53" fmla="*/ 0 h 1285"/>
                  <a:gd name="T54" fmla="*/ 1 w 2022"/>
                  <a:gd name="T55" fmla="*/ 0 h 1285"/>
                  <a:gd name="T56" fmla="*/ 1 w 2022"/>
                  <a:gd name="T57" fmla="*/ 0 h 1285"/>
                  <a:gd name="T58" fmla="*/ 1 w 2022"/>
                  <a:gd name="T59" fmla="*/ 0 h 1285"/>
                  <a:gd name="T60" fmla="*/ 1 w 2022"/>
                  <a:gd name="T61" fmla="*/ 0 h 1285"/>
                  <a:gd name="T62" fmla="*/ 1 w 2022"/>
                  <a:gd name="T63" fmla="*/ 0 h 1285"/>
                  <a:gd name="T64" fmla="*/ 1 w 2022"/>
                  <a:gd name="T65" fmla="*/ 0 h 1285"/>
                  <a:gd name="T66" fmla="*/ 1 w 2022"/>
                  <a:gd name="T67" fmla="*/ 0 h 1285"/>
                  <a:gd name="T68" fmla="*/ 1 w 2022"/>
                  <a:gd name="T69" fmla="*/ 0 h 1285"/>
                  <a:gd name="T70" fmla="*/ 1 w 2022"/>
                  <a:gd name="T71" fmla="*/ 0 h 1285"/>
                  <a:gd name="T72" fmla="*/ 1 w 2022"/>
                  <a:gd name="T73" fmla="*/ 0 h 1285"/>
                  <a:gd name="T74" fmla="*/ 1 w 2022"/>
                  <a:gd name="T75" fmla="*/ 0 h 1285"/>
                  <a:gd name="T76" fmla="*/ 1 w 2022"/>
                  <a:gd name="T77" fmla="*/ 0 h 1285"/>
                  <a:gd name="T78" fmla="*/ 1 w 2022"/>
                  <a:gd name="T79" fmla="*/ 0 h 1285"/>
                  <a:gd name="T80" fmla="*/ 1 w 2022"/>
                  <a:gd name="T81" fmla="*/ 0 h 1285"/>
                  <a:gd name="T82" fmla="*/ 1 w 2022"/>
                  <a:gd name="T83" fmla="*/ 0 h 1285"/>
                  <a:gd name="T84" fmla="*/ 1 w 2022"/>
                  <a:gd name="T85" fmla="*/ 0 h 1285"/>
                  <a:gd name="T86" fmla="*/ 1 w 2022"/>
                  <a:gd name="T87" fmla="*/ 0 h 1285"/>
                  <a:gd name="T88" fmla="*/ 1 w 2022"/>
                  <a:gd name="T89" fmla="*/ 0 h 1285"/>
                  <a:gd name="T90" fmla="*/ 1 w 2022"/>
                  <a:gd name="T91" fmla="*/ 0 h 1285"/>
                  <a:gd name="T92" fmla="*/ 1 w 2022"/>
                  <a:gd name="T93" fmla="*/ 0 h 1285"/>
                  <a:gd name="T94" fmla="*/ 1 w 2022"/>
                  <a:gd name="T95" fmla="*/ 0 h 1285"/>
                  <a:gd name="T96" fmla="*/ 1 w 2022"/>
                  <a:gd name="T97" fmla="*/ 0 h 1285"/>
                  <a:gd name="T98" fmla="*/ 1 w 2022"/>
                  <a:gd name="T99" fmla="*/ 0 h 1285"/>
                  <a:gd name="T100" fmla="*/ 1 w 2022"/>
                  <a:gd name="T101" fmla="*/ 0 h 1285"/>
                  <a:gd name="T102" fmla="*/ 1 w 2022"/>
                  <a:gd name="T103" fmla="*/ 0 h 1285"/>
                  <a:gd name="T104" fmla="*/ 1 w 2022"/>
                  <a:gd name="T105" fmla="*/ 0 h 1285"/>
                  <a:gd name="T106" fmla="*/ 1 w 2022"/>
                  <a:gd name="T107" fmla="*/ 0 h 1285"/>
                  <a:gd name="T108" fmla="*/ 1 w 2022"/>
                  <a:gd name="T109" fmla="*/ 0 h 1285"/>
                  <a:gd name="T110" fmla="*/ 1 w 2022"/>
                  <a:gd name="T111" fmla="*/ 0 h 1285"/>
                  <a:gd name="T112" fmla="*/ 1 w 2022"/>
                  <a:gd name="T113" fmla="*/ 0 h 1285"/>
                  <a:gd name="T114" fmla="*/ 1 w 2022"/>
                  <a:gd name="T115" fmla="*/ 0 h 1285"/>
                  <a:gd name="T116" fmla="*/ 1 w 2022"/>
                  <a:gd name="T117" fmla="*/ 0 h 1285"/>
                  <a:gd name="T118" fmla="*/ 1 w 2022"/>
                  <a:gd name="T119" fmla="*/ 0 h 1285"/>
                  <a:gd name="T120" fmla="*/ 1 w 2022"/>
                  <a:gd name="T121" fmla="*/ 0 h 1285"/>
                  <a:gd name="T122" fmla="*/ 1 w 2022"/>
                  <a:gd name="T123" fmla="*/ 0 h 1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22"/>
                  <a:gd name="T187" fmla="*/ 0 h 1285"/>
                  <a:gd name="T188" fmla="*/ 2022 w 2022"/>
                  <a:gd name="T189" fmla="*/ 1285 h 1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22" h="1285">
                    <a:moveTo>
                      <a:pt x="1117" y="219"/>
                    </a:moveTo>
                    <a:lnTo>
                      <a:pt x="1104" y="186"/>
                    </a:lnTo>
                    <a:lnTo>
                      <a:pt x="1092" y="157"/>
                    </a:lnTo>
                    <a:lnTo>
                      <a:pt x="1074" y="127"/>
                    </a:lnTo>
                    <a:lnTo>
                      <a:pt x="1056" y="104"/>
                    </a:lnTo>
                    <a:lnTo>
                      <a:pt x="1034" y="78"/>
                    </a:lnTo>
                    <a:lnTo>
                      <a:pt x="1014" y="59"/>
                    </a:lnTo>
                    <a:lnTo>
                      <a:pt x="988" y="42"/>
                    </a:lnTo>
                    <a:lnTo>
                      <a:pt x="966" y="29"/>
                    </a:lnTo>
                    <a:lnTo>
                      <a:pt x="940" y="16"/>
                    </a:lnTo>
                    <a:lnTo>
                      <a:pt x="913" y="7"/>
                    </a:lnTo>
                    <a:lnTo>
                      <a:pt x="885" y="3"/>
                    </a:lnTo>
                    <a:lnTo>
                      <a:pt x="860" y="0"/>
                    </a:lnTo>
                    <a:lnTo>
                      <a:pt x="832" y="0"/>
                    </a:lnTo>
                    <a:lnTo>
                      <a:pt x="804" y="3"/>
                    </a:lnTo>
                    <a:lnTo>
                      <a:pt x="779" y="13"/>
                    </a:lnTo>
                    <a:lnTo>
                      <a:pt x="751" y="23"/>
                    </a:lnTo>
                    <a:lnTo>
                      <a:pt x="726" y="42"/>
                    </a:lnTo>
                    <a:lnTo>
                      <a:pt x="706" y="65"/>
                    </a:lnTo>
                    <a:lnTo>
                      <a:pt x="686" y="95"/>
                    </a:lnTo>
                    <a:lnTo>
                      <a:pt x="673" y="127"/>
                    </a:lnTo>
                    <a:lnTo>
                      <a:pt x="661" y="163"/>
                    </a:lnTo>
                    <a:lnTo>
                      <a:pt x="653" y="199"/>
                    </a:lnTo>
                    <a:lnTo>
                      <a:pt x="645" y="235"/>
                    </a:lnTo>
                    <a:lnTo>
                      <a:pt x="640" y="267"/>
                    </a:lnTo>
                    <a:lnTo>
                      <a:pt x="633" y="277"/>
                    </a:lnTo>
                    <a:lnTo>
                      <a:pt x="618" y="277"/>
                    </a:lnTo>
                    <a:lnTo>
                      <a:pt x="605" y="277"/>
                    </a:lnTo>
                    <a:lnTo>
                      <a:pt x="590" y="274"/>
                    </a:lnTo>
                    <a:lnTo>
                      <a:pt x="577" y="271"/>
                    </a:lnTo>
                    <a:lnTo>
                      <a:pt x="562" y="267"/>
                    </a:lnTo>
                    <a:lnTo>
                      <a:pt x="550" y="264"/>
                    </a:lnTo>
                    <a:lnTo>
                      <a:pt x="534" y="261"/>
                    </a:lnTo>
                    <a:lnTo>
                      <a:pt x="522" y="254"/>
                    </a:lnTo>
                    <a:lnTo>
                      <a:pt x="507" y="254"/>
                    </a:lnTo>
                    <a:lnTo>
                      <a:pt x="494" y="251"/>
                    </a:lnTo>
                    <a:lnTo>
                      <a:pt x="479" y="251"/>
                    </a:lnTo>
                    <a:lnTo>
                      <a:pt x="466" y="254"/>
                    </a:lnTo>
                    <a:lnTo>
                      <a:pt x="451" y="254"/>
                    </a:lnTo>
                    <a:lnTo>
                      <a:pt x="439" y="258"/>
                    </a:lnTo>
                    <a:lnTo>
                      <a:pt x="424" y="264"/>
                    </a:lnTo>
                    <a:lnTo>
                      <a:pt x="411" y="274"/>
                    </a:lnTo>
                    <a:lnTo>
                      <a:pt x="398" y="284"/>
                    </a:lnTo>
                    <a:lnTo>
                      <a:pt x="391" y="297"/>
                    </a:lnTo>
                    <a:lnTo>
                      <a:pt x="383" y="313"/>
                    </a:lnTo>
                    <a:lnTo>
                      <a:pt x="378" y="329"/>
                    </a:lnTo>
                    <a:lnTo>
                      <a:pt x="373" y="349"/>
                    </a:lnTo>
                    <a:lnTo>
                      <a:pt x="371" y="365"/>
                    </a:lnTo>
                    <a:lnTo>
                      <a:pt x="371" y="385"/>
                    </a:lnTo>
                    <a:lnTo>
                      <a:pt x="371" y="401"/>
                    </a:lnTo>
                    <a:lnTo>
                      <a:pt x="358" y="401"/>
                    </a:lnTo>
                    <a:lnTo>
                      <a:pt x="343" y="401"/>
                    </a:lnTo>
                    <a:lnTo>
                      <a:pt x="330" y="401"/>
                    </a:lnTo>
                    <a:lnTo>
                      <a:pt x="315" y="401"/>
                    </a:lnTo>
                    <a:lnTo>
                      <a:pt x="300" y="401"/>
                    </a:lnTo>
                    <a:lnTo>
                      <a:pt x="285" y="404"/>
                    </a:lnTo>
                    <a:lnTo>
                      <a:pt x="270" y="408"/>
                    </a:lnTo>
                    <a:lnTo>
                      <a:pt x="257" y="411"/>
                    </a:lnTo>
                    <a:lnTo>
                      <a:pt x="242" y="414"/>
                    </a:lnTo>
                    <a:lnTo>
                      <a:pt x="227" y="421"/>
                    </a:lnTo>
                    <a:lnTo>
                      <a:pt x="214" y="427"/>
                    </a:lnTo>
                    <a:lnTo>
                      <a:pt x="202" y="434"/>
                    </a:lnTo>
                    <a:lnTo>
                      <a:pt x="189" y="440"/>
                    </a:lnTo>
                    <a:lnTo>
                      <a:pt x="176" y="450"/>
                    </a:lnTo>
                    <a:lnTo>
                      <a:pt x="166" y="463"/>
                    </a:lnTo>
                    <a:lnTo>
                      <a:pt x="159" y="476"/>
                    </a:lnTo>
                    <a:lnTo>
                      <a:pt x="151" y="492"/>
                    </a:lnTo>
                    <a:lnTo>
                      <a:pt x="146" y="509"/>
                    </a:lnTo>
                    <a:lnTo>
                      <a:pt x="146" y="522"/>
                    </a:lnTo>
                    <a:lnTo>
                      <a:pt x="146" y="538"/>
                    </a:lnTo>
                    <a:lnTo>
                      <a:pt x="146" y="554"/>
                    </a:lnTo>
                    <a:lnTo>
                      <a:pt x="149" y="571"/>
                    </a:lnTo>
                    <a:lnTo>
                      <a:pt x="151" y="587"/>
                    </a:lnTo>
                    <a:lnTo>
                      <a:pt x="151" y="603"/>
                    </a:lnTo>
                    <a:lnTo>
                      <a:pt x="129" y="607"/>
                    </a:lnTo>
                    <a:lnTo>
                      <a:pt x="106" y="616"/>
                    </a:lnTo>
                    <a:lnTo>
                      <a:pt x="86" y="629"/>
                    </a:lnTo>
                    <a:lnTo>
                      <a:pt x="66" y="646"/>
                    </a:lnTo>
                    <a:lnTo>
                      <a:pt x="48" y="669"/>
                    </a:lnTo>
                    <a:lnTo>
                      <a:pt x="33" y="695"/>
                    </a:lnTo>
                    <a:lnTo>
                      <a:pt x="20" y="721"/>
                    </a:lnTo>
                    <a:lnTo>
                      <a:pt x="10" y="747"/>
                    </a:lnTo>
                    <a:lnTo>
                      <a:pt x="3" y="776"/>
                    </a:lnTo>
                    <a:lnTo>
                      <a:pt x="0" y="806"/>
                    </a:lnTo>
                    <a:lnTo>
                      <a:pt x="0" y="835"/>
                    </a:lnTo>
                    <a:lnTo>
                      <a:pt x="3" y="864"/>
                    </a:lnTo>
                    <a:lnTo>
                      <a:pt x="13" y="890"/>
                    </a:lnTo>
                    <a:lnTo>
                      <a:pt x="25" y="916"/>
                    </a:lnTo>
                    <a:lnTo>
                      <a:pt x="40" y="936"/>
                    </a:lnTo>
                    <a:lnTo>
                      <a:pt x="63" y="952"/>
                    </a:lnTo>
                    <a:lnTo>
                      <a:pt x="76" y="959"/>
                    </a:lnTo>
                    <a:lnTo>
                      <a:pt x="88" y="962"/>
                    </a:lnTo>
                    <a:lnTo>
                      <a:pt x="103" y="965"/>
                    </a:lnTo>
                    <a:lnTo>
                      <a:pt x="118" y="969"/>
                    </a:lnTo>
                    <a:lnTo>
                      <a:pt x="131" y="969"/>
                    </a:lnTo>
                    <a:lnTo>
                      <a:pt x="146" y="969"/>
                    </a:lnTo>
                    <a:lnTo>
                      <a:pt x="159" y="965"/>
                    </a:lnTo>
                    <a:lnTo>
                      <a:pt x="169" y="962"/>
                    </a:lnTo>
                    <a:lnTo>
                      <a:pt x="171" y="1014"/>
                    </a:lnTo>
                    <a:lnTo>
                      <a:pt x="179" y="1057"/>
                    </a:lnTo>
                    <a:lnTo>
                      <a:pt x="189" y="1093"/>
                    </a:lnTo>
                    <a:lnTo>
                      <a:pt x="202" y="1119"/>
                    </a:lnTo>
                    <a:lnTo>
                      <a:pt x="219" y="1145"/>
                    </a:lnTo>
                    <a:lnTo>
                      <a:pt x="237" y="1158"/>
                    </a:lnTo>
                    <a:lnTo>
                      <a:pt x="257" y="1171"/>
                    </a:lnTo>
                    <a:lnTo>
                      <a:pt x="280" y="1177"/>
                    </a:lnTo>
                    <a:lnTo>
                      <a:pt x="300" y="1181"/>
                    </a:lnTo>
                    <a:lnTo>
                      <a:pt x="323" y="1177"/>
                    </a:lnTo>
                    <a:lnTo>
                      <a:pt x="345" y="1177"/>
                    </a:lnTo>
                    <a:lnTo>
                      <a:pt x="363" y="1171"/>
                    </a:lnTo>
                    <a:lnTo>
                      <a:pt x="383" y="1164"/>
                    </a:lnTo>
                    <a:lnTo>
                      <a:pt x="398" y="1155"/>
                    </a:lnTo>
                    <a:lnTo>
                      <a:pt x="411" y="1145"/>
                    </a:lnTo>
                    <a:lnTo>
                      <a:pt x="421" y="1138"/>
                    </a:lnTo>
                    <a:lnTo>
                      <a:pt x="444" y="1164"/>
                    </a:lnTo>
                    <a:lnTo>
                      <a:pt x="466" y="1187"/>
                    </a:lnTo>
                    <a:lnTo>
                      <a:pt x="492" y="1210"/>
                    </a:lnTo>
                    <a:lnTo>
                      <a:pt x="517" y="1226"/>
                    </a:lnTo>
                    <a:lnTo>
                      <a:pt x="542" y="1239"/>
                    </a:lnTo>
                    <a:lnTo>
                      <a:pt x="567" y="1252"/>
                    </a:lnTo>
                    <a:lnTo>
                      <a:pt x="595" y="1259"/>
                    </a:lnTo>
                    <a:lnTo>
                      <a:pt x="623" y="1265"/>
                    </a:lnTo>
                    <a:lnTo>
                      <a:pt x="648" y="1265"/>
                    </a:lnTo>
                    <a:lnTo>
                      <a:pt x="676" y="1262"/>
                    </a:lnTo>
                    <a:lnTo>
                      <a:pt x="701" y="1256"/>
                    </a:lnTo>
                    <a:lnTo>
                      <a:pt x="729" y="1243"/>
                    </a:lnTo>
                    <a:lnTo>
                      <a:pt x="754" y="1230"/>
                    </a:lnTo>
                    <a:lnTo>
                      <a:pt x="779" y="1210"/>
                    </a:lnTo>
                    <a:lnTo>
                      <a:pt x="802" y="1187"/>
                    </a:lnTo>
                    <a:lnTo>
                      <a:pt x="824" y="1161"/>
                    </a:lnTo>
                    <a:lnTo>
                      <a:pt x="829" y="1164"/>
                    </a:lnTo>
                    <a:lnTo>
                      <a:pt x="835" y="1168"/>
                    </a:lnTo>
                    <a:lnTo>
                      <a:pt x="837" y="1174"/>
                    </a:lnTo>
                    <a:lnTo>
                      <a:pt x="842" y="1177"/>
                    </a:lnTo>
                    <a:lnTo>
                      <a:pt x="845" y="1184"/>
                    </a:lnTo>
                    <a:lnTo>
                      <a:pt x="847" y="1190"/>
                    </a:lnTo>
                    <a:lnTo>
                      <a:pt x="852" y="1194"/>
                    </a:lnTo>
                    <a:lnTo>
                      <a:pt x="855" y="1197"/>
                    </a:lnTo>
                    <a:lnTo>
                      <a:pt x="862" y="1207"/>
                    </a:lnTo>
                    <a:lnTo>
                      <a:pt x="870" y="1217"/>
                    </a:lnTo>
                    <a:lnTo>
                      <a:pt x="877" y="1223"/>
                    </a:lnTo>
                    <a:lnTo>
                      <a:pt x="887" y="1230"/>
                    </a:lnTo>
                    <a:lnTo>
                      <a:pt x="898" y="1239"/>
                    </a:lnTo>
                    <a:lnTo>
                      <a:pt x="908" y="1246"/>
                    </a:lnTo>
                    <a:lnTo>
                      <a:pt x="918" y="1252"/>
                    </a:lnTo>
                    <a:lnTo>
                      <a:pt x="930" y="1256"/>
                    </a:lnTo>
                    <a:lnTo>
                      <a:pt x="940" y="1262"/>
                    </a:lnTo>
                    <a:lnTo>
                      <a:pt x="950" y="1265"/>
                    </a:lnTo>
                    <a:lnTo>
                      <a:pt x="963" y="1272"/>
                    </a:lnTo>
                    <a:lnTo>
                      <a:pt x="973" y="1275"/>
                    </a:lnTo>
                    <a:lnTo>
                      <a:pt x="983" y="1278"/>
                    </a:lnTo>
                    <a:lnTo>
                      <a:pt x="996" y="1278"/>
                    </a:lnTo>
                    <a:lnTo>
                      <a:pt x="1006" y="1282"/>
                    </a:lnTo>
                    <a:lnTo>
                      <a:pt x="1014" y="1282"/>
                    </a:lnTo>
                    <a:lnTo>
                      <a:pt x="1036" y="1285"/>
                    </a:lnTo>
                    <a:lnTo>
                      <a:pt x="1056" y="1285"/>
                    </a:lnTo>
                    <a:lnTo>
                      <a:pt x="1077" y="1285"/>
                    </a:lnTo>
                    <a:lnTo>
                      <a:pt x="1094" y="1278"/>
                    </a:lnTo>
                    <a:lnTo>
                      <a:pt x="1112" y="1275"/>
                    </a:lnTo>
                    <a:lnTo>
                      <a:pt x="1129" y="1269"/>
                    </a:lnTo>
                    <a:lnTo>
                      <a:pt x="1145" y="1262"/>
                    </a:lnTo>
                    <a:lnTo>
                      <a:pt x="1162" y="1252"/>
                    </a:lnTo>
                    <a:lnTo>
                      <a:pt x="1175" y="1239"/>
                    </a:lnTo>
                    <a:lnTo>
                      <a:pt x="1190" y="1226"/>
                    </a:lnTo>
                    <a:lnTo>
                      <a:pt x="1205" y="1217"/>
                    </a:lnTo>
                    <a:lnTo>
                      <a:pt x="1218" y="1200"/>
                    </a:lnTo>
                    <a:lnTo>
                      <a:pt x="1233" y="1184"/>
                    </a:lnTo>
                    <a:lnTo>
                      <a:pt x="1245" y="1164"/>
                    </a:lnTo>
                    <a:lnTo>
                      <a:pt x="1258" y="1148"/>
                    </a:lnTo>
                    <a:lnTo>
                      <a:pt x="1271" y="1128"/>
                    </a:lnTo>
                    <a:lnTo>
                      <a:pt x="1273" y="1122"/>
                    </a:lnTo>
                    <a:lnTo>
                      <a:pt x="1288" y="1135"/>
                    </a:lnTo>
                    <a:lnTo>
                      <a:pt x="1301" y="1145"/>
                    </a:lnTo>
                    <a:lnTo>
                      <a:pt x="1316" y="1155"/>
                    </a:lnTo>
                    <a:lnTo>
                      <a:pt x="1334" y="1164"/>
                    </a:lnTo>
                    <a:lnTo>
                      <a:pt x="1349" y="1174"/>
                    </a:lnTo>
                    <a:lnTo>
                      <a:pt x="1366" y="1184"/>
                    </a:lnTo>
                    <a:lnTo>
                      <a:pt x="1384" y="1190"/>
                    </a:lnTo>
                    <a:lnTo>
                      <a:pt x="1402" y="1197"/>
                    </a:lnTo>
                    <a:lnTo>
                      <a:pt x="1419" y="1203"/>
                    </a:lnTo>
                    <a:lnTo>
                      <a:pt x="1437" y="1207"/>
                    </a:lnTo>
                    <a:lnTo>
                      <a:pt x="1457" y="1213"/>
                    </a:lnTo>
                    <a:lnTo>
                      <a:pt x="1475" y="1217"/>
                    </a:lnTo>
                    <a:lnTo>
                      <a:pt x="1495" y="1217"/>
                    </a:lnTo>
                    <a:lnTo>
                      <a:pt x="1513" y="1220"/>
                    </a:lnTo>
                    <a:lnTo>
                      <a:pt x="1533" y="1220"/>
                    </a:lnTo>
                    <a:lnTo>
                      <a:pt x="1551" y="1217"/>
                    </a:lnTo>
                    <a:lnTo>
                      <a:pt x="1568" y="1217"/>
                    </a:lnTo>
                    <a:lnTo>
                      <a:pt x="1586" y="1213"/>
                    </a:lnTo>
                    <a:lnTo>
                      <a:pt x="1603" y="1207"/>
                    </a:lnTo>
                    <a:lnTo>
                      <a:pt x="1621" y="1200"/>
                    </a:lnTo>
                    <a:lnTo>
                      <a:pt x="1639" y="1194"/>
                    </a:lnTo>
                    <a:lnTo>
                      <a:pt x="1654" y="1187"/>
                    </a:lnTo>
                    <a:lnTo>
                      <a:pt x="1669" y="1177"/>
                    </a:lnTo>
                    <a:lnTo>
                      <a:pt x="1684" y="1164"/>
                    </a:lnTo>
                    <a:lnTo>
                      <a:pt x="1699" y="1151"/>
                    </a:lnTo>
                    <a:lnTo>
                      <a:pt x="1714" y="1138"/>
                    </a:lnTo>
                    <a:lnTo>
                      <a:pt x="1727" y="1122"/>
                    </a:lnTo>
                    <a:lnTo>
                      <a:pt x="1737" y="1106"/>
                    </a:lnTo>
                    <a:lnTo>
                      <a:pt x="1750" y="1086"/>
                    </a:lnTo>
                    <a:lnTo>
                      <a:pt x="1760" y="1066"/>
                    </a:lnTo>
                    <a:lnTo>
                      <a:pt x="1767" y="1044"/>
                    </a:lnTo>
                    <a:lnTo>
                      <a:pt x="1775" y="1018"/>
                    </a:lnTo>
                    <a:lnTo>
                      <a:pt x="1780" y="1005"/>
                    </a:lnTo>
                    <a:lnTo>
                      <a:pt x="1782" y="991"/>
                    </a:lnTo>
                    <a:lnTo>
                      <a:pt x="1785" y="975"/>
                    </a:lnTo>
                    <a:lnTo>
                      <a:pt x="1788" y="959"/>
                    </a:lnTo>
                    <a:lnTo>
                      <a:pt x="1798" y="956"/>
                    </a:lnTo>
                    <a:lnTo>
                      <a:pt x="1810" y="956"/>
                    </a:lnTo>
                    <a:lnTo>
                      <a:pt x="1820" y="952"/>
                    </a:lnTo>
                    <a:lnTo>
                      <a:pt x="1830" y="949"/>
                    </a:lnTo>
                    <a:lnTo>
                      <a:pt x="1843" y="946"/>
                    </a:lnTo>
                    <a:lnTo>
                      <a:pt x="1853" y="939"/>
                    </a:lnTo>
                    <a:lnTo>
                      <a:pt x="1863" y="936"/>
                    </a:lnTo>
                    <a:lnTo>
                      <a:pt x="1876" y="926"/>
                    </a:lnTo>
                    <a:lnTo>
                      <a:pt x="1886" y="920"/>
                    </a:lnTo>
                    <a:lnTo>
                      <a:pt x="1896" y="913"/>
                    </a:lnTo>
                    <a:lnTo>
                      <a:pt x="1906" y="903"/>
                    </a:lnTo>
                    <a:lnTo>
                      <a:pt x="1914" y="897"/>
                    </a:lnTo>
                    <a:lnTo>
                      <a:pt x="1924" y="887"/>
                    </a:lnTo>
                    <a:lnTo>
                      <a:pt x="1931" y="877"/>
                    </a:lnTo>
                    <a:lnTo>
                      <a:pt x="1939" y="868"/>
                    </a:lnTo>
                    <a:lnTo>
                      <a:pt x="1946" y="858"/>
                    </a:lnTo>
                    <a:lnTo>
                      <a:pt x="1961" y="838"/>
                    </a:lnTo>
                    <a:lnTo>
                      <a:pt x="1974" y="815"/>
                    </a:lnTo>
                    <a:lnTo>
                      <a:pt x="1987" y="789"/>
                    </a:lnTo>
                    <a:lnTo>
                      <a:pt x="1997" y="760"/>
                    </a:lnTo>
                    <a:lnTo>
                      <a:pt x="2007" y="734"/>
                    </a:lnTo>
                    <a:lnTo>
                      <a:pt x="2014" y="704"/>
                    </a:lnTo>
                    <a:lnTo>
                      <a:pt x="2019" y="675"/>
                    </a:lnTo>
                    <a:lnTo>
                      <a:pt x="2022" y="649"/>
                    </a:lnTo>
                    <a:lnTo>
                      <a:pt x="2022" y="623"/>
                    </a:lnTo>
                    <a:lnTo>
                      <a:pt x="2019" y="597"/>
                    </a:lnTo>
                    <a:lnTo>
                      <a:pt x="2012" y="571"/>
                    </a:lnTo>
                    <a:lnTo>
                      <a:pt x="2002" y="551"/>
                    </a:lnTo>
                    <a:lnTo>
                      <a:pt x="1987" y="532"/>
                    </a:lnTo>
                    <a:lnTo>
                      <a:pt x="1969" y="515"/>
                    </a:lnTo>
                    <a:lnTo>
                      <a:pt x="1946" y="502"/>
                    </a:lnTo>
                    <a:lnTo>
                      <a:pt x="1919" y="496"/>
                    </a:lnTo>
                    <a:lnTo>
                      <a:pt x="1914" y="496"/>
                    </a:lnTo>
                    <a:lnTo>
                      <a:pt x="1909" y="496"/>
                    </a:lnTo>
                    <a:lnTo>
                      <a:pt x="1904" y="492"/>
                    </a:lnTo>
                    <a:lnTo>
                      <a:pt x="1898" y="492"/>
                    </a:lnTo>
                    <a:lnTo>
                      <a:pt x="1893" y="492"/>
                    </a:lnTo>
                    <a:lnTo>
                      <a:pt x="1888" y="492"/>
                    </a:lnTo>
                    <a:lnTo>
                      <a:pt x="1883" y="489"/>
                    </a:lnTo>
                    <a:lnTo>
                      <a:pt x="1878" y="489"/>
                    </a:lnTo>
                    <a:lnTo>
                      <a:pt x="1891" y="460"/>
                    </a:lnTo>
                    <a:lnTo>
                      <a:pt x="1901" y="424"/>
                    </a:lnTo>
                    <a:lnTo>
                      <a:pt x="1909" y="391"/>
                    </a:lnTo>
                    <a:lnTo>
                      <a:pt x="1914" y="355"/>
                    </a:lnTo>
                    <a:lnTo>
                      <a:pt x="1914" y="320"/>
                    </a:lnTo>
                    <a:lnTo>
                      <a:pt x="1909" y="287"/>
                    </a:lnTo>
                    <a:lnTo>
                      <a:pt x="1898" y="251"/>
                    </a:lnTo>
                    <a:lnTo>
                      <a:pt x="1878" y="219"/>
                    </a:lnTo>
                    <a:lnTo>
                      <a:pt x="1858" y="192"/>
                    </a:lnTo>
                    <a:lnTo>
                      <a:pt x="1838" y="173"/>
                    </a:lnTo>
                    <a:lnTo>
                      <a:pt x="1818" y="157"/>
                    </a:lnTo>
                    <a:lnTo>
                      <a:pt x="1795" y="140"/>
                    </a:lnTo>
                    <a:lnTo>
                      <a:pt x="1775" y="130"/>
                    </a:lnTo>
                    <a:lnTo>
                      <a:pt x="1752" y="127"/>
                    </a:lnTo>
                    <a:lnTo>
                      <a:pt x="1730" y="124"/>
                    </a:lnTo>
                    <a:lnTo>
                      <a:pt x="1707" y="124"/>
                    </a:lnTo>
                    <a:lnTo>
                      <a:pt x="1687" y="130"/>
                    </a:lnTo>
                    <a:lnTo>
                      <a:pt x="1664" y="137"/>
                    </a:lnTo>
                    <a:lnTo>
                      <a:pt x="1644" y="147"/>
                    </a:lnTo>
                    <a:lnTo>
                      <a:pt x="1621" y="160"/>
                    </a:lnTo>
                    <a:lnTo>
                      <a:pt x="1601" y="176"/>
                    </a:lnTo>
                    <a:lnTo>
                      <a:pt x="1583" y="196"/>
                    </a:lnTo>
                    <a:lnTo>
                      <a:pt x="1563" y="219"/>
                    </a:lnTo>
                    <a:lnTo>
                      <a:pt x="1545" y="241"/>
                    </a:lnTo>
                    <a:lnTo>
                      <a:pt x="1543" y="245"/>
                    </a:lnTo>
                    <a:lnTo>
                      <a:pt x="1530" y="228"/>
                    </a:lnTo>
                    <a:lnTo>
                      <a:pt x="1520" y="215"/>
                    </a:lnTo>
                    <a:lnTo>
                      <a:pt x="1508" y="202"/>
                    </a:lnTo>
                    <a:lnTo>
                      <a:pt x="1495" y="186"/>
                    </a:lnTo>
                    <a:lnTo>
                      <a:pt x="1482" y="173"/>
                    </a:lnTo>
                    <a:lnTo>
                      <a:pt x="1470" y="160"/>
                    </a:lnTo>
                    <a:lnTo>
                      <a:pt x="1457" y="150"/>
                    </a:lnTo>
                    <a:lnTo>
                      <a:pt x="1445" y="137"/>
                    </a:lnTo>
                    <a:lnTo>
                      <a:pt x="1430" y="130"/>
                    </a:lnTo>
                    <a:lnTo>
                      <a:pt x="1414" y="121"/>
                    </a:lnTo>
                    <a:lnTo>
                      <a:pt x="1402" y="114"/>
                    </a:lnTo>
                    <a:lnTo>
                      <a:pt x="1384" y="111"/>
                    </a:lnTo>
                    <a:lnTo>
                      <a:pt x="1369" y="108"/>
                    </a:lnTo>
                    <a:lnTo>
                      <a:pt x="1351" y="108"/>
                    </a:lnTo>
                    <a:lnTo>
                      <a:pt x="1336" y="108"/>
                    </a:lnTo>
                    <a:lnTo>
                      <a:pt x="1316" y="114"/>
                    </a:lnTo>
                    <a:lnTo>
                      <a:pt x="1309" y="117"/>
                    </a:lnTo>
                    <a:lnTo>
                      <a:pt x="1298" y="124"/>
                    </a:lnTo>
                    <a:lnTo>
                      <a:pt x="1288" y="134"/>
                    </a:lnTo>
                    <a:lnTo>
                      <a:pt x="1278" y="144"/>
                    </a:lnTo>
                    <a:lnTo>
                      <a:pt x="1271" y="157"/>
                    </a:lnTo>
                    <a:lnTo>
                      <a:pt x="1263" y="170"/>
                    </a:lnTo>
                    <a:lnTo>
                      <a:pt x="1256" y="179"/>
                    </a:lnTo>
                    <a:lnTo>
                      <a:pt x="1248" y="189"/>
                    </a:lnTo>
                    <a:lnTo>
                      <a:pt x="1240" y="179"/>
                    </a:lnTo>
                    <a:lnTo>
                      <a:pt x="1233" y="173"/>
                    </a:lnTo>
                    <a:lnTo>
                      <a:pt x="1225" y="166"/>
                    </a:lnTo>
                    <a:lnTo>
                      <a:pt x="1215" y="163"/>
                    </a:lnTo>
                    <a:lnTo>
                      <a:pt x="1205" y="160"/>
                    </a:lnTo>
                    <a:lnTo>
                      <a:pt x="1198" y="157"/>
                    </a:lnTo>
                    <a:lnTo>
                      <a:pt x="1187" y="157"/>
                    </a:lnTo>
                    <a:lnTo>
                      <a:pt x="1177" y="157"/>
                    </a:lnTo>
                    <a:lnTo>
                      <a:pt x="1170" y="160"/>
                    </a:lnTo>
                    <a:lnTo>
                      <a:pt x="1160" y="163"/>
                    </a:lnTo>
                    <a:lnTo>
                      <a:pt x="1152" y="166"/>
                    </a:lnTo>
                    <a:lnTo>
                      <a:pt x="1142" y="173"/>
                    </a:lnTo>
                    <a:lnTo>
                      <a:pt x="1135" y="183"/>
                    </a:lnTo>
                    <a:lnTo>
                      <a:pt x="1127" y="192"/>
                    </a:lnTo>
                    <a:lnTo>
                      <a:pt x="1122" y="205"/>
                    </a:lnTo>
                    <a:lnTo>
                      <a:pt x="1117" y="219"/>
                    </a:lnTo>
                    <a:close/>
                  </a:path>
                </a:pathLst>
              </a:custGeom>
              <a:solidFill>
                <a:srgbClr val="E2E2E2"/>
              </a:solidFill>
              <a:ln w="9525">
                <a:solidFill>
                  <a:schemeClr val="bg2"/>
                </a:solidFill>
                <a:round/>
                <a:headEnd/>
                <a:tailEnd/>
              </a:ln>
            </p:spPr>
            <p:txBody>
              <a:bodyPr/>
              <a:lstStyle/>
              <a:p>
                <a:endParaRPr lang="it-IT"/>
              </a:p>
            </p:txBody>
          </p:sp>
          <p:sp>
            <p:nvSpPr>
              <p:cNvPr id="26675" name="Freeform 29"/>
              <p:cNvSpPr>
                <a:spLocks/>
              </p:cNvSpPr>
              <p:nvPr/>
            </p:nvSpPr>
            <p:spPr bwMode="auto">
              <a:xfrm>
                <a:off x="2133" y="790"/>
                <a:ext cx="996" cy="435"/>
              </a:xfrm>
              <a:custGeom>
                <a:avLst/>
                <a:gdLst>
                  <a:gd name="T0" fmla="*/ 1 w 1880"/>
                  <a:gd name="T1" fmla="*/ 0 h 1073"/>
                  <a:gd name="T2" fmla="*/ 1 w 1880"/>
                  <a:gd name="T3" fmla="*/ 0 h 1073"/>
                  <a:gd name="T4" fmla="*/ 1 w 1880"/>
                  <a:gd name="T5" fmla="*/ 0 h 1073"/>
                  <a:gd name="T6" fmla="*/ 1 w 1880"/>
                  <a:gd name="T7" fmla="*/ 0 h 1073"/>
                  <a:gd name="T8" fmla="*/ 1 w 1880"/>
                  <a:gd name="T9" fmla="*/ 0 h 1073"/>
                  <a:gd name="T10" fmla="*/ 1 w 1880"/>
                  <a:gd name="T11" fmla="*/ 0 h 1073"/>
                  <a:gd name="T12" fmla="*/ 1 w 1880"/>
                  <a:gd name="T13" fmla="*/ 0 h 1073"/>
                  <a:gd name="T14" fmla="*/ 1 w 1880"/>
                  <a:gd name="T15" fmla="*/ 0 h 1073"/>
                  <a:gd name="T16" fmla="*/ 1 w 1880"/>
                  <a:gd name="T17" fmla="*/ 0 h 1073"/>
                  <a:gd name="T18" fmla="*/ 1 w 1880"/>
                  <a:gd name="T19" fmla="*/ 0 h 1073"/>
                  <a:gd name="T20" fmla="*/ 1 w 1880"/>
                  <a:gd name="T21" fmla="*/ 0 h 1073"/>
                  <a:gd name="T22" fmla="*/ 1 w 1880"/>
                  <a:gd name="T23" fmla="*/ 0 h 1073"/>
                  <a:gd name="T24" fmla="*/ 1 w 1880"/>
                  <a:gd name="T25" fmla="*/ 0 h 1073"/>
                  <a:gd name="T26" fmla="*/ 1 w 1880"/>
                  <a:gd name="T27" fmla="*/ 0 h 1073"/>
                  <a:gd name="T28" fmla="*/ 1 w 1880"/>
                  <a:gd name="T29" fmla="*/ 0 h 1073"/>
                  <a:gd name="T30" fmla="*/ 1 w 1880"/>
                  <a:gd name="T31" fmla="*/ 0 h 1073"/>
                  <a:gd name="T32" fmla="*/ 1 w 1880"/>
                  <a:gd name="T33" fmla="*/ 0 h 1073"/>
                  <a:gd name="T34" fmla="*/ 1 w 1880"/>
                  <a:gd name="T35" fmla="*/ 0 h 1073"/>
                  <a:gd name="T36" fmla="*/ 1 w 1880"/>
                  <a:gd name="T37" fmla="*/ 0 h 1073"/>
                  <a:gd name="T38" fmla="*/ 1 w 1880"/>
                  <a:gd name="T39" fmla="*/ 0 h 1073"/>
                  <a:gd name="T40" fmla="*/ 1 w 1880"/>
                  <a:gd name="T41" fmla="*/ 0 h 1073"/>
                  <a:gd name="T42" fmla="*/ 1 w 1880"/>
                  <a:gd name="T43" fmla="*/ 0 h 1073"/>
                  <a:gd name="T44" fmla="*/ 1 w 1880"/>
                  <a:gd name="T45" fmla="*/ 0 h 1073"/>
                  <a:gd name="T46" fmla="*/ 1 w 1880"/>
                  <a:gd name="T47" fmla="*/ 0 h 1073"/>
                  <a:gd name="T48" fmla="*/ 1 w 1880"/>
                  <a:gd name="T49" fmla="*/ 0 h 1073"/>
                  <a:gd name="T50" fmla="*/ 1 w 1880"/>
                  <a:gd name="T51" fmla="*/ 0 h 1073"/>
                  <a:gd name="T52" fmla="*/ 1 w 1880"/>
                  <a:gd name="T53" fmla="*/ 0 h 1073"/>
                  <a:gd name="T54" fmla="*/ 1 w 1880"/>
                  <a:gd name="T55" fmla="*/ 0 h 1073"/>
                  <a:gd name="T56" fmla="*/ 1 w 1880"/>
                  <a:gd name="T57" fmla="*/ 0 h 1073"/>
                  <a:gd name="T58" fmla="*/ 1 w 1880"/>
                  <a:gd name="T59" fmla="*/ 0 h 1073"/>
                  <a:gd name="T60" fmla="*/ 1 w 1880"/>
                  <a:gd name="T61" fmla="*/ 0 h 1073"/>
                  <a:gd name="T62" fmla="*/ 1 w 1880"/>
                  <a:gd name="T63" fmla="*/ 0 h 1073"/>
                  <a:gd name="T64" fmla="*/ 1 w 1880"/>
                  <a:gd name="T65" fmla="*/ 0 h 1073"/>
                  <a:gd name="T66" fmla="*/ 1 w 1880"/>
                  <a:gd name="T67" fmla="*/ 0 h 1073"/>
                  <a:gd name="T68" fmla="*/ 1 w 1880"/>
                  <a:gd name="T69" fmla="*/ 0 h 1073"/>
                  <a:gd name="T70" fmla="*/ 1 w 1880"/>
                  <a:gd name="T71" fmla="*/ 0 h 1073"/>
                  <a:gd name="T72" fmla="*/ 1 w 1880"/>
                  <a:gd name="T73" fmla="*/ 0 h 1073"/>
                  <a:gd name="T74" fmla="*/ 1 w 1880"/>
                  <a:gd name="T75" fmla="*/ 0 h 1073"/>
                  <a:gd name="T76" fmla="*/ 1 w 1880"/>
                  <a:gd name="T77" fmla="*/ 0 h 1073"/>
                  <a:gd name="T78" fmla="*/ 1 w 1880"/>
                  <a:gd name="T79" fmla="*/ 0 h 1073"/>
                  <a:gd name="T80" fmla="*/ 1 w 1880"/>
                  <a:gd name="T81" fmla="*/ 0 h 1073"/>
                  <a:gd name="T82" fmla="*/ 1 w 1880"/>
                  <a:gd name="T83" fmla="*/ 0 h 1073"/>
                  <a:gd name="T84" fmla="*/ 1 w 1880"/>
                  <a:gd name="T85" fmla="*/ 0 h 1073"/>
                  <a:gd name="T86" fmla="*/ 1 w 1880"/>
                  <a:gd name="T87" fmla="*/ 0 h 1073"/>
                  <a:gd name="T88" fmla="*/ 1 w 1880"/>
                  <a:gd name="T89" fmla="*/ 0 h 1073"/>
                  <a:gd name="T90" fmla="*/ 1 w 1880"/>
                  <a:gd name="T91" fmla="*/ 0 h 1073"/>
                  <a:gd name="T92" fmla="*/ 1 w 1880"/>
                  <a:gd name="T93" fmla="*/ 0 h 1073"/>
                  <a:gd name="T94" fmla="*/ 1 w 1880"/>
                  <a:gd name="T95" fmla="*/ 0 h 1073"/>
                  <a:gd name="T96" fmla="*/ 1 w 1880"/>
                  <a:gd name="T97" fmla="*/ 0 h 1073"/>
                  <a:gd name="T98" fmla="*/ 1 w 1880"/>
                  <a:gd name="T99" fmla="*/ 0 h 1073"/>
                  <a:gd name="T100" fmla="*/ 1 w 1880"/>
                  <a:gd name="T101" fmla="*/ 0 h 1073"/>
                  <a:gd name="T102" fmla="*/ 1 w 1880"/>
                  <a:gd name="T103" fmla="*/ 0 h 1073"/>
                  <a:gd name="T104" fmla="*/ 1 w 1880"/>
                  <a:gd name="T105" fmla="*/ 0 h 1073"/>
                  <a:gd name="T106" fmla="*/ 1 w 1880"/>
                  <a:gd name="T107" fmla="*/ 0 h 1073"/>
                  <a:gd name="T108" fmla="*/ 1 w 1880"/>
                  <a:gd name="T109" fmla="*/ 0 h 1073"/>
                  <a:gd name="T110" fmla="*/ 1 w 1880"/>
                  <a:gd name="T111" fmla="*/ 0 h 1073"/>
                  <a:gd name="T112" fmla="*/ 1 w 1880"/>
                  <a:gd name="T113" fmla="*/ 0 h 1073"/>
                  <a:gd name="T114" fmla="*/ 1 w 1880"/>
                  <a:gd name="T115" fmla="*/ 0 h 1073"/>
                  <a:gd name="T116" fmla="*/ 1 w 1880"/>
                  <a:gd name="T117" fmla="*/ 0 h 1073"/>
                  <a:gd name="T118" fmla="*/ 1 w 1880"/>
                  <a:gd name="T119" fmla="*/ 0 h 10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80"/>
                  <a:gd name="T181" fmla="*/ 0 h 1073"/>
                  <a:gd name="T182" fmla="*/ 1880 w 1880"/>
                  <a:gd name="T183" fmla="*/ 1073 h 10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80" h="1073">
                    <a:moveTo>
                      <a:pt x="332" y="395"/>
                    </a:moveTo>
                    <a:lnTo>
                      <a:pt x="325" y="382"/>
                    </a:lnTo>
                    <a:lnTo>
                      <a:pt x="320" y="372"/>
                    </a:lnTo>
                    <a:lnTo>
                      <a:pt x="317" y="362"/>
                    </a:lnTo>
                    <a:lnTo>
                      <a:pt x="315" y="352"/>
                    </a:lnTo>
                    <a:lnTo>
                      <a:pt x="317" y="343"/>
                    </a:lnTo>
                    <a:lnTo>
                      <a:pt x="320" y="336"/>
                    </a:lnTo>
                    <a:lnTo>
                      <a:pt x="322" y="326"/>
                    </a:lnTo>
                    <a:lnTo>
                      <a:pt x="327" y="316"/>
                    </a:lnTo>
                    <a:lnTo>
                      <a:pt x="337" y="307"/>
                    </a:lnTo>
                    <a:lnTo>
                      <a:pt x="350" y="297"/>
                    </a:lnTo>
                    <a:lnTo>
                      <a:pt x="360" y="287"/>
                    </a:lnTo>
                    <a:lnTo>
                      <a:pt x="375" y="281"/>
                    </a:lnTo>
                    <a:lnTo>
                      <a:pt x="390" y="274"/>
                    </a:lnTo>
                    <a:lnTo>
                      <a:pt x="406" y="268"/>
                    </a:lnTo>
                    <a:lnTo>
                      <a:pt x="421" y="264"/>
                    </a:lnTo>
                    <a:lnTo>
                      <a:pt x="436" y="261"/>
                    </a:lnTo>
                    <a:lnTo>
                      <a:pt x="453" y="261"/>
                    </a:lnTo>
                    <a:lnTo>
                      <a:pt x="469" y="261"/>
                    </a:lnTo>
                    <a:lnTo>
                      <a:pt x="484" y="264"/>
                    </a:lnTo>
                    <a:lnTo>
                      <a:pt x="499" y="268"/>
                    </a:lnTo>
                    <a:lnTo>
                      <a:pt x="514" y="274"/>
                    </a:lnTo>
                    <a:lnTo>
                      <a:pt x="527" y="281"/>
                    </a:lnTo>
                    <a:lnTo>
                      <a:pt x="539" y="290"/>
                    </a:lnTo>
                    <a:lnTo>
                      <a:pt x="549" y="303"/>
                    </a:lnTo>
                    <a:lnTo>
                      <a:pt x="539" y="313"/>
                    </a:lnTo>
                    <a:lnTo>
                      <a:pt x="532" y="323"/>
                    </a:lnTo>
                    <a:lnTo>
                      <a:pt x="524" y="333"/>
                    </a:lnTo>
                    <a:lnTo>
                      <a:pt x="519" y="346"/>
                    </a:lnTo>
                    <a:lnTo>
                      <a:pt x="514" y="359"/>
                    </a:lnTo>
                    <a:lnTo>
                      <a:pt x="509" y="372"/>
                    </a:lnTo>
                    <a:lnTo>
                      <a:pt x="509" y="388"/>
                    </a:lnTo>
                    <a:lnTo>
                      <a:pt x="506" y="401"/>
                    </a:lnTo>
                    <a:lnTo>
                      <a:pt x="509" y="401"/>
                    </a:lnTo>
                    <a:lnTo>
                      <a:pt x="514" y="398"/>
                    </a:lnTo>
                    <a:lnTo>
                      <a:pt x="516" y="395"/>
                    </a:lnTo>
                    <a:lnTo>
                      <a:pt x="521" y="388"/>
                    </a:lnTo>
                    <a:lnTo>
                      <a:pt x="524" y="385"/>
                    </a:lnTo>
                    <a:lnTo>
                      <a:pt x="529" y="378"/>
                    </a:lnTo>
                    <a:lnTo>
                      <a:pt x="529" y="375"/>
                    </a:lnTo>
                    <a:lnTo>
                      <a:pt x="532" y="369"/>
                    </a:lnTo>
                    <a:lnTo>
                      <a:pt x="537" y="369"/>
                    </a:lnTo>
                    <a:lnTo>
                      <a:pt x="539" y="365"/>
                    </a:lnTo>
                    <a:lnTo>
                      <a:pt x="544" y="362"/>
                    </a:lnTo>
                    <a:lnTo>
                      <a:pt x="547" y="359"/>
                    </a:lnTo>
                    <a:lnTo>
                      <a:pt x="552" y="356"/>
                    </a:lnTo>
                    <a:lnTo>
                      <a:pt x="554" y="352"/>
                    </a:lnTo>
                    <a:lnTo>
                      <a:pt x="557" y="349"/>
                    </a:lnTo>
                    <a:lnTo>
                      <a:pt x="562" y="346"/>
                    </a:lnTo>
                    <a:lnTo>
                      <a:pt x="572" y="339"/>
                    </a:lnTo>
                    <a:lnTo>
                      <a:pt x="585" y="336"/>
                    </a:lnTo>
                    <a:lnTo>
                      <a:pt x="597" y="333"/>
                    </a:lnTo>
                    <a:lnTo>
                      <a:pt x="610" y="329"/>
                    </a:lnTo>
                    <a:lnTo>
                      <a:pt x="622" y="326"/>
                    </a:lnTo>
                    <a:lnTo>
                      <a:pt x="637" y="326"/>
                    </a:lnTo>
                    <a:lnTo>
                      <a:pt x="650" y="326"/>
                    </a:lnTo>
                    <a:lnTo>
                      <a:pt x="665" y="326"/>
                    </a:lnTo>
                    <a:lnTo>
                      <a:pt x="678" y="329"/>
                    </a:lnTo>
                    <a:lnTo>
                      <a:pt x="690" y="333"/>
                    </a:lnTo>
                    <a:lnTo>
                      <a:pt x="703" y="339"/>
                    </a:lnTo>
                    <a:lnTo>
                      <a:pt x="716" y="346"/>
                    </a:lnTo>
                    <a:lnTo>
                      <a:pt x="726" y="352"/>
                    </a:lnTo>
                    <a:lnTo>
                      <a:pt x="736" y="362"/>
                    </a:lnTo>
                    <a:lnTo>
                      <a:pt x="743" y="372"/>
                    </a:lnTo>
                    <a:lnTo>
                      <a:pt x="751" y="385"/>
                    </a:lnTo>
                    <a:lnTo>
                      <a:pt x="756" y="382"/>
                    </a:lnTo>
                    <a:lnTo>
                      <a:pt x="758" y="375"/>
                    </a:lnTo>
                    <a:lnTo>
                      <a:pt x="764" y="372"/>
                    </a:lnTo>
                    <a:lnTo>
                      <a:pt x="774" y="369"/>
                    </a:lnTo>
                    <a:lnTo>
                      <a:pt x="784" y="365"/>
                    </a:lnTo>
                    <a:lnTo>
                      <a:pt x="791" y="365"/>
                    </a:lnTo>
                    <a:lnTo>
                      <a:pt x="799" y="365"/>
                    </a:lnTo>
                    <a:lnTo>
                      <a:pt x="806" y="369"/>
                    </a:lnTo>
                    <a:lnTo>
                      <a:pt x="814" y="372"/>
                    </a:lnTo>
                    <a:lnTo>
                      <a:pt x="822" y="378"/>
                    </a:lnTo>
                    <a:lnTo>
                      <a:pt x="827" y="385"/>
                    </a:lnTo>
                    <a:lnTo>
                      <a:pt x="834" y="395"/>
                    </a:lnTo>
                    <a:lnTo>
                      <a:pt x="832" y="375"/>
                    </a:lnTo>
                    <a:lnTo>
                      <a:pt x="827" y="362"/>
                    </a:lnTo>
                    <a:lnTo>
                      <a:pt x="822" y="352"/>
                    </a:lnTo>
                    <a:lnTo>
                      <a:pt x="814" y="346"/>
                    </a:lnTo>
                    <a:lnTo>
                      <a:pt x="806" y="343"/>
                    </a:lnTo>
                    <a:lnTo>
                      <a:pt x="796" y="346"/>
                    </a:lnTo>
                    <a:lnTo>
                      <a:pt x="784" y="349"/>
                    </a:lnTo>
                    <a:lnTo>
                      <a:pt x="769" y="356"/>
                    </a:lnTo>
                    <a:lnTo>
                      <a:pt x="761" y="346"/>
                    </a:lnTo>
                    <a:lnTo>
                      <a:pt x="753" y="336"/>
                    </a:lnTo>
                    <a:lnTo>
                      <a:pt x="743" y="323"/>
                    </a:lnTo>
                    <a:lnTo>
                      <a:pt x="736" y="313"/>
                    </a:lnTo>
                    <a:lnTo>
                      <a:pt x="726" y="303"/>
                    </a:lnTo>
                    <a:lnTo>
                      <a:pt x="716" y="294"/>
                    </a:lnTo>
                    <a:lnTo>
                      <a:pt x="706" y="287"/>
                    </a:lnTo>
                    <a:lnTo>
                      <a:pt x="695" y="277"/>
                    </a:lnTo>
                    <a:lnTo>
                      <a:pt x="685" y="274"/>
                    </a:lnTo>
                    <a:lnTo>
                      <a:pt x="675" y="268"/>
                    </a:lnTo>
                    <a:lnTo>
                      <a:pt x="663" y="264"/>
                    </a:lnTo>
                    <a:lnTo>
                      <a:pt x="653" y="261"/>
                    </a:lnTo>
                    <a:lnTo>
                      <a:pt x="640" y="258"/>
                    </a:lnTo>
                    <a:lnTo>
                      <a:pt x="630" y="258"/>
                    </a:lnTo>
                    <a:lnTo>
                      <a:pt x="617" y="261"/>
                    </a:lnTo>
                    <a:lnTo>
                      <a:pt x="605" y="264"/>
                    </a:lnTo>
                    <a:lnTo>
                      <a:pt x="595" y="241"/>
                    </a:lnTo>
                    <a:lnTo>
                      <a:pt x="592" y="209"/>
                    </a:lnTo>
                    <a:lnTo>
                      <a:pt x="597" y="170"/>
                    </a:lnTo>
                    <a:lnTo>
                      <a:pt x="610" y="134"/>
                    </a:lnTo>
                    <a:lnTo>
                      <a:pt x="627" y="98"/>
                    </a:lnTo>
                    <a:lnTo>
                      <a:pt x="645" y="65"/>
                    </a:lnTo>
                    <a:lnTo>
                      <a:pt x="663" y="39"/>
                    </a:lnTo>
                    <a:lnTo>
                      <a:pt x="680" y="26"/>
                    </a:lnTo>
                    <a:lnTo>
                      <a:pt x="703" y="13"/>
                    </a:lnTo>
                    <a:lnTo>
                      <a:pt x="726" y="7"/>
                    </a:lnTo>
                    <a:lnTo>
                      <a:pt x="751" y="0"/>
                    </a:lnTo>
                    <a:lnTo>
                      <a:pt x="776" y="0"/>
                    </a:lnTo>
                    <a:lnTo>
                      <a:pt x="801" y="0"/>
                    </a:lnTo>
                    <a:lnTo>
                      <a:pt x="827" y="3"/>
                    </a:lnTo>
                    <a:lnTo>
                      <a:pt x="852" y="7"/>
                    </a:lnTo>
                    <a:lnTo>
                      <a:pt x="877" y="16"/>
                    </a:lnTo>
                    <a:lnTo>
                      <a:pt x="900" y="26"/>
                    </a:lnTo>
                    <a:lnTo>
                      <a:pt x="922" y="42"/>
                    </a:lnTo>
                    <a:lnTo>
                      <a:pt x="945" y="56"/>
                    </a:lnTo>
                    <a:lnTo>
                      <a:pt x="965" y="75"/>
                    </a:lnTo>
                    <a:lnTo>
                      <a:pt x="983" y="95"/>
                    </a:lnTo>
                    <a:lnTo>
                      <a:pt x="998" y="118"/>
                    </a:lnTo>
                    <a:lnTo>
                      <a:pt x="1011" y="144"/>
                    </a:lnTo>
                    <a:lnTo>
                      <a:pt x="1021" y="173"/>
                    </a:lnTo>
                    <a:lnTo>
                      <a:pt x="1026" y="186"/>
                    </a:lnTo>
                    <a:lnTo>
                      <a:pt x="1033" y="202"/>
                    </a:lnTo>
                    <a:lnTo>
                      <a:pt x="1041" y="219"/>
                    </a:lnTo>
                    <a:lnTo>
                      <a:pt x="1043" y="232"/>
                    </a:lnTo>
                    <a:lnTo>
                      <a:pt x="1056" y="209"/>
                    </a:lnTo>
                    <a:lnTo>
                      <a:pt x="1069" y="193"/>
                    </a:lnTo>
                    <a:lnTo>
                      <a:pt x="1084" y="179"/>
                    </a:lnTo>
                    <a:lnTo>
                      <a:pt x="1099" y="170"/>
                    </a:lnTo>
                    <a:lnTo>
                      <a:pt x="1111" y="166"/>
                    </a:lnTo>
                    <a:lnTo>
                      <a:pt x="1129" y="170"/>
                    </a:lnTo>
                    <a:lnTo>
                      <a:pt x="1144" y="179"/>
                    </a:lnTo>
                    <a:lnTo>
                      <a:pt x="1157" y="193"/>
                    </a:lnTo>
                    <a:lnTo>
                      <a:pt x="1152" y="199"/>
                    </a:lnTo>
                    <a:lnTo>
                      <a:pt x="1147" y="209"/>
                    </a:lnTo>
                    <a:lnTo>
                      <a:pt x="1142" y="215"/>
                    </a:lnTo>
                    <a:lnTo>
                      <a:pt x="1137" y="228"/>
                    </a:lnTo>
                    <a:lnTo>
                      <a:pt x="1132" y="238"/>
                    </a:lnTo>
                    <a:lnTo>
                      <a:pt x="1127" y="248"/>
                    </a:lnTo>
                    <a:lnTo>
                      <a:pt x="1122" y="258"/>
                    </a:lnTo>
                    <a:lnTo>
                      <a:pt x="1122" y="264"/>
                    </a:lnTo>
                    <a:lnTo>
                      <a:pt x="1132" y="254"/>
                    </a:lnTo>
                    <a:lnTo>
                      <a:pt x="1142" y="248"/>
                    </a:lnTo>
                    <a:lnTo>
                      <a:pt x="1154" y="241"/>
                    </a:lnTo>
                    <a:lnTo>
                      <a:pt x="1167" y="241"/>
                    </a:lnTo>
                    <a:lnTo>
                      <a:pt x="1180" y="241"/>
                    </a:lnTo>
                    <a:lnTo>
                      <a:pt x="1192" y="241"/>
                    </a:lnTo>
                    <a:lnTo>
                      <a:pt x="1207" y="248"/>
                    </a:lnTo>
                    <a:lnTo>
                      <a:pt x="1225" y="258"/>
                    </a:lnTo>
                    <a:lnTo>
                      <a:pt x="1222" y="248"/>
                    </a:lnTo>
                    <a:lnTo>
                      <a:pt x="1217" y="238"/>
                    </a:lnTo>
                    <a:lnTo>
                      <a:pt x="1215" y="228"/>
                    </a:lnTo>
                    <a:lnTo>
                      <a:pt x="1210" y="222"/>
                    </a:lnTo>
                    <a:lnTo>
                      <a:pt x="1205" y="212"/>
                    </a:lnTo>
                    <a:lnTo>
                      <a:pt x="1200" y="202"/>
                    </a:lnTo>
                    <a:lnTo>
                      <a:pt x="1192" y="199"/>
                    </a:lnTo>
                    <a:lnTo>
                      <a:pt x="1185" y="193"/>
                    </a:lnTo>
                    <a:lnTo>
                      <a:pt x="1195" y="170"/>
                    </a:lnTo>
                    <a:lnTo>
                      <a:pt x="1207" y="150"/>
                    </a:lnTo>
                    <a:lnTo>
                      <a:pt x="1222" y="137"/>
                    </a:lnTo>
                    <a:lnTo>
                      <a:pt x="1238" y="124"/>
                    </a:lnTo>
                    <a:lnTo>
                      <a:pt x="1255" y="114"/>
                    </a:lnTo>
                    <a:lnTo>
                      <a:pt x="1273" y="111"/>
                    </a:lnTo>
                    <a:lnTo>
                      <a:pt x="1290" y="111"/>
                    </a:lnTo>
                    <a:lnTo>
                      <a:pt x="1308" y="114"/>
                    </a:lnTo>
                    <a:lnTo>
                      <a:pt x="1326" y="118"/>
                    </a:lnTo>
                    <a:lnTo>
                      <a:pt x="1346" y="127"/>
                    </a:lnTo>
                    <a:lnTo>
                      <a:pt x="1361" y="137"/>
                    </a:lnTo>
                    <a:lnTo>
                      <a:pt x="1379" y="150"/>
                    </a:lnTo>
                    <a:lnTo>
                      <a:pt x="1394" y="163"/>
                    </a:lnTo>
                    <a:lnTo>
                      <a:pt x="1406" y="183"/>
                    </a:lnTo>
                    <a:lnTo>
                      <a:pt x="1419" y="202"/>
                    </a:lnTo>
                    <a:lnTo>
                      <a:pt x="1427" y="225"/>
                    </a:lnTo>
                    <a:lnTo>
                      <a:pt x="1417" y="225"/>
                    </a:lnTo>
                    <a:lnTo>
                      <a:pt x="1406" y="228"/>
                    </a:lnTo>
                    <a:lnTo>
                      <a:pt x="1396" y="232"/>
                    </a:lnTo>
                    <a:lnTo>
                      <a:pt x="1386" y="238"/>
                    </a:lnTo>
                    <a:lnTo>
                      <a:pt x="1374" y="245"/>
                    </a:lnTo>
                    <a:lnTo>
                      <a:pt x="1364" y="254"/>
                    </a:lnTo>
                    <a:lnTo>
                      <a:pt x="1356" y="261"/>
                    </a:lnTo>
                    <a:lnTo>
                      <a:pt x="1348" y="271"/>
                    </a:lnTo>
                    <a:lnTo>
                      <a:pt x="1356" y="268"/>
                    </a:lnTo>
                    <a:lnTo>
                      <a:pt x="1371" y="264"/>
                    </a:lnTo>
                    <a:lnTo>
                      <a:pt x="1386" y="258"/>
                    </a:lnTo>
                    <a:lnTo>
                      <a:pt x="1401" y="254"/>
                    </a:lnTo>
                    <a:lnTo>
                      <a:pt x="1419" y="254"/>
                    </a:lnTo>
                    <a:lnTo>
                      <a:pt x="1434" y="254"/>
                    </a:lnTo>
                    <a:lnTo>
                      <a:pt x="1447" y="254"/>
                    </a:lnTo>
                    <a:lnTo>
                      <a:pt x="1457" y="254"/>
                    </a:lnTo>
                    <a:lnTo>
                      <a:pt x="1477" y="268"/>
                    </a:lnTo>
                    <a:lnTo>
                      <a:pt x="1492" y="287"/>
                    </a:lnTo>
                    <a:lnTo>
                      <a:pt x="1500" y="307"/>
                    </a:lnTo>
                    <a:lnTo>
                      <a:pt x="1505" y="333"/>
                    </a:lnTo>
                    <a:lnTo>
                      <a:pt x="1507" y="359"/>
                    </a:lnTo>
                    <a:lnTo>
                      <a:pt x="1507" y="388"/>
                    </a:lnTo>
                    <a:lnTo>
                      <a:pt x="1505" y="418"/>
                    </a:lnTo>
                    <a:lnTo>
                      <a:pt x="1500" y="447"/>
                    </a:lnTo>
                    <a:lnTo>
                      <a:pt x="1515" y="424"/>
                    </a:lnTo>
                    <a:lnTo>
                      <a:pt x="1525" y="395"/>
                    </a:lnTo>
                    <a:lnTo>
                      <a:pt x="1530" y="365"/>
                    </a:lnTo>
                    <a:lnTo>
                      <a:pt x="1532" y="336"/>
                    </a:lnTo>
                    <a:lnTo>
                      <a:pt x="1530" y="303"/>
                    </a:lnTo>
                    <a:lnTo>
                      <a:pt x="1522" y="277"/>
                    </a:lnTo>
                    <a:lnTo>
                      <a:pt x="1512" y="254"/>
                    </a:lnTo>
                    <a:lnTo>
                      <a:pt x="1495" y="238"/>
                    </a:lnTo>
                    <a:lnTo>
                      <a:pt x="1502" y="228"/>
                    </a:lnTo>
                    <a:lnTo>
                      <a:pt x="1510" y="215"/>
                    </a:lnTo>
                    <a:lnTo>
                      <a:pt x="1520" y="209"/>
                    </a:lnTo>
                    <a:lnTo>
                      <a:pt x="1527" y="199"/>
                    </a:lnTo>
                    <a:lnTo>
                      <a:pt x="1538" y="193"/>
                    </a:lnTo>
                    <a:lnTo>
                      <a:pt x="1545" y="183"/>
                    </a:lnTo>
                    <a:lnTo>
                      <a:pt x="1555" y="179"/>
                    </a:lnTo>
                    <a:lnTo>
                      <a:pt x="1568" y="173"/>
                    </a:lnTo>
                    <a:lnTo>
                      <a:pt x="1575" y="166"/>
                    </a:lnTo>
                    <a:lnTo>
                      <a:pt x="1585" y="163"/>
                    </a:lnTo>
                    <a:lnTo>
                      <a:pt x="1598" y="160"/>
                    </a:lnTo>
                    <a:lnTo>
                      <a:pt x="1613" y="153"/>
                    </a:lnTo>
                    <a:lnTo>
                      <a:pt x="1628" y="153"/>
                    </a:lnTo>
                    <a:lnTo>
                      <a:pt x="1643" y="150"/>
                    </a:lnTo>
                    <a:lnTo>
                      <a:pt x="1659" y="147"/>
                    </a:lnTo>
                    <a:lnTo>
                      <a:pt x="1674" y="147"/>
                    </a:lnTo>
                    <a:lnTo>
                      <a:pt x="1689" y="150"/>
                    </a:lnTo>
                    <a:lnTo>
                      <a:pt x="1704" y="150"/>
                    </a:lnTo>
                    <a:lnTo>
                      <a:pt x="1719" y="153"/>
                    </a:lnTo>
                    <a:lnTo>
                      <a:pt x="1732" y="160"/>
                    </a:lnTo>
                    <a:lnTo>
                      <a:pt x="1744" y="166"/>
                    </a:lnTo>
                    <a:lnTo>
                      <a:pt x="1754" y="179"/>
                    </a:lnTo>
                    <a:lnTo>
                      <a:pt x="1764" y="189"/>
                    </a:lnTo>
                    <a:lnTo>
                      <a:pt x="1769" y="206"/>
                    </a:lnTo>
                    <a:lnTo>
                      <a:pt x="1780" y="238"/>
                    </a:lnTo>
                    <a:lnTo>
                      <a:pt x="1785" y="268"/>
                    </a:lnTo>
                    <a:lnTo>
                      <a:pt x="1785" y="300"/>
                    </a:lnTo>
                    <a:lnTo>
                      <a:pt x="1782" y="329"/>
                    </a:lnTo>
                    <a:lnTo>
                      <a:pt x="1777" y="362"/>
                    </a:lnTo>
                    <a:lnTo>
                      <a:pt x="1769" y="388"/>
                    </a:lnTo>
                    <a:lnTo>
                      <a:pt x="1757" y="418"/>
                    </a:lnTo>
                    <a:lnTo>
                      <a:pt x="1744" y="447"/>
                    </a:lnTo>
                    <a:lnTo>
                      <a:pt x="1709" y="447"/>
                    </a:lnTo>
                    <a:lnTo>
                      <a:pt x="1714" y="447"/>
                    </a:lnTo>
                    <a:lnTo>
                      <a:pt x="1719" y="450"/>
                    </a:lnTo>
                    <a:lnTo>
                      <a:pt x="1724" y="453"/>
                    </a:lnTo>
                    <a:lnTo>
                      <a:pt x="1729" y="460"/>
                    </a:lnTo>
                    <a:lnTo>
                      <a:pt x="1734" y="466"/>
                    </a:lnTo>
                    <a:lnTo>
                      <a:pt x="1739" y="473"/>
                    </a:lnTo>
                    <a:lnTo>
                      <a:pt x="1742" y="480"/>
                    </a:lnTo>
                    <a:lnTo>
                      <a:pt x="1744" y="483"/>
                    </a:lnTo>
                    <a:lnTo>
                      <a:pt x="1747" y="496"/>
                    </a:lnTo>
                    <a:lnTo>
                      <a:pt x="1747" y="509"/>
                    </a:lnTo>
                    <a:lnTo>
                      <a:pt x="1749" y="519"/>
                    </a:lnTo>
                    <a:lnTo>
                      <a:pt x="1752" y="528"/>
                    </a:lnTo>
                    <a:lnTo>
                      <a:pt x="1754" y="525"/>
                    </a:lnTo>
                    <a:lnTo>
                      <a:pt x="1754" y="522"/>
                    </a:lnTo>
                    <a:lnTo>
                      <a:pt x="1757" y="519"/>
                    </a:lnTo>
                    <a:lnTo>
                      <a:pt x="1759" y="515"/>
                    </a:lnTo>
                    <a:lnTo>
                      <a:pt x="1780" y="515"/>
                    </a:lnTo>
                    <a:lnTo>
                      <a:pt x="1797" y="512"/>
                    </a:lnTo>
                    <a:lnTo>
                      <a:pt x="1815" y="512"/>
                    </a:lnTo>
                    <a:lnTo>
                      <a:pt x="1833" y="512"/>
                    </a:lnTo>
                    <a:lnTo>
                      <a:pt x="1850" y="519"/>
                    </a:lnTo>
                    <a:lnTo>
                      <a:pt x="1863" y="532"/>
                    </a:lnTo>
                    <a:lnTo>
                      <a:pt x="1873" y="551"/>
                    </a:lnTo>
                    <a:lnTo>
                      <a:pt x="1880" y="581"/>
                    </a:lnTo>
                    <a:lnTo>
                      <a:pt x="1880" y="597"/>
                    </a:lnTo>
                    <a:lnTo>
                      <a:pt x="1880" y="610"/>
                    </a:lnTo>
                    <a:lnTo>
                      <a:pt x="1878" y="623"/>
                    </a:lnTo>
                    <a:lnTo>
                      <a:pt x="1873" y="639"/>
                    </a:lnTo>
                    <a:lnTo>
                      <a:pt x="1865" y="652"/>
                    </a:lnTo>
                    <a:lnTo>
                      <a:pt x="1860" y="665"/>
                    </a:lnTo>
                    <a:lnTo>
                      <a:pt x="1850" y="678"/>
                    </a:lnTo>
                    <a:lnTo>
                      <a:pt x="1843" y="692"/>
                    </a:lnTo>
                    <a:lnTo>
                      <a:pt x="1830" y="701"/>
                    </a:lnTo>
                    <a:lnTo>
                      <a:pt x="1820" y="711"/>
                    </a:lnTo>
                    <a:lnTo>
                      <a:pt x="1810" y="721"/>
                    </a:lnTo>
                    <a:lnTo>
                      <a:pt x="1797" y="727"/>
                    </a:lnTo>
                    <a:lnTo>
                      <a:pt x="1787" y="734"/>
                    </a:lnTo>
                    <a:lnTo>
                      <a:pt x="1777" y="737"/>
                    </a:lnTo>
                    <a:lnTo>
                      <a:pt x="1767" y="740"/>
                    </a:lnTo>
                    <a:lnTo>
                      <a:pt x="1754" y="740"/>
                    </a:lnTo>
                    <a:lnTo>
                      <a:pt x="1764" y="724"/>
                    </a:lnTo>
                    <a:lnTo>
                      <a:pt x="1772" y="698"/>
                    </a:lnTo>
                    <a:lnTo>
                      <a:pt x="1775" y="672"/>
                    </a:lnTo>
                    <a:lnTo>
                      <a:pt x="1769" y="649"/>
                    </a:lnTo>
                    <a:lnTo>
                      <a:pt x="1757" y="665"/>
                    </a:lnTo>
                    <a:lnTo>
                      <a:pt x="1742" y="678"/>
                    </a:lnTo>
                    <a:lnTo>
                      <a:pt x="1727" y="695"/>
                    </a:lnTo>
                    <a:lnTo>
                      <a:pt x="1709" y="708"/>
                    </a:lnTo>
                    <a:lnTo>
                      <a:pt x="1691" y="721"/>
                    </a:lnTo>
                    <a:lnTo>
                      <a:pt x="1674" y="734"/>
                    </a:lnTo>
                    <a:lnTo>
                      <a:pt x="1653" y="747"/>
                    </a:lnTo>
                    <a:lnTo>
                      <a:pt x="1636" y="757"/>
                    </a:lnTo>
                    <a:lnTo>
                      <a:pt x="1616" y="767"/>
                    </a:lnTo>
                    <a:lnTo>
                      <a:pt x="1596" y="773"/>
                    </a:lnTo>
                    <a:lnTo>
                      <a:pt x="1575" y="780"/>
                    </a:lnTo>
                    <a:lnTo>
                      <a:pt x="1553" y="783"/>
                    </a:lnTo>
                    <a:lnTo>
                      <a:pt x="1532" y="786"/>
                    </a:lnTo>
                    <a:lnTo>
                      <a:pt x="1512" y="786"/>
                    </a:lnTo>
                    <a:lnTo>
                      <a:pt x="1495" y="783"/>
                    </a:lnTo>
                    <a:lnTo>
                      <a:pt x="1474" y="780"/>
                    </a:lnTo>
                    <a:lnTo>
                      <a:pt x="1477" y="789"/>
                    </a:lnTo>
                    <a:lnTo>
                      <a:pt x="1482" y="796"/>
                    </a:lnTo>
                    <a:lnTo>
                      <a:pt x="1487" y="802"/>
                    </a:lnTo>
                    <a:lnTo>
                      <a:pt x="1492" y="806"/>
                    </a:lnTo>
                    <a:lnTo>
                      <a:pt x="1500" y="809"/>
                    </a:lnTo>
                    <a:lnTo>
                      <a:pt x="1507" y="812"/>
                    </a:lnTo>
                    <a:lnTo>
                      <a:pt x="1515" y="815"/>
                    </a:lnTo>
                    <a:lnTo>
                      <a:pt x="1520" y="819"/>
                    </a:lnTo>
                    <a:lnTo>
                      <a:pt x="1527" y="822"/>
                    </a:lnTo>
                    <a:lnTo>
                      <a:pt x="1538" y="825"/>
                    </a:lnTo>
                    <a:lnTo>
                      <a:pt x="1545" y="828"/>
                    </a:lnTo>
                    <a:lnTo>
                      <a:pt x="1553" y="828"/>
                    </a:lnTo>
                    <a:lnTo>
                      <a:pt x="1560" y="832"/>
                    </a:lnTo>
                    <a:lnTo>
                      <a:pt x="1568" y="832"/>
                    </a:lnTo>
                    <a:lnTo>
                      <a:pt x="1575" y="832"/>
                    </a:lnTo>
                    <a:lnTo>
                      <a:pt x="1585" y="832"/>
                    </a:lnTo>
                    <a:lnTo>
                      <a:pt x="1593" y="832"/>
                    </a:lnTo>
                    <a:lnTo>
                      <a:pt x="1601" y="832"/>
                    </a:lnTo>
                    <a:lnTo>
                      <a:pt x="1608" y="832"/>
                    </a:lnTo>
                    <a:lnTo>
                      <a:pt x="1616" y="832"/>
                    </a:lnTo>
                    <a:lnTo>
                      <a:pt x="1623" y="832"/>
                    </a:lnTo>
                    <a:lnTo>
                      <a:pt x="1633" y="832"/>
                    </a:lnTo>
                    <a:lnTo>
                      <a:pt x="1641" y="832"/>
                    </a:lnTo>
                    <a:lnTo>
                      <a:pt x="1651" y="832"/>
                    </a:lnTo>
                    <a:lnTo>
                      <a:pt x="1653" y="838"/>
                    </a:lnTo>
                    <a:lnTo>
                      <a:pt x="1638" y="871"/>
                    </a:lnTo>
                    <a:lnTo>
                      <a:pt x="1621" y="900"/>
                    </a:lnTo>
                    <a:lnTo>
                      <a:pt x="1598" y="923"/>
                    </a:lnTo>
                    <a:lnTo>
                      <a:pt x="1575" y="946"/>
                    </a:lnTo>
                    <a:lnTo>
                      <a:pt x="1548" y="965"/>
                    </a:lnTo>
                    <a:lnTo>
                      <a:pt x="1522" y="979"/>
                    </a:lnTo>
                    <a:lnTo>
                      <a:pt x="1492" y="992"/>
                    </a:lnTo>
                    <a:lnTo>
                      <a:pt x="1462" y="998"/>
                    </a:lnTo>
                    <a:lnTo>
                      <a:pt x="1432" y="1001"/>
                    </a:lnTo>
                    <a:lnTo>
                      <a:pt x="1399" y="998"/>
                    </a:lnTo>
                    <a:lnTo>
                      <a:pt x="1369" y="995"/>
                    </a:lnTo>
                    <a:lnTo>
                      <a:pt x="1341" y="985"/>
                    </a:lnTo>
                    <a:lnTo>
                      <a:pt x="1311" y="975"/>
                    </a:lnTo>
                    <a:lnTo>
                      <a:pt x="1285" y="956"/>
                    </a:lnTo>
                    <a:lnTo>
                      <a:pt x="1260" y="936"/>
                    </a:lnTo>
                    <a:lnTo>
                      <a:pt x="1238" y="913"/>
                    </a:lnTo>
                    <a:lnTo>
                      <a:pt x="1245" y="904"/>
                    </a:lnTo>
                    <a:lnTo>
                      <a:pt x="1255" y="897"/>
                    </a:lnTo>
                    <a:lnTo>
                      <a:pt x="1265" y="887"/>
                    </a:lnTo>
                    <a:lnTo>
                      <a:pt x="1275" y="881"/>
                    </a:lnTo>
                    <a:lnTo>
                      <a:pt x="1285" y="874"/>
                    </a:lnTo>
                    <a:lnTo>
                      <a:pt x="1298" y="864"/>
                    </a:lnTo>
                    <a:lnTo>
                      <a:pt x="1306" y="858"/>
                    </a:lnTo>
                    <a:lnTo>
                      <a:pt x="1316" y="845"/>
                    </a:lnTo>
                    <a:lnTo>
                      <a:pt x="1331" y="848"/>
                    </a:lnTo>
                    <a:lnTo>
                      <a:pt x="1341" y="848"/>
                    </a:lnTo>
                    <a:lnTo>
                      <a:pt x="1353" y="845"/>
                    </a:lnTo>
                    <a:lnTo>
                      <a:pt x="1364" y="838"/>
                    </a:lnTo>
                    <a:lnTo>
                      <a:pt x="1371" y="832"/>
                    </a:lnTo>
                    <a:lnTo>
                      <a:pt x="1381" y="822"/>
                    </a:lnTo>
                    <a:lnTo>
                      <a:pt x="1389" y="812"/>
                    </a:lnTo>
                    <a:lnTo>
                      <a:pt x="1399" y="799"/>
                    </a:lnTo>
                    <a:lnTo>
                      <a:pt x="1391" y="796"/>
                    </a:lnTo>
                    <a:lnTo>
                      <a:pt x="1379" y="793"/>
                    </a:lnTo>
                    <a:lnTo>
                      <a:pt x="1366" y="793"/>
                    </a:lnTo>
                    <a:lnTo>
                      <a:pt x="1353" y="793"/>
                    </a:lnTo>
                    <a:lnTo>
                      <a:pt x="1341" y="793"/>
                    </a:lnTo>
                    <a:lnTo>
                      <a:pt x="1326" y="789"/>
                    </a:lnTo>
                    <a:lnTo>
                      <a:pt x="1313" y="786"/>
                    </a:lnTo>
                    <a:lnTo>
                      <a:pt x="1301" y="780"/>
                    </a:lnTo>
                    <a:lnTo>
                      <a:pt x="1288" y="793"/>
                    </a:lnTo>
                    <a:lnTo>
                      <a:pt x="1273" y="806"/>
                    </a:lnTo>
                    <a:lnTo>
                      <a:pt x="1258" y="815"/>
                    </a:lnTo>
                    <a:lnTo>
                      <a:pt x="1240" y="825"/>
                    </a:lnTo>
                    <a:lnTo>
                      <a:pt x="1222" y="828"/>
                    </a:lnTo>
                    <a:lnTo>
                      <a:pt x="1202" y="832"/>
                    </a:lnTo>
                    <a:lnTo>
                      <a:pt x="1185" y="835"/>
                    </a:lnTo>
                    <a:lnTo>
                      <a:pt x="1164" y="835"/>
                    </a:lnTo>
                    <a:lnTo>
                      <a:pt x="1144" y="835"/>
                    </a:lnTo>
                    <a:lnTo>
                      <a:pt x="1124" y="832"/>
                    </a:lnTo>
                    <a:lnTo>
                      <a:pt x="1106" y="825"/>
                    </a:lnTo>
                    <a:lnTo>
                      <a:pt x="1086" y="819"/>
                    </a:lnTo>
                    <a:lnTo>
                      <a:pt x="1071" y="809"/>
                    </a:lnTo>
                    <a:lnTo>
                      <a:pt x="1053" y="796"/>
                    </a:lnTo>
                    <a:lnTo>
                      <a:pt x="1038" y="783"/>
                    </a:lnTo>
                    <a:lnTo>
                      <a:pt x="1026" y="770"/>
                    </a:lnTo>
                    <a:lnTo>
                      <a:pt x="1018" y="780"/>
                    </a:lnTo>
                    <a:lnTo>
                      <a:pt x="1008" y="789"/>
                    </a:lnTo>
                    <a:lnTo>
                      <a:pt x="995" y="793"/>
                    </a:lnTo>
                    <a:lnTo>
                      <a:pt x="980" y="799"/>
                    </a:lnTo>
                    <a:lnTo>
                      <a:pt x="968" y="802"/>
                    </a:lnTo>
                    <a:lnTo>
                      <a:pt x="953" y="802"/>
                    </a:lnTo>
                    <a:lnTo>
                      <a:pt x="940" y="806"/>
                    </a:lnTo>
                    <a:lnTo>
                      <a:pt x="930" y="806"/>
                    </a:lnTo>
                    <a:lnTo>
                      <a:pt x="932" y="809"/>
                    </a:lnTo>
                    <a:lnTo>
                      <a:pt x="937" y="812"/>
                    </a:lnTo>
                    <a:lnTo>
                      <a:pt x="943" y="819"/>
                    </a:lnTo>
                    <a:lnTo>
                      <a:pt x="948" y="822"/>
                    </a:lnTo>
                    <a:lnTo>
                      <a:pt x="953" y="825"/>
                    </a:lnTo>
                    <a:lnTo>
                      <a:pt x="960" y="828"/>
                    </a:lnTo>
                    <a:lnTo>
                      <a:pt x="965" y="832"/>
                    </a:lnTo>
                    <a:lnTo>
                      <a:pt x="970" y="832"/>
                    </a:lnTo>
                    <a:lnTo>
                      <a:pt x="978" y="835"/>
                    </a:lnTo>
                    <a:lnTo>
                      <a:pt x="988" y="838"/>
                    </a:lnTo>
                    <a:lnTo>
                      <a:pt x="998" y="845"/>
                    </a:lnTo>
                    <a:lnTo>
                      <a:pt x="1008" y="848"/>
                    </a:lnTo>
                    <a:lnTo>
                      <a:pt x="1018" y="858"/>
                    </a:lnTo>
                    <a:lnTo>
                      <a:pt x="1031" y="864"/>
                    </a:lnTo>
                    <a:lnTo>
                      <a:pt x="1043" y="871"/>
                    </a:lnTo>
                    <a:lnTo>
                      <a:pt x="1056" y="877"/>
                    </a:lnTo>
                    <a:lnTo>
                      <a:pt x="1066" y="884"/>
                    </a:lnTo>
                    <a:lnTo>
                      <a:pt x="1079" y="887"/>
                    </a:lnTo>
                    <a:lnTo>
                      <a:pt x="1091" y="894"/>
                    </a:lnTo>
                    <a:lnTo>
                      <a:pt x="1101" y="897"/>
                    </a:lnTo>
                    <a:lnTo>
                      <a:pt x="1111" y="900"/>
                    </a:lnTo>
                    <a:lnTo>
                      <a:pt x="1122" y="900"/>
                    </a:lnTo>
                    <a:lnTo>
                      <a:pt x="1132" y="897"/>
                    </a:lnTo>
                    <a:lnTo>
                      <a:pt x="1142" y="894"/>
                    </a:lnTo>
                    <a:lnTo>
                      <a:pt x="1144" y="910"/>
                    </a:lnTo>
                    <a:lnTo>
                      <a:pt x="1142" y="923"/>
                    </a:lnTo>
                    <a:lnTo>
                      <a:pt x="1137" y="939"/>
                    </a:lnTo>
                    <a:lnTo>
                      <a:pt x="1132" y="956"/>
                    </a:lnTo>
                    <a:lnTo>
                      <a:pt x="1122" y="972"/>
                    </a:lnTo>
                    <a:lnTo>
                      <a:pt x="1111" y="985"/>
                    </a:lnTo>
                    <a:lnTo>
                      <a:pt x="1099" y="995"/>
                    </a:lnTo>
                    <a:lnTo>
                      <a:pt x="1089" y="1001"/>
                    </a:lnTo>
                    <a:lnTo>
                      <a:pt x="1074" y="1011"/>
                    </a:lnTo>
                    <a:lnTo>
                      <a:pt x="1058" y="1021"/>
                    </a:lnTo>
                    <a:lnTo>
                      <a:pt x="1041" y="1031"/>
                    </a:lnTo>
                    <a:lnTo>
                      <a:pt x="1023" y="1040"/>
                    </a:lnTo>
                    <a:lnTo>
                      <a:pt x="1003" y="1047"/>
                    </a:lnTo>
                    <a:lnTo>
                      <a:pt x="985" y="1057"/>
                    </a:lnTo>
                    <a:lnTo>
                      <a:pt x="968" y="1063"/>
                    </a:lnTo>
                    <a:lnTo>
                      <a:pt x="948" y="1070"/>
                    </a:lnTo>
                    <a:lnTo>
                      <a:pt x="930" y="1073"/>
                    </a:lnTo>
                    <a:lnTo>
                      <a:pt x="910" y="1073"/>
                    </a:lnTo>
                    <a:lnTo>
                      <a:pt x="892" y="1073"/>
                    </a:lnTo>
                    <a:lnTo>
                      <a:pt x="874" y="1070"/>
                    </a:lnTo>
                    <a:lnTo>
                      <a:pt x="857" y="1063"/>
                    </a:lnTo>
                    <a:lnTo>
                      <a:pt x="839" y="1054"/>
                    </a:lnTo>
                    <a:lnTo>
                      <a:pt x="824" y="1040"/>
                    </a:lnTo>
                    <a:lnTo>
                      <a:pt x="809" y="1024"/>
                    </a:lnTo>
                    <a:lnTo>
                      <a:pt x="822" y="1024"/>
                    </a:lnTo>
                    <a:lnTo>
                      <a:pt x="834" y="1018"/>
                    </a:lnTo>
                    <a:lnTo>
                      <a:pt x="847" y="1008"/>
                    </a:lnTo>
                    <a:lnTo>
                      <a:pt x="859" y="998"/>
                    </a:lnTo>
                    <a:lnTo>
                      <a:pt x="869" y="985"/>
                    </a:lnTo>
                    <a:lnTo>
                      <a:pt x="877" y="969"/>
                    </a:lnTo>
                    <a:lnTo>
                      <a:pt x="882" y="956"/>
                    </a:lnTo>
                    <a:lnTo>
                      <a:pt x="885" y="943"/>
                    </a:lnTo>
                    <a:lnTo>
                      <a:pt x="879" y="949"/>
                    </a:lnTo>
                    <a:lnTo>
                      <a:pt x="869" y="956"/>
                    </a:lnTo>
                    <a:lnTo>
                      <a:pt x="859" y="959"/>
                    </a:lnTo>
                    <a:lnTo>
                      <a:pt x="847" y="965"/>
                    </a:lnTo>
                    <a:lnTo>
                      <a:pt x="834" y="969"/>
                    </a:lnTo>
                    <a:lnTo>
                      <a:pt x="819" y="972"/>
                    </a:lnTo>
                    <a:lnTo>
                      <a:pt x="804" y="975"/>
                    </a:lnTo>
                    <a:lnTo>
                      <a:pt x="789" y="975"/>
                    </a:lnTo>
                    <a:lnTo>
                      <a:pt x="774" y="979"/>
                    </a:lnTo>
                    <a:lnTo>
                      <a:pt x="758" y="979"/>
                    </a:lnTo>
                    <a:lnTo>
                      <a:pt x="746" y="979"/>
                    </a:lnTo>
                    <a:lnTo>
                      <a:pt x="731" y="975"/>
                    </a:lnTo>
                    <a:lnTo>
                      <a:pt x="718" y="975"/>
                    </a:lnTo>
                    <a:lnTo>
                      <a:pt x="706" y="975"/>
                    </a:lnTo>
                    <a:lnTo>
                      <a:pt x="695" y="972"/>
                    </a:lnTo>
                    <a:lnTo>
                      <a:pt x="685" y="969"/>
                    </a:lnTo>
                    <a:lnTo>
                      <a:pt x="680" y="969"/>
                    </a:lnTo>
                    <a:lnTo>
                      <a:pt x="673" y="965"/>
                    </a:lnTo>
                    <a:lnTo>
                      <a:pt x="665" y="959"/>
                    </a:lnTo>
                    <a:lnTo>
                      <a:pt x="658" y="956"/>
                    </a:lnTo>
                    <a:lnTo>
                      <a:pt x="650" y="952"/>
                    </a:lnTo>
                    <a:lnTo>
                      <a:pt x="645" y="946"/>
                    </a:lnTo>
                    <a:lnTo>
                      <a:pt x="640" y="943"/>
                    </a:lnTo>
                    <a:lnTo>
                      <a:pt x="635" y="936"/>
                    </a:lnTo>
                    <a:lnTo>
                      <a:pt x="640" y="946"/>
                    </a:lnTo>
                    <a:lnTo>
                      <a:pt x="645" y="956"/>
                    </a:lnTo>
                    <a:lnTo>
                      <a:pt x="650" y="962"/>
                    </a:lnTo>
                    <a:lnTo>
                      <a:pt x="658" y="969"/>
                    </a:lnTo>
                    <a:lnTo>
                      <a:pt x="665" y="979"/>
                    </a:lnTo>
                    <a:lnTo>
                      <a:pt x="673" y="982"/>
                    </a:lnTo>
                    <a:lnTo>
                      <a:pt x="680" y="992"/>
                    </a:lnTo>
                    <a:lnTo>
                      <a:pt x="685" y="998"/>
                    </a:lnTo>
                    <a:lnTo>
                      <a:pt x="680" y="1001"/>
                    </a:lnTo>
                    <a:lnTo>
                      <a:pt x="678" y="1008"/>
                    </a:lnTo>
                    <a:lnTo>
                      <a:pt x="673" y="1011"/>
                    </a:lnTo>
                    <a:lnTo>
                      <a:pt x="670" y="1018"/>
                    </a:lnTo>
                    <a:lnTo>
                      <a:pt x="665" y="1021"/>
                    </a:lnTo>
                    <a:lnTo>
                      <a:pt x="660" y="1024"/>
                    </a:lnTo>
                    <a:lnTo>
                      <a:pt x="655" y="1027"/>
                    </a:lnTo>
                    <a:lnTo>
                      <a:pt x="653" y="1031"/>
                    </a:lnTo>
                    <a:lnTo>
                      <a:pt x="642" y="1034"/>
                    </a:lnTo>
                    <a:lnTo>
                      <a:pt x="635" y="1040"/>
                    </a:lnTo>
                    <a:lnTo>
                      <a:pt x="625" y="1044"/>
                    </a:lnTo>
                    <a:lnTo>
                      <a:pt x="615" y="1047"/>
                    </a:lnTo>
                    <a:lnTo>
                      <a:pt x="607" y="1050"/>
                    </a:lnTo>
                    <a:lnTo>
                      <a:pt x="597" y="1054"/>
                    </a:lnTo>
                    <a:lnTo>
                      <a:pt x="590" y="1054"/>
                    </a:lnTo>
                    <a:lnTo>
                      <a:pt x="579" y="1057"/>
                    </a:lnTo>
                    <a:lnTo>
                      <a:pt x="572" y="1057"/>
                    </a:lnTo>
                    <a:lnTo>
                      <a:pt x="562" y="1057"/>
                    </a:lnTo>
                    <a:lnTo>
                      <a:pt x="554" y="1057"/>
                    </a:lnTo>
                    <a:lnTo>
                      <a:pt x="544" y="1057"/>
                    </a:lnTo>
                    <a:lnTo>
                      <a:pt x="534" y="1054"/>
                    </a:lnTo>
                    <a:lnTo>
                      <a:pt x="524" y="1054"/>
                    </a:lnTo>
                    <a:lnTo>
                      <a:pt x="514" y="1050"/>
                    </a:lnTo>
                    <a:lnTo>
                      <a:pt x="504" y="1044"/>
                    </a:lnTo>
                    <a:lnTo>
                      <a:pt x="496" y="1040"/>
                    </a:lnTo>
                    <a:lnTo>
                      <a:pt x="486" y="1034"/>
                    </a:lnTo>
                    <a:lnTo>
                      <a:pt x="479" y="1024"/>
                    </a:lnTo>
                    <a:lnTo>
                      <a:pt x="469" y="1014"/>
                    </a:lnTo>
                    <a:lnTo>
                      <a:pt x="461" y="1001"/>
                    </a:lnTo>
                    <a:lnTo>
                      <a:pt x="453" y="988"/>
                    </a:lnTo>
                    <a:lnTo>
                      <a:pt x="448" y="979"/>
                    </a:lnTo>
                    <a:lnTo>
                      <a:pt x="443" y="972"/>
                    </a:lnTo>
                    <a:lnTo>
                      <a:pt x="453" y="972"/>
                    </a:lnTo>
                    <a:lnTo>
                      <a:pt x="466" y="969"/>
                    </a:lnTo>
                    <a:lnTo>
                      <a:pt x="476" y="965"/>
                    </a:lnTo>
                    <a:lnTo>
                      <a:pt x="489" y="959"/>
                    </a:lnTo>
                    <a:lnTo>
                      <a:pt x="499" y="956"/>
                    </a:lnTo>
                    <a:lnTo>
                      <a:pt x="509" y="946"/>
                    </a:lnTo>
                    <a:lnTo>
                      <a:pt x="519" y="936"/>
                    </a:lnTo>
                    <a:lnTo>
                      <a:pt x="524" y="926"/>
                    </a:lnTo>
                    <a:lnTo>
                      <a:pt x="511" y="926"/>
                    </a:lnTo>
                    <a:lnTo>
                      <a:pt x="501" y="926"/>
                    </a:lnTo>
                    <a:lnTo>
                      <a:pt x="489" y="923"/>
                    </a:lnTo>
                    <a:lnTo>
                      <a:pt x="476" y="920"/>
                    </a:lnTo>
                    <a:lnTo>
                      <a:pt x="463" y="920"/>
                    </a:lnTo>
                    <a:lnTo>
                      <a:pt x="453" y="917"/>
                    </a:lnTo>
                    <a:lnTo>
                      <a:pt x="441" y="910"/>
                    </a:lnTo>
                    <a:lnTo>
                      <a:pt x="431" y="907"/>
                    </a:lnTo>
                    <a:lnTo>
                      <a:pt x="421" y="900"/>
                    </a:lnTo>
                    <a:lnTo>
                      <a:pt x="411" y="894"/>
                    </a:lnTo>
                    <a:lnTo>
                      <a:pt x="400" y="887"/>
                    </a:lnTo>
                    <a:lnTo>
                      <a:pt x="393" y="881"/>
                    </a:lnTo>
                    <a:lnTo>
                      <a:pt x="383" y="874"/>
                    </a:lnTo>
                    <a:lnTo>
                      <a:pt x="378" y="864"/>
                    </a:lnTo>
                    <a:lnTo>
                      <a:pt x="370" y="858"/>
                    </a:lnTo>
                    <a:lnTo>
                      <a:pt x="365" y="845"/>
                    </a:lnTo>
                    <a:lnTo>
                      <a:pt x="363" y="861"/>
                    </a:lnTo>
                    <a:lnTo>
                      <a:pt x="363" y="871"/>
                    </a:lnTo>
                    <a:lnTo>
                      <a:pt x="365" y="881"/>
                    </a:lnTo>
                    <a:lnTo>
                      <a:pt x="368" y="890"/>
                    </a:lnTo>
                    <a:lnTo>
                      <a:pt x="373" y="897"/>
                    </a:lnTo>
                    <a:lnTo>
                      <a:pt x="375" y="910"/>
                    </a:lnTo>
                    <a:lnTo>
                      <a:pt x="380" y="920"/>
                    </a:lnTo>
                    <a:lnTo>
                      <a:pt x="383" y="930"/>
                    </a:lnTo>
                    <a:lnTo>
                      <a:pt x="375" y="943"/>
                    </a:lnTo>
                    <a:lnTo>
                      <a:pt x="368" y="952"/>
                    </a:lnTo>
                    <a:lnTo>
                      <a:pt x="360" y="959"/>
                    </a:lnTo>
                    <a:lnTo>
                      <a:pt x="353" y="965"/>
                    </a:lnTo>
                    <a:lnTo>
                      <a:pt x="348" y="972"/>
                    </a:lnTo>
                    <a:lnTo>
                      <a:pt x="340" y="979"/>
                    </a:lnTo>
                    <a:lnTo>
                      <a:pt x="335" y="982"/>
                    </a:lnTo>
                    <a:lnTo>
                      <a:pt x="327" y="985"/>
                    </a:lnTo>
                    <a:lnTo>
                      <a:pt x="320" y="988"/>
                    </a:lnTo>
                    <a:lnTo>
                      <a:pt x="312" y="988"/>
                    </a:lnTo>
                    <a:lnTo>
                      <a:pt x="302" y="988"/>
                    </a:lnTo>
                    <a:lnTo>
                      <a:pt x="292" y="988"/>
                    </a:lnTo>
                    <a:lnTo>
                      <a:pt x="282" y="988"/>
                    </a:lnTo>
                    <a:lnTo>
                      <a:pt x="272" y="985"/>
                    </a:lnTo>
                    <a:lnTo>
                      <a:pt x="259" y="982"/>
                    </a:lnTo>
                    <a:lnTo>
                      <a:pt x="244" y="979"/>
                    </a:lnTo>
                    <a:lnTo>
                      <a:pt x="229" y="972"/>
                    </a:lnTo>
                    <a:lnTo>
                      <a:pt x="216" y="965"/>
                    </a:lnTo>
                    <a:lnTo>
                      <a:pt x="206" y="956"/>
                    </a:lnTo>
                    <a:lnTo>
                      <a:pt x="199" y="943"/>
                    </a:lnTo>
                    <a:lnTo>
                      <a:pt x="191" y="930"/>
                    </a:lnTo>
                    <a:lnTo>
                      <a:pt x="186" y="913"/>
                    </a:lnTo>
                    <a:lnTo>
                      <a:pt x="181" y="897"/>
                    </a:lnTo>
                    <a:lnTo>
                      <a:pt x="179" y="881"/>
                    </a:lnTo>
                    <a:lnTo>
                      <a:pt x="186" y="877"/>
                    </a:lnTo>
                    <a:lnTo>
                      <a:pt x="194" y="877"/>
                    </a:lnTo>
                    <a:lnTo>
                      <a:pt x="201" y="874"/>
                    </a:lnTo>
                    <a:lnTo>
                      <a:pt x="206" y="871"/>
                    </a:lnTo>
                    <a:lnTo>
                      <a:pt x="214" y="864"/>
                    </a:lnTo>
                    <a:lnTo>
                      <a:pt x="219" y="861"/>
                    </a:lnTo>
                    <a:lnTo>
                      <a:pt x="224" y="855"/>
                    </a:lnTo>
                    <a:lnTo>
                      <a:pt x="229" y="845"/>
                    </a:lnTo>
                    <a:lnTo>
                      <a:pt x="214" y="845"/>
                    </a:lnTo>
                    <a:lnTo>
                      <a:pt x="199" y="845"/>
                    </a:lnTo>
                    <a:lnTo>
                      <a:pt x="184" y="842"/>
                    </a:lnTo>
                    <a:lnTo>
                      <a:pt x="169" y="835"/>
                    </a:lnTo>
                    <a:lnTo>
                      <a:pt x="156" y="825"/>
                    </a:lnTo>
                    <a:lnTo>
                      <a:pt x="146" y="815"/>
                    </a:lnTo>
                    <a:lnTo>
                      <a:pt x="136" y="802"/>
                    </a:lnTo>
                    <a:lnTo>
                      <a:pt x="128" y="783"/>
                    </a:lnTo>
                    <a:lnTo>
                      <a:pt x="123" y="796"/>
                    </a:lnTo>
                    <a:lnTo>
                      <a:pt x="121" y="815"/>
                    </a:lnTo>
                    <a:lnTo>
                      <a:pt x="123" y="832"/>
                    </a:lnTo>
                    <a:lnTo>
                      <a:pt x="131" y="851"/>
                    </a:lnTo>
                    <a:lnTo>
                      <a:pt x="121" y="851"/>
                    </a:lnTo>
                    <a:lnTo>
                      <a:pt x="108" y="851"/>
                    </a:lnTo>
                    <a:lnTo>
                      <a:pt x="95" y="848"/>
                    </a:lnTo>
                    <a:lnTo>
                      <a:pt x="83" y="848"/>
                    </a:lnTo>
                    <a:lnTo>
                      <a:pt x="70" y="845"/>
                    </a:lnTo>
                    <a:lnTo>
                      <a:pt x="58" y="842"/>
                    </a:lnTo>
                    <a:lnTo>
                      <a:pt x="47" y="835"/>
                    </a:lnTo>
                    <a:lnTo>
                      <a:pt x="37" y="828"/>
                    </a:lnTo>
                    <a:lnTo>
                      <a:pt x="27" y="822"/>
                    </a:lnTo>
                    <a:lnTo>
                      <a:pt x="17" y="812"/>
                    </a:lnTo>
                    <a:lnTo>
                      <a:pt x="10" y="802"/>
                    </a:lnTo>
                    <a:lnTo>
                      <a:pt x="5" y="789"/>
                    </a:lnTo>
                    <a:lnTo>
                      <a:pt x="0" y="776"/>
                    </a:lnTo>
                    <a:lnTo>
                      <a:pt x="0" y="760"/>
                    </a:lnTo>
                    <a:lnTo>
                      <a:pt x="0" y="740"/>
                    </a:lnTo>
                    <a:lnTo>
                      <a:pt x="5" y="721"/>
                    </a:lnTo>
                    <a:lnTo>
                      <a:pt x="10" y="708"/>
                    </a:lnTo>
                    <a:lnTo>
                      <a:pt x="15" y="692"/>
                    </a:lnTo>
                    <a:lnTo>
                      <a:pt x="25" y="678"/>
                    </a:lnTo>
                    <a:lnTo>
                      <a:pt x="37" y="662"/>
                    </a:lnTo>
                    <a:lnTo>
                      <a:pt x="50" y="652"/>
                    </a:lnTo>
                    <a:lnTo>
                      <a:pt x="63" y="643"/>
                    </a:lnTo>
                    <a:lnTo>
                      <a:pt x="73" y="636"/>
                    </a:lnTo>
                    <a:lnTo>
                      <a:pt x="85" y="633"/>
                    </a:lnTo>
                    <a:lnTo>
                      <a:pt x="83" y="649"/>
                    </a:lnTo>
                    <a:lnTo>
                      <a:pt x="83" y="659"/>
                    </a:lnTo>
                    <a:lnTo>
                      <a:pt x="85" y="669"/>
                    </a:lnTo>
                    <a:lnTo>
                      <a:pt x="88" y="675"/>
                    </a:lnTo>
                    <a:lnTo>
                      <a:pt x="93" y="656"/>
                    </a:lnTo>
                    <a:lnTo>
                      <a:pt x="98" y="639"/>
                    </a:lnTo>
                    <a:lnTo>
                      <a:pt x="108" y="623"/>
                    </a:lnTo>
                    <a:lnTo>
                      <a:pt x="121" y="610"/>
                    </a:lnTo>
                    <a:lnTo>
                      <a:pt x="133" y="603"/>
                    </a:lnTo>
                    <a:lnTo>
                      <a:pt x="148" y="597"/>
                    </a:lnTo>
                    <a:lnTo>
                      <a:pt x="161" y="594"/>
                    </a:lnTo>
                    <a:lnTo>
                      <a:pt x="176" y="590"/>
                    </a:lnTo>
                    <a:lnTo>
                      <a:pt x="169" y="587"/>
                    </a:lnTo>
                    <a:lnTo>
                      <a:pt x="163" y="584"/>
                    </a:lnTo>
                    <a:lnTo>
                      <a:pt x="158" y="581"/>
                    </a:lnTo>
                    <a:lnTo>
                      <a:pt x="151" y="577"/>
                    </a:lnTo>
                    <a:lnTo>
                      <a:pt x="143" y="574"/>
                    </a:lnTo>
                    <a:lnTo>
                      <a:pt x="136" y="574"/>
                    </a:lnTo>
                    <a:lnTo>
                      <a:pt x="128" y="574"/>
                    </a:lnTo>
                    <a:lnTo>
                      <a:pt x="121" y="574"/>
                    </a:lnTo>
                    <a:lnTo>
                      <a:pt x="113" y="555"/>
                    </a:lnTo>
                    <a:lnTo>
                      <a:pt x="111" y="532"/>
                    </a:lnTo>
                    <a:lnTo>
                      <a:pt x="108" y="512"/>
                    </a:lnTo>
                    <a:lnTo>
                      <a:pt x="108" y="496"/>
                    </a:lnTo>
                    <a:lnTo>
                      <a:pt x="111" y="476"/>
                    </a:lnTo>
                    <a:lnTo>
                      <a:pt x="116" y="463"/>
                    </a:lnTo>
                    <a:lnTo>
                      <a:pt x="123" y="450"/>
                    </a:lnTo>
                    <a:lnTo>
                      <a:pt x="131" y="437"/>
                    </a:lnTo>
                    <a:lnTo>
                      <a:pt x="141" y="424"/>
                    </a:lnTo>
                    <a:lnTo>
                      <a:pt x="156" y="414"/>
                    </a:lnTo>
                    <a:lnTo>
                      <a:pt x="174" y="408"/>
                    </a:lnTo>
                    <a:lnTo>
                      <a:pt x="191" y="401"/>
                    </a:lnTo>
                    <a:lnTo>
                      <a:pt x="214" y="401"/>
                    </a:lnTo>
                    <a:lnTo>
                      <a:pt x="239" y="398"/>
                    </a:lnTo>
                    <a:lnTo>
                      <a:pt x="267" y="398"/>
                    </a:lnTo>
                    <a:lnTo>
                      <a:pt x="297" y="401"/>
                    </a:lnTo>
                    <a:lnTo>
                      <a:pt x="292" y="437"/>
                    </a:lnTo>
                    <a:lnTo>
                      <a:pt x="292" y="463"/>
                    </a:lnTo>
                    <a:lnTo>
                      <a:pt x="300" y="473"/>
                    </a:lnTo>
                    <a:lnTo>
                      <a:pt x="307" y="457"/>
                    </a:lnTo>
                    <a:lnTo>
                      <a:pt x="317" y="444"/>
                    </a:lnTo>
                    <a:lnTo>
                      <a:pt x="330" y="434"/>
                    </a:lnTo>
                    <a:lnTo>
                      <a:pt x="342" y="427"/>
                    </a:lnTo>
                    <a:lnTo>
                      <a:pt x="358" y="424"/>
                    </a:lnTo>
                    <a:lnTo>
                      <a:pt x="373" y="421"/>
                    </a:lnTo>
                    <a:lnTo>
                      <a:pt x="388" y="421"/>
                    </a:lnTo>
                    <a:lnTo>
                      <a:pt x="400" y="421"/>
                    </a:lnTo>
                    <a:lnTo>
                      <a:pt x="395" y="414"/>
                    </a:lnTo>
                    <a:lnTo>
                      <a:pt x="388" y="411"/>
                    </a:lnTo>
                    <a:lnTo>
                      <a:pt x="383" y="405"/>
                    </a:lnTo>
                    <a:lnTo>
                      <a:pt x="373" y="401"/>
                    </a:lnTo>
                    <a:lnTo>
                      <a:pt x="365" y="401"/>
                    </a:lnTo>
                    <a:lnTo>
                      <a:pt x="355" y="398"/>
                    </a:lnTo>
                    <a:lnTo>
                      <a:pt x="342" y="395"/>
                    </a:lnTo>
                    <a:lnTo>
                      <a:pt x="332" y="395"/>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it-IT"/>
              </a:p>
            </p:txBody>
          </p:sp>
        </p:grpSp>
        <p:sp>
          <p:nvSpPr>
            <p:cNvPr id="26673" name="Text Box 30"/>
            <p:cNvSpPr txBox="1">
              <a:spLocks noChangeArrowheads="1"/>
            </p:cNvSpPr>
            <p:nvPr/>
          </p:nvSpPr>
          <p:spPr bwMode="auto">
            <a:xfrm>
              <a:off x="2978150" y="3409950"/>
              <a:ext cx="1874838" cy="534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53630" rIns="107259" bIns="53630"/>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85000"/>
                </a:lnSpc>
              </a:pPr>
              <a:r>
                <a:rPr lang="en-US" sz="1600" b="1">
                  <a:solidFill>
                    <a:srgbClr val="00529B"/>
                  </a:solidFill>
                </a:rPr>
                <a:t>Packaged </a:t>
              </a:r>
            </a:p>
            <a:p>
              <a:pPr algn="ctr">
                <a:lnSpc>
                  <a:spcPct val="85000"/>
                </a:lnSpc>
              </a:pPr>
              <a:r>
                <a:rPr lang="en-US" sz="1600" b="1">
                  <a:solidFill>
                    <a:srgbClr val="00529B"/>
                  </a:solidFill>
                </a:rPr>
                <a:t>Private Cloud</a:t>
              </a:r>
            </a:p>
          </p:txBody>
        </p:sp>
      </p:grpSp>
      <p:sp>
        <p:nvSpPr>
          <p:cNvPr id="56" name="Text Box 59"/>
          <p:cNvSpPr txBox="1">
            <a:spLocks noChangeArrowheads="1"/>
          </p:cNvSpPr>
          <p:nvPr/>
        </p:nvSpPr>
        <p:spPr bwMode="gray">
          <a:xfrm>
            <a:off x="855663" y="3630613"/>
            <a:ext cx="1000125" cy="539750"/>
          </a:xfrm>
          <a:prstGeom prst="rect">
            <a:avLst/>
          </a:prstGeom>
          <a:noFill/>
          <a:ln w="12700" algn="ctr">
            <a:noFill/>
            <a:miter lim="800000"/>
            <a:headEnd/>
            <a:tailEnd/>
          </a:ln>
          <a:effectLst/>
        </p:spPr>
        <p:txBody>
          <a:bodyPr wrap="none" lIns="107259" tIns="107259" rIns="107259" bIns="107259">
            <a:spAutoFit/>
          </a:bodyPr>
          <a:lstStyle/>
          <a:p>
            <a:pPr eaLnBrk="0" hangingPunct="0">
              <a:defRPr/>
            </a:pPr>
            <a:r>
              <a:rPr lang="en-US" sz="2100" b="1" dirty="0" err="1">
                <a:solidFill>
                  <a:schemeClr val="tx1">
                    <a:lumMod val="65000"/>
                    <a:lumOff val="35000"/>
                  </a:schemeClr>
                </a:solidFill>
                <a:latin typeface="+mn-lt"/>
                <a:ea typeface="Arial" pitchFamily="32" charset="0"/>
                <a:cs typeface="Arial" pitchFamily="32" charset="0"/>
              </a:rPr>
              <a:t>Privato</a:t>
            </a:r>
            <a:endParaRPr lang="en-US" sz="2100" b="1" dirty="0">
              <a:solidFill>
                <a:schemeClr val="tx1">
                  <a:lumMod val="65000"/>
                  <a:lumOff val="35000"/>
                </a:schemeClr>
              </a:solidFill>
              <a:latin typeface="+mn-lt"/>
              <a:ea typeface="Arial" pitchFamily="32" charset="0"/>
              <a:cs typeface="Arial" pitchFamily="32" charset="0"/>
            </a:endParaRPr>
          </a:p>
        </p:txBody>
      </p:sp>
      <p:sp>
        <p:nvSpPr>
          <p:cNvPr id="57" name="Text Box 60"/>
          <p:cNvSpPr txBox="1">
            <a:spLocks noChangeArrowheads="1"/>
          </p:cNvSpPr>
          <p:nvPr/>
        </p:nvSpPr>
        <p:spPr bwMode="gray">
          <a:xfrm>
            <a:off x="9185275" y="3630613"/>
            <a:ext cx="1179513" cy="539750"/>
          </a:xfrm>
          <a:prstGeom prst="rect">
            <a:avLst/>
          </a:prstGeom>
          <a:noFill/>
          <a:ln w="12700" algn="ctr">
            <a:noFill/>
            <a:miter lim="800000"/>
            <a:headEnd/>
            <a:tailEnd/>
          </a:ln>
          <a:effectLst/>
        </p:spPr>
        <p:txBody>
          <a:bodyPr wrap="none" lIns="107259" tIns="107259" rIns="107259" bIns="107259">
            <a:spAutoFit/>
          </a:bodyPr>
          <a:lstStyle/>
          <a:p>
            <a:pPr algn="r" eaLnBrk="0" hangingPunct="0">
              <a:defRPr/>
            </a:pPr>
            <a:r>
              <a:rPr lang="en-US" sz="2100" b="1" dirty="0" err="1">
                <a:solidFill>
                  <a:schemeClr val="tx1">
                    <a:lumMod val="65000"/>
                    <a:lumOff val="35000"/>
                  </a:schemeClr>
                </a:solidFill>
                <a:latin typeface="+mn-lt"/>
                <a:ea typeface="Arial" pitchFamily="32" charset="0"/>
                <a:cs typeface="Arial" pitchFamily="32" charset="0"/>
              </a:rPr>
              <a:t>Pubblico</a:t>
            </a:r>
            <a:endParaRPr lang="en-US" sz="2100" b="1" dirty="0">
              <a:solidFill>
                <a:schemeClr val="tx1">
                  <a:lumMod val="65000"/>
                  <a:lumOff val="35000"/>
                </a:schemeClr>
              </a:solidFill>
              <a:latin typeface="+mn-lt"/>
              <a:ea typeface="Arial" pitchFamily="32" charset="0"/>
              <a:cs typeface="Arial" pitchFamily="32" charset="0"/>
            </a:endParaRPr>
          </a:p>
        </p:txBody>
      </p:sp>
      <p:cxnSp>
        <p:nvCxnSpPr>
          <p:cNvPr id="58" name="Straight Arrow Connector 107"/>
          <p:cNvCxnSpPr/>
          <p:nvPr/>
        </p:nvCxnSpPr>
        <p:spPr bwMode="auto">
          <a:xfrm>
            <a:off x="2786063" y="3900488"/>
            <a:ext cx="5868987" cy="1587"/>
          </a:xfrm>
          <a:prstGeom prst="straightConnector1">
            <a:avLst/>
          </a:prstGeom>
          <a:solidFill>
            <a:srgbClr val="00529B"/>
          </a:solidFill>
          <a:ln w="38100" cap="flat" cmpd="sng" algn="ctr">
            <a:solidFill>
              <a:schemeClr val="tx1">
                <a:lumMod val="65000"/>
                <a:lumOff val="35000"/>
              </a:schemeClr>
            </a:solidFill>
            <a:prstDash val="solid"/>
            <a:round/>
            <a:headEnd type="triangle" w="lg" len="lg"/>
            <a:tailEnd type="triangle" w="lg" len="lg"/>
          </a:ln>
          <a:effectLst/>
        </p:spPr>
      </p:cxnSp>
      <p:sp>
        <p:nvSpPr>
          <p:cNvPr id="26636" name="Rettangolo 1"/>
          <p:cNvSpPr>
            <a:spLocks noChangeArrowheads="1"/>
          </p:cNvSpPr>
          <p:nvPr/>
        </p:nvSpPr>
        <p:spPr bwMode="auto">
          <a:xfrm>
            <a:off x="1104900" y="6049963"/>
            <a:ext cx="1504950"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a:t>Grandi utenti</a:t>
            </a:r>
            <a:endParaRPr lang="it-IT"/>
          </a:p>
        </p:txBody>
      </p:sp>
      <p:cxnSp>
        <p:nvCxnSpPr>
          <p:cNvPr id="60" name="Straight Arrow Connector 107"/>
          <p:cNvCxnSpPr/>
          <p:nvPr/>
        </p:nvCxnSpPr>
        <p:spPr bwMode="auto">
          <a:xfrm>
            <a:off x="2736850" y="6235700"/>
            <a:ext cx="5868988" cy="1588"/>
          </a:xfrm>
          <a:prstGeom prst="straightConnector1">
            <a:avLst/>
          </a:prstGeom>
          <a:solidFill>
            <a:srgbClr val="00529B"/>
          </a:solidFill>
          <a:ln w="38100" cap="flat" cmpd="sng" algn="ctr">
            <a:solidFill>
              <a:schemeClr val="tx1">
                <a:lumMod val="65000"/>
                <a:lumOff val="35000"/>
              </a:schemeClr>
            </a:solidFill>
            <a:prstDash val="solid"/>
            <a:round/>
            <a:headEnd type="triangle" w="lg" len="lg"/>
            <a:tailEnd type="triangle" w="lg" len="lg"/>
          </a:ln>
          <a:effectLst/>
        </p:spPr>
      </p:cxnSp>
      <p:sp>
        <p:nvSpPr>
          <p:cNvPr id="26638" name="Rettangolo 2"/>
          <p:cNvSpPr>
            <a:spLocks noChangeArrowheads="1"/>
          </p:cNvSpPr>
          <p:nvPr/>
        </p:nvSpPr>
        <p:spPr bwMode="auto">
          <a:xfrm>
            <a:off x="8259763" y="6021388"/>
            <a:ext cx="2771775"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marL="457200" lvl="1" indent="0"/>
            <a:r>
              <a:rPr lang="en-US" sz="2000"/>
              <a:t>Utenti piccolissimi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Ovale 32"/>
          <p:cNvSpPr/>
          <p:nvPr/>
        </p:nvSpPr>
        <p:spPr bwMode="auto">
          <a:xfrm rot="19893544">
            <a:off x="4824413" y="965200"/>
            <a:ext cx="7153275" cy="3282950"/>
          </a:xfrm>
          <a:prstGeom prst="ellipse">
            <a:avLst/>
          </a:prstGeom>
          <a:solidFill>
            <a:schemeClr val="accent5">
              <a:lumMod val="20000"/>
              <a:lumOff val="80000"/>
              <a:alpha val="63000"/>
            </a:schemeClr>
          </a:solidFill>
          <a:ln w="9525" cap="flat" cmpd="sng" algn="ctr">
            <a:solidFill>
              <a:schemeClr val="tx1"/>
            </a:solidFill>
            <a:prstDash val="solid"/>
            <a:round/>
            <a:headEnd type="none" w="med" len="med"/>
            <a:tailEnd type="none" w="med" len="med"/>
          </a:ln>
          <a:effectLst/>
        </p:spPr>
        <p:txBody>
          <a:bodyPr lIns="107259" tIns="53630" rIns="107259" bIns="53630" anchor="ctr"/>
          <a:lstStyle/>
          <a:p>
            <a:pPr algn="ctr">
              <a:defRPr/>
            </a:pPr>
            <a:endParaRPr lang="it-IT">
              <a:latin typeface="Arial" pitchFamily="34" charset="0"/>
              <a:ea typeface="ＭＳ Ｐゴシック" pitchFamily="34" charset="-128"/>
              <a:cs typeface="+mn-cs"/>
            </a:endParaRPr>
          </a:p>
        </p:txBody>
      </p:sp>
      <p:sp>
        <p:nvSpPr>
          <p:cNvPr id="32" name="Ovale 31"/>
          <p:cNvSpPr/>
          <p:nvPr/>
        </p:nvSpPr>
        <p:spPr bwMode="auto">
          <a:xfrm rot="19769154">
            <a:off x="366713" y="3881438"/>
            <a:ext cx="4970462" cy="1895475"/>
          </a:xfrm>
          <a:prstGeom prst="ellipse">
            <a:avLst/>
          </a:prstGeom>
          <a:solidFill>
            <a:schemeClr val="accent5">
              <a:lumMod val="20000"/>
              <a:lumOff val="80000"/>
              <a:alpha val="64000"/>
            </a:schemeClr>
          </a:solidFill>
          <a:ln w="9525" cap="flat" cmpd="sng" algn="ctr">
            <a:solidFill>
              <a:schemeClr val="tx1"/>
            </a:solidFill>
            <a:prstDash val="solid"/>
            <a:round/>
            <a:headEnd type="none" w="med" len="med"/>
            <a:tailEnd type="none" w="med" len="med"/>
          </a:ln>
          <a:effectLst/>
        </p:spPr>
        <p:txBody>
          <a:bodyPr lIns="107259" tIns="53630" rIns="107259" bIns="53630" anchor="ctr"/>
          <a:lstStyle/>
          <a:p>
            <a:pPr algn="ctr">
              <a:defRPr/>
            </a:pPr>
            <a:endParaRPr lang="it-IT">
              <a:latin typeface="Arial" pitchFamily="34" charset="0"/>
              <a:ea typeface="ＭＳ Ｐゴシック" pitchFamily="34" charset="-128"/>
              <a:cs typeface="+mn-cs"/>
            </a:endParaRPr>
          </a:p>
        </p:txBody>
      </p:sp>
      <p:pic>
        <p:nvPicPr>
          <p:cNvPr id="28675" name="Picture 16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505825" y="3030538"/>
            <a:ext cx="2071688" cy="3508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76" name="Picture 16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332913" y="2070100"/>
            <a:ext cx="2311400" cy="460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77" name="Picture 16" descr="att_horiz_color_lr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725025" y="1203325"/>
            <a:ext cx="1030288" cy="3762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78" name="Picture 8" descr="AWS_LOGO_CMYK"/>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58113" y="3560763"/>
            <a:ext cx="1468437" cy="4111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79" name="Picture 4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40713" y="1246188"/>
            <a:ext cx="989012" cy="485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80" name="Picture 50" descr="logo"/>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49363" y="5043488"/>
            <a:ext cx="1728787" cy="344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81" name="Picture 52"/>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90763" y="4252913"/>
            <a:ext cx="809625" cy="620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82" name="Picture 53"/>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413" y="5534025"/>
            <a:ext cx="1862137" cy="3460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8683" name="CasellaDiTesto 9"/>
          <p:cNvSpPr txBox="1">
            <a:spLocks noChangeArrowheads="1"/>
          </p:cNvSpPr>
          <p:nvPr/>
        </p:nvSpPr>
        <p:spPr bwMode="auto">
          <a:xfrm rot="-1988638">
            <a:off x="1014413" y="3505200"/>
            <a:ext cx="1335087" cy="6016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a:solidFill>
                  <a:schemeClr val="tx2"/>
                </a:solidFill>
                <a:latin typeface="Franklin Gothic Demi" charset="0"/>
              </a:rPr>
              <a:t>Da  0€/anno  </a:t>
            </a:r>
          </a:p>
          <a:p>
            <a:pPr eaLnBrk="1" hangingPunct="1"/>
            <a:r>
              <a:rPr lang="it-IT" sz="1600">
                <a:solidFill>
                  <a:schemeClr val="tx2"/>
                </a:solidFill>
                <a:latin typeface="Franklin Gothic Demi" charset="0"/>
              </a:rPr>
              <a:t>a     0,8K€/a</a:t>
            </a:r>
          </a:p>
        </p:txBody>
      </p:sp>
      <p:sp>
        <p:nvSpPr>
          <p:cNvPr id="2" name="Ovale 31"/>
          <p:cNvSpPr/>
          <p:nvPr/>
        </p:nvSpPr>
        <p:spPr bwMode="auto">
          <a:xfrm rot="19769154">
            <a:off x="3109913" y="2628900"/>
            <a:ext cx="4025900" cy="2220913"/>
          </a:xfrm>
          <a:prstGeom prst="ellipse">
            <a:avLst/>
          </a:prstGeom>
          <a:solidFill>
            <a:schemeClr val="accent5">
              <a:lumMod val="20000"/>
              <a:lumOff val="80000"/>
              <a:alpha val="64000"/>
            </a:schemeClr>
          </a:solidFill>
          <a:ln w="9525" cap="flat" cmpd="sng" algn="ctr">
            <a:solidFill>
              <a:schemeClr val="tx1"/>
            </a:solidFill>
            <a:prstDash val="solid"/>
            <a:round/>
            <a:headEnd type="none" w="med" len="med"/>
            <a:tailEnd type="none" w="med" len="med"/>
          </a:ln>
          <a:effectLst/>
        </p:spPr>
        <p:txBody>
          <a:bodyPr lIns="107259" tIns="53630" rIns="107259" bIns="53630" anchor="ctr"/>
          <a:lstStyle/>
          <a:p>
            <a:pPr algn="ctr">
              <a:defRPr/>
            </a:pPr>
            <a:endParaRPr lang="it-IT">
              <a:latin typeface="Arial" pitchFamily="34" charset="0"/>
              <a:ea typeface="ＭＳ Ｐゴシック" pitchFamily="34" charset="-128"/>
              <a:cs typeface="+mn-cs"/>
            </a:endParaRPr>
          </a:p>
        </p:txBody>
      </p:sp>
      <p:pic>
        <p:nvPicPr>
          <p:cNvPr id="28685" name="Picture 51"/>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05188" y="4187825"/>
            <a:ext cx="1452562" cy="355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86" name="Picture 6" descr="mozy-logo-440"/>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44888" y="3792538"/>
            <a:ext cx="1300162" cy="3000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87" name="Picture 164"/>
          <p:cNvPicPr>
            <a:picLocks noChangeAspect="1" noChangeArrowheads="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30800" y="2949575"/>
            <a:ext cx="1728788" cy="2889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88" name="Picture 167"/>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69025" y="1841500"/>
            <a:ext cx="2633663" cy="358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8689" name="CasellaDiTesto 12"/>
          <p:cNvSpPr txBox="1">
            <a:spLocks noChangeArrowheads="1"/>
          </p:cNvSpPr>
          <p:nvPr/>
        </p:nvSpPr>
        <p:spPr bwMode="auto">
          <a:xfrm rot="-1971137">
            <a:off x="5995988" y="1038225"/>
            <a:ext cx="1244600" cy="3540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a:solidFill>
                  <a:schemeClr val="tx2"/>
                </a:solidFill>
                <a:latin typeface="Franklin Gothic Demi" charset="0"/>
              </a:rPr>
              <a:t>Da 1,4K€/a </a:t>
            </a:r>
          </a:p>
        </p:txBody>
      </p:sp>
      <p:sp>
        <p:nvSpPr>
          <p:cNvPr id="28690" name="CasellaDiTesto 9"/>
          <p:cNvSpPr txBox="1">
            <a:spLocks noChangeArrowheads="1"/>
          </p:cNvSpPr>
          <p:nvPr/>
        </p:nvSpPr>
        <p:spPr bwMode="auto">
          <a:xfrm rot="-1988638">
            <a:off x="3289300" y="2147888"/>
            <a:ext cx="1641475" cy="6016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a:solidFill>
                  <a:schemeClr val="tx2"/>
                </a:solidFill>
                <a:latin typeface="Franklin Gothic Demi" charset="0"/>
              </a:rPr>
              <a:t>Da  0,1K€/anno  </a:t>
            </a:r>
          </a:p>
          <a:p>
            <a:pPr eaLnBrk="1" hangingPunct="1"/>
            <a:r>
              <a:rPr lang="it-IT" sz="1600">
                <a:solidFill>
                  <a:schemeClr val="tx2"/>
                </a:solidFill>
                <a:latin typeface="Franklin Gothic Demi" charset="0"/>
              </a:rPr>
              <a:t>a     4,8K€/a</a:t>
            </a:r>
          </a:p>
        </p:txBody>
      </p:sp>
      <p:pic>
        <p:nvPicPr>
          <p:cNvPr id="28691" name="Picture 59"/>
          <p:cNvPicPr>
            <a:picLocks noChangeAspect="1" noChangeArrowheads="1"/>
          </p:cNvPicPr>
          <p:nvPr/>
        </p:nvPicPr>
        <p:blipFill>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64088" y="3900488"/>
            <a:ext cx="1712912" cy="3286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692" name="Picture 99"/>
          <p:cNvPicPr>
            <a:picLocks noChangeAspect="1" noChangeArrowheads="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24550" y="3381375"/>
            <a:ext cx="1449388" cy="382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
                <a:solidFill>
                  <a:srgbClr val="000000"/>
                </a:solidFill>
                <a:miter lim="800000"/>
                <a:headEnd/>
                <a:tailEnd/>
              </a14:hiddenLine>
            </a:ext>
          </a:extLst>
        </p:spPr>
      </p:pic>
      <p:pic>
        <p:nvPicPr>
          <p:cNvPr id="28693" name="Picture 60"/>
          <p:cNvPicPr>
            <a:picLocks noChangeAspect="1" noChangeArrowheads="1"/>
          </p:cNvPicPr>
          <p:nvPr/>
        </p:nvPicPr>
        <p:blipFill>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92" t="9644" r="17242" b="59123"/>
          <a:stretch>
            <a:fillRect/>
          </a:stretch>
        </p:blipFill>
        <p:spPr bwMode="auto">
          <a:xfrm>
            <a:off x="6786563" y="2392363"/>
            <a:ext cx="2252662" cy="5365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8694" name="CasellaDiTesto 24"/>
          <p:cNvSpPr txBox="1">
            <a:spLocks noChangeArrowheads="1"/>
          </p:cNvSpPr>
          <p:nvPr/>
        </p:nvSpPr>
        <p:spPr bwMode="auto">
          <a:xfrm rot="-5400000">
            <a:off x="26194" y="1564482"/>
            <a:ext cx="1042987"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900" b="1">
                <a:solidFill>
                  <a:schemeClr val="bg1"/>
                </a:solidFill>
              </a:rPr>
              <a:t>Pricing</a:t>
            </a:r>
          </a:p>
        </p:txBody>
      </p:sp>
      <p:sp>
        <p:nvSpPr>
          <p:cNvPr id="28695" name="Triangolo isoscele 20"/>
          <p:cNvSpPr>
            <a:spLocks noChangeArrowheads="1"/>
          </p:cNvSpPr>
          <p:nvPr/>
        </p:nvSpPr>
        <p:spPr bwMode="auto">
          <a:xfrm rot="10800000">
            <a:off x="346075" y="1311275"/>
            <a:ext cx="406400" cy="4730750"/>
          </a:xfrm>
          <a:prstGeom prst="triangle">
            <a:avLst>
              <a:gd name="adj" fmla="val 50000"/>
            </a:avLst>
          </a:prstGeom>
          <a:solidFill>
            <a:schemeClr val="accent1"/>
          </a:solidFill>
          <a:ln w="9525">
            <a:solidFill>
              <a:schemeClr val="tx1"/>
            </a:solidFill>
            <a:round/>
            <a:headEnd/>
            <a:tailEnd/>
          </a:ln>
        </p:spPr>
        <p:txBody>
          <a:bodyPr rot="10800000" lIns="107259" tIns="53630" rIns="107259" bIns="53630" anchor="ctr"/>
          <a:lstStyle/>
          <a:p>
            <a:pPr algn="ctr"/>
            <a:endParaRPr lang="en-US"/>
          </a:p>
        </p:txBody>
      </p:sp>
      <p:sp>
        <p:nvSpPr>
          <p:cNvPr id="28696" name="CasellaDiTesto 24"/>
          <p:cNvSpPr txBox="1">
            <a:spLocks noChangeArrowheads="1"/>
          </p:cNvSpPr>
          <p:nvPr/>
        </p:nvSpPr>
        <p:spPr bwMode="auto">
          <a:xfrm rot="-5400000">
            <a:off x="24606" y="1615282"/>
            <a:ext cx="1042987"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900" b="1">
                <a:solidFill>
                  <a:schemeClr val="bg1"/>
                </a:solidFill>
              </a:rPr>
              <a:t>Pricing</a:t>
            </a:r>
          </a:p>
        </p:txBody>
      </p:sp>
      <p:sp>
        <p:nvSpPr>
          <p:cNvPr id="28697" name="Triangolo isoscele 22"/>
          <p:cNvSpPr>
            <a:spLocks noChangeArrowheads="1"/>
          </p:cNvSpPr>
          <p:nvPr/>
        </p:nvSpPr>
        <p:spPr bwMode="auto">
          <a:xfrm rot="-5400000">
            <a:off x="5987257" y="1094581"/>
            <a:ext cx="361950" cy="10326687"/>
          </a:xfrm>
          <a:prstGeom prst="triangle">
            <a:avLst>
              <a:gd name="adj" fmla="val 50000"/>
            </a:avLst>
          </a:prstGeom>
          <a:solidFill>
            <a:schemeClr val="accent1"/>
          </a:solidFill>
          <a:ln w="9525">
            <a:solidFill>
              <a:schemeClr val="tx1"/>
            </a:solidFill>
            <a:round/>
            <a:headEnd/>
            <a:tailEnd/>
          </a:ln>
        </p:spPr>
        <p:txBody>
          <a:bodyPr vert="eaVert" lIns="107259" tIns="53630" rIns="107259" bIns="53630" anchor="ctr"/>
          <a:lstStyle/>
          <a:p>
            <a:pPr algn="ctr"/>
            <a:endParaRPr lang="en-US"/>
          </a:p>
        </p:txBody>
      </p:sp>
      <p:sp>
        <p:nvSpPr>
          <p:cNvPr id="28698" name="CasellaDiTesto 24"/>
          <p:cNvSpPr txBox="1">
            <a:spLocks noChangeArrowheads="1"/>
          </p:cNvSpPr>
          <p:nvPr/>
        </p:nvSpPr>
        <p:spPr bwMode="auto">
          <a:xfrm>
            <a:off x="8488363" y="6094413"/>
            <a:ext cx="2538412"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900" b="1">
                <a:solidFill>
                  <a:schemeClr val="bg1"/>
                </a:solidFill>
              </a:rPr>
              <a:t>Completezza offerta</a:t>
            </a:r>
          </a:p>
        </p:txBody>
      </p:sp>
      <p:sp>
        <p:nvSpPr>
          <p:cNvPr id="28699" name="CasellaDiTesto 24"/>
          <p:cNvSpPr txBox="1">
            <a:spLocks noChangeArrowheads="1"/>
          </p:cNvSpPr>
          <p:nvPr/>
        </p:nvSpPr>
        <p:spPr bwMode="auto">
          <a:xfrm rot="-1988743">
            <a:off x="4816475" y="4497388"/>
            <a:ext cx="1096963" cy="354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i="1">
                <a:latin typeface="Franklin Gothic Demi" charset="0"/>
              </a:rPr>
              <a:t>Business</a:t>
            </a:r>
          </a:p>
        </p:txBody>
      </p:sp>
      <p:sp>
        <p:nvSpPr>
          <p:cNvPr id="28700" name="CasellaDiTesto 24"/>
          <p:cNvSpPr txBox="1">
            <a:spLocks noChangeArrowheads="1"/>
          </p:cNvSpPr>
          <p:nvPr/>
        </p:nvSpPr>
        <p:spPr bwMode="auto">
          <a:xfrm rot="-1988743">
            <a:off x="2974975" y="5213350"/>
            <a:ext cx="1212850" cy="3540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i="1">
                <a:latin typeface="Franklin Gothic Demi" charset="0"/>
              </a:rPr>
              <a:t>Consumer</a:t>
            </a:r>
          </a:p>
        </p:txBody>
      </p:sp>
      <p:sp>
        <p:nvSpPr>
          <p:cNvPr id="28701" name="CasellaDiTesto 24"/>
          <p:cNvSpPr txBox="1">
            <a:spLocks noChangeArrowheads="1"/>
          </p:cNvSpPr>
          <p:nvPr/>
        </p:nvSpPr>
        <p:spPr bwMode="auto">
          <a:xfrm rot="-1988743">
            <a:off x="7119938" y="4125913"/>
            <a:ext cx="1200150" cy="354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i="1">
                <a:latin typeface="Franklin Gothic Demi" charset="0"/>
              </a:rPr>
              <a:t>Enterprise</a:t>
            </a:r>
          </a:p>
        </p:txBody>
      </p:sp>
      <p:sp>
        <p:nvSpPr>
          <p:cNvPr id="28702" name="CasellaDiTesto 24"/>
          <p:cNvSpPr txBox="1">
            <a:spLocks noChangeArrowheads="1"/>
          </p:cNvSpPr>
          <p:nvPr/>
        </p:nvSpPr>
        <p:spPr bwMode="auto">
          <a:xfrm rot="-1988743">
            <a:off x="10439400" y="2684463"/>
            <a:ext cx="676275" cy="354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i="1">
                <a:latin typeface="Franklin Gothic Demi" charset="0"/>
              </a:rPr>
              <a:t>TOP</a:t>
            </a:r>
          </a:p>
        </p:txBody>
      </p:sp>
      <p:sp>
        <p:nvSpPr>
          <p:cNvPr id="28703" name="CasellaDiTesto 9"/>
          <p:cNvSpPr txBox="1">
            <a:spLocks noChangeArrowheads="1"/>
          </p:cNvSpPr>
          <p:nvPr/>
        </p:nvSpPr>
        <p:spPr bwMode="auto">
          <a:xfrm rot="-1988638">
            <a:off x="1854200" y="1773238"/>
            <a:ext cx="3395663" cy="354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a:solidFill>
                  <a:schemeClr val="tx2"/>
                </a:solidFill>
                <a:latin typeface="Franklin Gothic Demi" charset="0"/>
              </a:rPr>
              <a:t>Canone per 1 TB di Storage annuo</a:t>
            </a:r>
          </a:p>
        </p:txBody>
      </p:sp>
      <p:cxnSp>
        <p:nvCxnSpPr>
          <p:cNvPr id="51" name="Connettore 1 50"/>
          <p:cNvCxnSpPr/>
          <p:nvPr/>
        </p:nvCxnSpPr>
        <p:spPr>
          <a:xfrm rot="5400000">
            <a:off x="2196306" y="2902744"/>
            <a:ext cx="576263" cy="187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flipV="1">
            <a:off x="2578100" y="1412875"/>
            <a:ext cx="2627313"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ttore 1 54"/>
          <p:cNvCxnSpPr>
            <a:endCxn id="28689" idx="1"/>
          </p:cNvCxnSpPr>
          <p:nvPr/>
        </p:nvCxnSpPr>
        <p:spPr>
          <a:xfrm>
            <a:off x="5202238" y="1427163"/>
            <a:ext cx="893762" cy="125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ttore 1 60"/>
          <p:cNvCxnSpPr/>
          <p:nvPr/>
        </p:nvCxnSpPr>
        <p:spPr>
          <a:xfrm rot="16200000" flipH="1">
            <a:off x="3913981" y="2039144"/>
            <a:ext cx="144463" cy="187325"/>
          </a:xfrm>
          <a:prstGeom prst="line">
            <a:avLst/>
          </a:prstGeom>
        </p:spPr>
        <p:style>
          <a:lnRef idx="1">
            <a:schemeClr val="accent1"/>
          </a:lnRef>
          <a:fillRef idx="0">
            <a:schemeClr val="accent1"/>
          </a:fillRef>
          <a:effectRef idx="0">
            <a:schemeClr val="accent1"/>
          </a:effectRef>
          <a:fontRef idx="minor">
            <a:schemeClr val="tx1"/>
          </a:fontRef>
        </p:style>
      </p:cxnSp>
      <p:sp>
        <p:nvSpPr>
          <p:cNvPr id="28708" name="Rectangle 3"/>
          <p:cNvSpPr>
            <a:spLocks noChangeArrowheads="1"/>
          </p:cNvSpPr>
          <p:nvPr/>
        </p:nvSpPr>
        <p:spPr bwMode="auto">
          <a:xfrm>
            <a:off x="608013" y="549275"/>
            <a:ext cx="10788650" cy="43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nchor="b"/>
          <a:lstStyle/>
          <a:p>
            <a:pPr algn="ctr"/>
            <a:r>
              <a:rPr lang="it-IT" sz="3600" b="1">
                <a:solidFill>
                  <a:srgbClr val="A50021"/>
                </a:solidFill>
                <a:latin typeface="Calibri" charset="0"/>
              </a:rPr>
              <a:t>Cloud Storage: contesto competitivo</a:t>
            </a:r>
          </a:p>
        </p:txBody>
      </p:sp>
      <p:pic>
        <p:nvPicPr>
          <p:cNvPr id="28709" name="Picture 60"/>
          <p:cNvPicPr>
            <a:picLocks noChangeAspect="1" noChangeArrowheads="1"/>
          </p:cNvPicPr>
          <p:nvPr/>
        </p:nvPicPr>
        <p:blipFill>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92" t="9644" r="17242" b="59123"/>
          <a:stretch>
            <a:fillRect/>
          </a:stretch>
        </p:blipFill>
        <p:spPr bwMode="auto">
          <a:xfrm>
            <a:off x="7456488" y="5518150"/>
            <a:ext cx="2252662" cy="5365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710" name="Picture 59"/>
          <p:cNvPicPr>
            <a:picLocks noChangeAspect="1" noChangeArrowheads="1"/>
          </p:cNvPicPr>
          <p:nvPr/>
        </p:nvPicPr>
        <p:blipFill>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488363" y="5086350"/>
            <a:ext cx="1712912" cy="3286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711" name="Picture 8" descr="AWS_LOGO_CMYK"/>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271000" y="4583113"/>
            <a:ext cx="1466850" cy="4111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712" name="Picture 49"/>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364788" y="3575050"/>
            <a:ext cx="987425" cy="485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8713" name="Picture 16" descr="att_horiz_color_lr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88550" y="4151313"/>
            <a:ext cx="1028700" cy="3762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8714" name="CasellaDiTesto 24"/>
          <p:cNvSpPr txBox="1">
            <a:spLocks noChangeArrowheads="1"/>
          </p:cNvSpPr>
          <p:nvPr/>
        </p:nvSpPr>
        <p:spPr bwMode="auto">
          <a:xfrm>
            <a:off x="6840538" y="5735638"/>
            <a:ext cx="615950" cy="354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a:latin typeface="Franklin Gothic Demi" charset="0"/>
              </a:rPr>
              <a:t>0,15</a:t>
            </a:r>
          </a:p>
        </p:txBody>
      </p:sp>
      <p:sp>
        <p:nvSpPr>
          <p:cNvPr id="28715" name="CasellaDiTesto 24"/>
          <p:cNvSpPr txBox="1">
            <a:spLocks noChangeArrowheads="1"/>
          </p:cNvSpPr>
          <p:nvPr/>
        </p:nvSpPr>
        <p:spPr bwMode="auto">
          <a:xfrm rot="-2595858">
            <a:off x="6459538" y="4902200"/>
            <a:ext cx="1370012" cy="6000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600">
                <a:solidFill>
                  <a:schemeClr val="tx2"/>
                </a:solidFill>
                <a:latin typeface="Franklin Gothic Demi" charset="0"/>
              </a:rPr>
              <a:t>Costo medio </a:t>
            </a:r>
          </a:p>
          <a:p>
            <a:pPr algn="ctr" eaLnBrk="1" hangingPunct="1"/>
            <a:r>
              <a:rPr lang="it-IT" sz="1600">
                <a:solidFill>
                  <a:schemeClr val="tx2"/>
                </a:solidFill>
                <a:latin typeface="Franklin Gothic Demi" charset="0"/>
              </a:rPr>
              <a:t>GB/mese</a:t>
            </a:r>
          </a:p>
        </p:txBody>
      </p:sp>
      <p:sp>
        <p:nvSpPr>
          <p:cNvPr id="28716" name="CasellaDiTesto 24"/>
          <p:cNvSpPr txBox="1">
            <a:spLocks noChangeArrowheads="1"/>
          </p:cNvSpPr>
          <p:nvPr/>
        </p:nvSpPr>
        <p:spPr bwMode="auto">
          <a:xfrm>
            <a:off x="7966075" y="5014913"/>
            <a:ext cx="615950" cy="354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a:latin typeface="Franklin Gothic Demi" charset="0"/>
              </a:rPr>
              <a:t>0,21</a:t>
            </a:r>
          </a:p>
        </p:txBody>
      </p:sp>
      <p:sp>
        <p:nvSpPr>
          <p:cNvPr id="28717" name="CasellaDiTesto 24"/>
          <p:cNvSpPr txBox="1">
            <a:spLocks noChangeArrowheads="1"/>
          </p:cNvSpPr>
          <p:nvPr/>
        </p:nvSpPr>
        <p:spPr bwMode="auto">
          <a:xfrm>
            <a:off x="8674100" y="4510088"/>
            <a:ext cx="615950" cy="354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a:latin typeface="Franklin Gothic Demi" charset="0"/>
              </a:rPr>
              <a:t>0,12</a:t>
            </a:r>
          </a:p>
        </p:txBody>
      </p:sp>
      <p:sp>
        <p:nvSpPr>
          <p:cNvPr id="28718" name="CasellaDiTesto 24"/>
          <p:cNvSpPr txBox="1">
            <a:spLocks noChangeArrowheads="1"/>
          </p:cNvSpPr>
          <p:nvPr/>
        </p:nvSpPr>
        <p:spPr bwMode="auto">
          <a:xfrm>
            <a:off x="9374188" y="4151313"/>
            <a:ext cx="615950" cy="354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a:latin typeface="Franklin Gothic Demi" charset="0"/>
              </a:rPr>
              <a:t>0,20</a:t>
            </a:r>
          </a:p>
        </p:txBody>
      </p:sp>
      <p:sp>
        <p:nvSpPr>
          <p:cNvPr id="28719" name="CasellaDiTesto 24"/>
          <p:cNvSpPr txBox="1">
            <a:spLocks noChangeArrowheads="1"/>
          </p:cNvSpPr>
          <p:nvPr/>
        </p:nvSpPr>
        <p:spPr bwMode="auto">
          <a:xfrm>
            <a:off x="9801225" y="3717925"/>
            <a:ext cx="615950" cy="3540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a:latin typeface="Franklin Gothic Demi" charset="0"/>
              </a:rPr>
              <a:t>0,18</a:t>
            </a:r>
          </a:p>
        </p:txBody>
      </p:sp>
      <p:cxnSp>
        <p:nvCxnSpPr>
          <p:cNvPr id="9" name="Connettore 1 52"/>
          <p:cNvCxnSpPr/>
          <p:nvPr/>
        </p:nvCxnSpPr>
        <p:spPr>
          <a:xfrm flipV="1">
            <a:off x="6424613" y="4367213"/>
            <a:ext cx="2438400" cy="1727200"/>
          </a:xfrm>
          <a:prstGeom prst="line">
            <a:avLst/>
          </a:prstGeom>
        </p:spPr>
        <p:style>
          <a:lnRef idx="1">
            <a:schemeClr val="accent1"/>
          </a:lnRef>
          <a:fillRef idx="0">
            <a:schemeClr val="accent1"/>
          </a:fillRef>
          <a:effectRef idx="0">
            <a:schemeClr val="accent1"/>
          </a:effectRef>
          <a:fontRef idx="minor">
            <a:schemeClr val="tx1"/>
          </a:fontRef>
        </p:style>
      </p:cxnSp>
      <p:sp>
        <p:nvSpPr>
          <p:cNvPr id="28721" name="CasellaDiTesto 24"/>
          <p:cNvSpPr txBox="1">
            <a:spLocks noChangeArrowheads="1"/>
          </p:cNvSpPr>
          <p:nvPr/>
        </p:nvSpPr>
        <p:spPr bwMode="auto">
          <a:xfrm>
            <a:off x="819150" y="1101725"/>
            <a:ext cx="2328863" cy="601663"/>
          </a:xfrm>
          <a:prstGeom prst="rect">
            <a:avLst/>
          </a:prstGeom>
          <a:noFill/>
          <a:ln w="9525">
            <a:solidFill>
              <a:schemeClr val="accent2"/>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i="1">
                <a:latin typeface="Franklin Gothic Demi" charset="0"/>
              </a:rPr>
              <a:t>i valori indicati sono </a:t>
            </a:r>
          </a:p>
          <a:p>
            <a:pPr eaLnBrk="1" hangingPunct="1"/>
            <a:r>
              <a:rPr lang="it-IT" sz="1600" i="1">
                <a:latin typeface="Franklin Gothic Demi" charset="0"/>
              </a:rPr>
              <a:t>stime/previsioni MKTG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 name="Rectangle 52"/>
          <p:cNvSpPr/>
          <p:nvPr/>
        </p:nvSpPr>
        <p:spPr>
          <a:xfrm>
            <a:off x="811213" y="2109788"/>
            <a:ext cx="10223500" cy="354330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lIns="107259" tIns="53630" rIns="107259" bIns="53630" anchor="ctr"/>
          <a:lstStyle/>
          <a:p>
            <a:pPr algn="ctr">
              <a:defRPr/>
            </a:pPr>
            <a:endParaRPr lang="en-US">
              <a:solidFill>
                <a:srgbClr val="FFFFFF"/>
              </a:solidFill>
              <a:latin typeface="Arial" charset="0"/>
            </a:endParaRPr>
          </a:p>
        </p:txBody>
      </p:sp>
      <p:grpSp>
        <p:nvGrpSpPr>
          <p:cNvPr id="38914" name="Group 51"/>
          <p:cNvGrpSpPr>
            <a:grpSpLocks/>
          </p:cNvGrpSpPr>
          <p:nvPr/>
        </p:nvGrpSpPr>
        <p:grpSpPr bwMode="auto">
          <a:xfrm>
            <a:off x="4681538" y="2398713"/>
            <a:ext cx="5872162" cy="2928937"/>
            <a:chOff x="4114800" y="1397000"/>
            <a:chExt cx="4508500" cy="3086100"/>
          </a:xfrm>
        </p:grpSpPr>
        <p:graphicFrame>
          <p:nvGraphicFramePr>
            <p:cNvPr id="18" name="Diagram 17"/>
            <p:cNvGraphicFramePr/>
            <p:nvPr/>
          </p:nvGraphicFramePr>
          <p:xfrm>
            <a:off x="4826000" y="1841500"/>
            <a:ext cx="3797300" cy="2641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9" name="Rounded Rectangle 18"/>
            <p:cNvSpPr/>
            <p:nvPr/>
          </p:nvSpPr>
          <p:spPr>
            <a:xfrm>
              <a:off x="4114800" y="2920814"/>
              <a:ext cx="1307818" cy="85139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endParaRPr>
            </a:p>
          </p:txBody>
        </p:sp>
        <p:sp>
          <p:nvSpPr>
            <p:cNvPr id="22" name="Rounded Rectangle 21"/>
            <p:cNvSpPr/>
            <p:nvPr/>
          </p:nvSpPr>
          <p:spPr>
            <a:xfrm>
              <a:off x="4318346" y="3034556"/>
              <a:ext cx="266927" cy="649001"/>
            </a:xfrm>
            <a:prstGeom prst="round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it-IT" sz="1100" dirty="0">
                  <a:solidFill>
                    <a:schemeClr val="tx1"/>
                  </a:solidFill>
                  <a:latin typeface="Arial" charset="0"/>
                </a:rPr>
                <a:t>silo1</a:t>
              </a:r>
            </a:p>
          </p:txBody>
        </p:sp>
        <p:sp>
          <p:nvSpPr>
            <p:cNvPr id="23" name="Rounded Rectangle 22"/>
            <p:cNvSpPr/>
            <p:nvPr/>
          </p:nvSpPr>
          <p:spPr>
            <a:xfrm>
              <a:off x="4635246" y="3034556"/>
              <a:ext cx="266927" cy="649001"/>
            </a:xfrm>
            <a:prstGeom prst="round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it-IT" sz="1100" dirty="0">
                  <a:solidFill>
                    <a:schemeClr val="tx1"/>
                  </a:solidFill>
                  <a:latin typeface="Arial" charset="0"/>
                </a:rPr>
                <a:t>silo2</a:t>
              </a:r>
            </a:p>
          </p:txBody>
        </p:sp>
        <p:sp>
          <p:nvSpPr>
            <p:cNvPr id="24" name="Rounded Rectangle 23"/>
            <p:cNvSpPr/>
            <p:nvPr/>
          </p:nvSpPr>
          <p:spPr>
            <a:xfrm>
              <a:off x="4953364" y="3034556"/>
              <a:ext cx="266926" cy="649001"/>
            </a:xfrm>
            <a:prstGeom prst="round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it-IT" sz="1100" dirty="0">
                  <a:solidFill>
                    <a:schemeClr val="tx1"/>
                  </a:solidFill>
                  <a:latin typeface="Arial" charset="0"/>
                </a:rPr>
                <a:t>silo3</a:t>
              </a:r>
            </a:p>
          </p:txBody>
        </p:sp>
        <p:sp>
          <p:nvSpPr>
            <p:cNvPr id="20" name="Rounded Rectangle 19"/>
            <p:cNvSpPr/>
            <p:nvPr/>
          </p:nvSpPr>
          <p:spPr>
            <a:xfrm>
              <a:off x="4712033" y="2196543"/>
              <a:ext cx="1460174" cy="105546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endParaRPr>
            </a:p>
          </p:txBody>
        </p:sp>
        <p:sp>
          <p:nvSpPr>
            <p:cNvPr id="26" name="Rounded Rectangle 25"/>
            <p:cNvSpPr/>
            <p:nvPr/>
          </p:nvSpPr>
          <p:spPr>
            <a:xfrm>
              <a:off x="4991148" y="2323666"/>
              <a:ext cx="266927" cy="418171"/>
            </a:xfrm>
            <a:prstGeom prst="round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it-IT" sz="1100" dirty="0">
                  <a:solidFill>
                    <a:schemeClr val="tx1"/>
                  </a:solidFill>
                  <a:latin typeface="Arial" charset="0"/>
                </a:rPr>
                <a:t>App1</a:t>
              </a:r>
            </a:p>
          </p:txBody>
        </p:sp>
        <p:sp>
          <p:nvSpPr>
            <p:cNvPr id="27" name="Rounded Rectangle 26"/>
            <p:cNvSpPr/>
            <p:nvPr/>
          </p:nvSpPr>
          <p:spPr>
            <a:xfrm>
              <a:off x="5308047" y="2323666"/>
              <a:ext cx="266927" cy="418171"/>
            </a:xfrm>
            <a:prstGeom prst="round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it-IT" sz="1100" dirty="0">
                  <a:solidFill>
                    <a:schemeClr val="tx1"/>
                  </a:solidFill>
                  <a:latin typeface="Arial" charset="0"/>
                </a:rPr>
                <a:t>App2</a:t>
              </a:r>
            </a:p>
          </p:txBody>
        </p:sp>
        <p:sp>
          <p:nvSpPr>
            <p:cNvPr id="28" name="Rounded Rectangle 27"/>
            <p:cNvSpPr/>
            <p:nvPr/>
          </p:nvSpPr>
          <p:spPr>
            <a:xfrm>
              <a:off x="5626165" y="2323666"/>
              <a:ext cx="266926" cy="418171"/>
            </a:xfrm>
            <a:prstGeom prst="round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it-IT" sz="1100" dirty="0">
                  <a:solidFill>
                    <a:schemeClr val="tx1"/>
                  </a:solidFill>
                  <a:latin typeface="Arial" charset="0"/>
                </a:rPr>
                <a:t>App3</a:t>
              </a:r>
            </a:p>
          </p:txBody>
        </p:sp>
        <p:sp>
          <p:nvSpPr>
            <p:cNvPr id="29" name="Rounded Rectangle 28"/>
            <p:cNvSpPr/>
            <p:nvPr/>
          </p:nvSpPr>
          <p:spPr>
            <a:xfrm>
              <a:off x="4991148" y="2768600"/>
              <a:ext cx="266927" cy="396425"/>
            </a:xfrm>
            <a:prstGeom prst="round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it-IT" sz="1100" dirty="0">
                  <a:solidFill>
                    <a:srgbClr val="FFFFFF"/>
                  </a:solidFill>
                  <a:latin typeface="Arial" charset="0"/>
                </a:rPr>
                <a:t>VM1</a:t>
              </a:r>
            </a:p>
          </p:txBody>
        </p:sp>
        <p:sp>
          <p:nvSpPr>
            <p:cNvPr id="30" name="Rounded Rectangle 29"/>
            <p:cNvSpPr/>
            <p:nvPr/>
          </p:nvSpPr>
          <p:spPr>
            <a:xfrm>
              <a:off x="5308047" y="2768600"/>
              <a:ext cx="266927" cy="396425"/>
            </a:xfrm>
            <a:prstGeom prst="round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it-IT" sz="1100" dirty="0">
                  <a:solidFill>
                    <a:srgbClr val="FFFFFF"/>
                  </a:solidFill>
                  <a:latin typeface="Arial" charset="0"/>
                </a:rPr>
                <a:t>VM2</a:t>
              </a:r>
            </a:p>
          </p:txBody>
        </p:sp>
        <p:sp>
          <p:nvSpPr>
            <p:cNvPr id="31" name="Rounded Rectangle 30"/>
            <p:cNvSpPr/>
            <p:nvPr/>
          </p:nvSpPr>
          <p:spPr>
            <a:xfrm>
              <a:off x="5626165" y="2768600"/>
              <a:ext cx="266926" cy="396425"/>
            </a:xfrm>
            <a:prstGeom prst="round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it-IT" sz="1100" dirty="0">
                  <a:solidFill>
                    <a:srgbClr val="FFFFFF"/>
                  </a:solidFill>
                  <a:latin typeface="Arial" charset="0"/>
                </a:rPr>
                <a:t>VM3</a:t>
              </a:r>
            </a:p>
          </p:txBody>
        </p:sp>
        <p:sp>
          <p:nvSpPr>
            <p:cNvPr id="39" name="Rounded Rectangle 38"/>
            <p:cNvSpPr/>
            <p:nvPr/>
          </p:nvSpPr>
          <p:spPr>
            <a:xfrm>
              <a:off x="5752925" y="1676338"/>
              <a:ext cx="1460174" cy="105379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endParaRPr>
            </a:p>
          </p:txBody>
        </p:sp>
        <p:sp>
          <p:nvSpPr>
            <p:cNvPr id="40" name="Rounded Rectangle 39"/>
            <p:cNvSpPr/>
            <p:nvPr/>
          </p:nvSpPr>
          <p:spPr>
            <a:xfrm>
              <a:off x="5943065" y="2400610"/>
              <a:ext cx="1028704" cy="242539"/>
            </a:xfrm>
            <a:prstGeom prst="round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100" dirty="0" err="1">
                  <a:solidFill>
                    <a:srgbClr val="FFFFFF"/>
                  </a:solidFill>
                  <a:latin typeface="Arial" charset="0"/>
                </a:rPr>
                <a:t>IaaS</a:t>
              </a:r>
              <a:endParaRPr lang="it-IT" sz="1100" dirty="0">
                <a:solidFill>
                  <a:srgbClr val="FFFFFF"/>
                </a:solidFill>
                <a:latin typeface="Arial" charset="0"/>
              </a:endParaRPr>
            </a:p>
          </p:txBody>
        </p:sp>
        <p:sp>
          <p:nvSpPr>
            <p:cNvPr id="44" name="Rounded Rectangle 43"/>
            <p:cNvSpPr/>
            <p:nvPr/>
          </p:nvSpPr>
          <p:spPr>
            <a:xfrm>
              <a:off x="5943065" y="2146362"/>
              <a:ext cx="1028704" cy="244212"/>
            </a:xfrm>
            <a:prstGeom prst="round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100" dirty="0" err="1">
                  <a:solidFill>
                    <a:srgbClr val="FFFFFF"/>
                  </a:solidFill>
                  <a:latin typeface="Arial" charset="0"/>
                </a:rPr>
                <a:t>PaaS</a:t>
              </a:r>
              <a:endParaRPr lang="it-IT" sz="1100" dirty="0">
                <a:solidFill>
                  <a:srgbClr val="FFFFFF"/>
                </a:solidFill>
                <a:latin typeface="Arial" charset="0"/>
              </a:endParaRPr>
            </a:p>
          </p:txBody>
        </p:sp>
        <p:sp>
          <p:nvSpPr>
            <p:cNvPr id="41" name="Rounded Rectangle 40"/>
            <p:cNvSpPr/>
            <p:nvPr/>
          </p:nvSpPr>
          <p:spPr>
            <a:xfrm>
              <a:off x="6033259" y="1800116"/>
              <a:ext cx="266926" cy="416499"/>
            </a:xfrm>
            <a:prstGeom prst="round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it-IT" sz="1100" dirty="0">
                  <a:solidFill>
                    <a:schemeClr val="tx1"/>
                  </a:solidFill>
                  <a:latin typeface="Arial" charset="0"/>
                </a:rPr>
                <a:t>App1</a:t>
              </a:r>
            </a:p>
          </p:txBody>
        </p:sp>
        <p:sp>
          <p:nvSpPr>
            <p:cNvPr id="42" name="Rounded Rectangle 41"/>
            <p:cNvSpPr/>
            <p:nvPr/>
          </p:nvSpPr>
          <p:spPr>
            <a:xfrm>
              <a:off x="6350158" y="1803461"/>
              <a:ext cx="266926" cy="416499"/>
            </a:xfrm>
            <a:prstGeom prst="round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it-IT" sz="1100" dirty="0">
                  <a:solidFill>
                    <a:schemeClr val="tx1"/>
                  </a:solidFill>
                  <a:latin typeface="Arial" charset="0"/>
                </a:rPr>
                <a:t>App2</a:t>
              </a:r>
            </a:p>
          </p:txBody>
        </p:sp>
        <p:sp>
          <p:nvSpPr>
            <p:cNvPr id="43" name="Rounded Rectangle 42"/>
            <p:cNvSpPr/>
            <p:nvPr/>
          </p:nvSpPr>
          <p:spPr>
            <a:xfrm>
              <a:off x="6667057" y="1803461"/>
              <a:ext cx="266926" cy="416499"/>
            </a:xfrm>
            <a:prstGeom prst="round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it-IT" sz="1100" dirty="0">
                  <a:solidFill>
                    <a:schemeClr val="tx1"/>
                  </a:solidFill>
                  <a:latin typeface="Arial" charset="0"/>
                </a:rPr>
                <a:t>App3</a:t>
              </a:r>
            </a:p>
          </p:txBody>
        </p:sp>
        <p:sp>
          <p:nvSpPr>
            <p:cNvPr id="45" name="Rounded Rectangle 44"/>
            <p:cNvSpPr/>
            <p:nvPr/>
          </p:nvSpPr>
          <p:spPr>
            <a:xfrm>
              <a:off x="6933984" y="1397000"/>
              <a:ext cx="1460174" cy="99022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endParaRPr>
            </a:p>
          </p:txBody>
        </p:sp>
        <p:sp>
          <p:nvSpPr>
            <p:cNvPr id="46" name="Rounded Rectangle 45"/>
            <p:cNvSpPr/>
            <p:nvPr/>
          </p:nvSpPr>
          <p:spPr>
            <a:xfrm>
              <a:off x="7124123" y="2057709"/>
              <a:ext cx="1028704" cy="242540"/>
            </a:xfrm>
            <a:prstGeom prst="round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100" dirty="0" err="1">
                  <a:solidFill>
                    <a:srgbClr val="FFFFFF"/>
                  </a:solidFill>
                  <a:latin typeface="Arial" charset="0"/>
                </a:rPr>
                <a:t>IaaS</a:t>
              </a:r>
              <a:endParaRPr lang="it-IT" sz="1100" dirty="0">
                <a:solidFill>
                  <a:srgbClr val="FFFFFF"/>
                </a:solidFill>
                <a:latin typeface="Arial" charset="0"/>
              </a:endParaRPr>
            </a:p>
          </p:txBody>
        </p:sp>
        <p:sp>
          <p:nvSpPr>
            <p:cNvPr id="47" name="Rounded Rectangle 46"/>
            <p:cNvSpPr/>
            <p:nvPr/>
          </p:nvSpPr>
          <p:spPr>
            <a:xfrm>
              <a:off x="7131436" y="1790080"/>
              <a:ext cx="1028704" cy="244212"/>
            </a:xfrm>
            <a:prstGeom prst="round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100" dirty="0" err="1">
                  <a:solidFill>
                    <a:srgbClr val="FFFFFF"/>
                  </a:solidFill>
                  <a:latin typeface="Arial" charset="0"/>
                </a:rPr>
                <a:t>PaaS</a:t>
              </a:r>
              <a:endParaRPr lang="it-IT" sz="1100" dirty="0">
                <a:solidFill>
                  <a:srgbClr val="FFFFFF"/>
                </a:solidFill>
                <a:latin typeface="Arial" charset="0"/>
              </a:endParaRPr>
            </a:p>
          </p:txBody>
        </p:sp>
        <p:sp>
          <p:nvSpPr>
            <p:cNvPr id="51" name="Rounded Rectangle 50"/>
            <p:cNvSpPr/>
            <p:nvPr/>
          </p:nvSpPr>
          <p:spPr>
            <a:xfrm>
              <a:off x="7137531" y="1524124"/>
              <a:ext cx="1028704" cy="244212"/>
            </a:xfrm>
            <a:prstGeom prst="roundRect">
              <a:avLst/>
            </a:prstGeom>
            <a:solidFill>
              <a:schemeClr val="tx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100" dirty="0" err="1">
                  <a:solidFill>
                    <a:srgbClr val="FFFFFF"/>
                  </a:solidFill>
                  <a:latin typeface="Arial" charset="0"/>
                </a:rPr>
                <a:t>SaaS</a:t>
              </a:r>
              <a:endParaRPr lang="it-IT" sz="1100" dirty="0">
                <a:solidFill>
                  <a:srgbClr val="FFFFFF"/>
                </a:solidFill>
                <a:latin typeface="Arial" charset="0"/>
              </a:endParaRPr>
            </a:p>
          </p:txBody>
        </p:sp>
      </p:grpSp>
      <p:sp>
        <p:nvSpPr>
          <p:cNvPr id="38915" name="AutoShape 5"/>
          <p:cNvSpPr>
            <a:spLocks noChangeAspect="1" noChangeArrowheads="1"/>
          </p:cNvSpPr>
          <p:nvPr/>
        </p:nvSpPr>
        <p:spPr bwMode="auto">
          <a:xfrm>
            <a:off x="990600" y="3378200"/>
            <a:ext cx="3281363" cy="458788"/>
          </a:xfrm>
          <a:prstGeom prst="homePlate">
            <a:avLst>
              <a:gd name="adj" fmla="val 24768"/>
            </a:avLst>
          </a:prstGeom>
          <a:solidFill>
            <a:srgbClr val="FF0000"/>
          </a:solidFill>
          <a:ln w="28575">
            <a:solidFill>
              <a:schemeClr val="bg1"/>
            </a:solidFill>
            <a:miter lim="800000"/>
            <a:headEnd/>
            <a:tailEnd/>
          </a:ln>
        </p:spPr>
        <p:txBody>
          <a:bodyPr lIns="107259" tIns="53630" rIns="107259" bIns="53630" anchor="ctr"/>
          <a:lstStyle/>
          <a:p>
            <a:pPr algn="ctr">
              <a:spcBef>
                <a:spcPct val="50000"/>
              </a:spcBef>
            </a:pPr>
            <a:r>
              <a:rPr lang="it-IT" sz="1600" b="1">
                <a:solidFill>
                  <a:schemeClr val="bg1"/>
                </a:solidFill>
              </a:rPr>
              <a:t>Ridurre il Time to market</a:t>
            </a:r>
            <a:endParaRPr lang="en-US" sz="1600" b="1">
              <a:solidFill>
                <a:schemeClr val="bg1"/>
              </a:solidFill>
            </a:endParaRPr>
          </a:p>
        </p:txBody>
      </p:sp>
      <p:sp>
        <p:nvSpPr>
          <p:cNvPr id="38916" name="AutoShape 7"/>
          <p:cNvSpPr>
            <a:spLocks noChangeAspect="1" noChangeArrowheads="1"/>
          </p:cNvSpPr>
          <p:nvPr/>
        </p:nvSpPr>
        <p:spPr bwMode="auto">
          <a:xfrm>
            <a:off x="990600" y="3924300"/>
            <a:ext cx="3281363" cy="458788"/>
          </a:xfrm>
          <a:prstGeom prst="homePlate">
            <a:avLst>
              <a:gd name="adj" fmla="val 24768"/>
            </a:avLst>
          </a:prstGeom>
          <a:solidFill>
            <a:schemeClr val="accent1"/>
          </a:solidFill>
          <a:ln w="28575">
            <a:solidFill>
              <a:schemeClr val="bg1"/>
            </a:solidFill>
            <a:miter lim="800000"/>
            <a:headEnd/>
            <a:tailEnd/>
          </a:ln>
        </p:spPr>
        <p:txBody>
          <a:bodyPr lIns="107259" tIns="53630" rIns="107259" bIns="53630" anchor="ctr"/>
          <a:lstStyle/>
          <a:p>
            <a:pPr algn="ctr">
              <a:spcBef>
                <a:spcPct val="50000"/>
              </a:spcBef>
            </a:pPr>
            <a:r>
              <a:rPr lang="it-IT" sz="1600" b="1">
                <a:solidFill>
                  <a:schemeClr val="bg1"/>
                </a:solidFill>
              </a:rPr>
              <a:t>Alta Scalabilità</a:t>
            </a:r>
            <a:endParaRPr lang="en-US" sz="1600" b="1">
              <a:solidFill>
                <a:schemeClr val="bg1"/>
              </a:solidFill>
            </a:endParaRPr>
          </a:p>
        </p:txBody>
      </p:sp>
      <p:sp>
        <p:nvSpPr>
          <p:cNvPr id="38917" name="AutoShape 9"/>
          <p:cNvSpPr>
            <a:spLocks noChangeAspect="1" noChangeArrowheads="1"/>
          </p:cNvSpPr>
          <p:nvPr/>
        </p:nvSpPr>
        <p:spPr bwMode="auto">
          <a:xfrm>
            <a:off x="989013" y="4470400"/>
            <a:ext cx="3281362" cy="458788"/>
          </a:xfrm>
          <a:prstGeom prst="homePlate">
            <a:avLst>
              <a:gd name="adj" fmla="val 24768"/>
            </a:avLst>
          </a:prstGeom>
          <a:solidFill>
            <a:schemeClr val="accent1"/>
          </a:solidFill>
          <a:ln w="28575">
            <a:solidFill>
              <a:schemeClr val="bg1"/>
            </a:solidFill>
            <a:miter lim="800000"/>
            <a:headEnd/>
            <a:tailEnd/>
          </a:ln>
        </p:spPr>
        <p:txBody>
          <a:bodyPr lIns="107259" tIns="53630" rIns="107259" bIns="53630" anchor="ctr"/>
          <a:lstStyle/>
          <a:p>
            <a:pPr algn="ctr">
              <a:spcBef>
                <a:spcPct val="50000"/>
              </a:spcBef>
            </a:pPr>
            <a:r>
              <a:rPr lang="it-IT" sz="1600" b="1">
                <a:solidFill>
                  <a:schemeClr val="bg1"/>
                </a:solidFill>
              </a:rPr>
              <a:t>Alta Flessibilità</a:t>
            </a:r>
            <a:endParaRPr lang="en-US" sz="1600" b="1">
              <a:solidFill>
                <a:schemeClr val="bg1"/>
              </a:solidFill>
            </a:endParaRPr>
          </a:p>
        </p:txBody>
      </p:sp>
      <p:sp>
        <p:nvSpPr>
          <p:cNvPr id="38918" name="AutoShape 11"/>
          <p:cNvSpPr>
            <a:spLocks noChangeAspect="1" noChangeArrowheads="1"/>
          </p:cNvSpPr>
          <p:nvPr/>
        </p:nvSpPr>
        <p:spPr bwMode="auto">
          <a:xfrm>
            <a:off x="974725" y="2292350"/>
            <a:ext cx="3281363" cy="460375"/>
          </a:xfrm>
          <a:prstGeom prst="homePlate">
            <a:avLst>
              <a:gd name="adj" fmla="val 24683"/>
            </a:avLst>
          </a:prstGeom>
          <a:solidFill>
            <a:srgbClr val="FF0000"/>
          </a:solidFill>
          <a:ln w="28575">
            <a:solidFill>
              <a:schemeClr val="bg1"/>
            </a:solidFill>
            <a:miter lim="800000"/>
            <a:headEnd/>
            <a:tailEnd/>
          </a:ln>
        </p:spPr>
        <p:txBody>
          <a:bodyPr lIns="107259" tIns="53630" rIns="107259" bIns="53630" anchor="ctr"/>
          <a:lstStyle/>
          <a:p>
            <a:pPr algn="ctr">
              <a:spcBef>
                <a:spcPct val="50000"/>
              </a:spcBef>
            </a:pPr>
            <a:r>
              <a:rPr lang="it-IT" sz="1600" b="1">
                <a:solidFill>
                  <a:schemeClr val="bg1"/>
                </a:solidFill>
              </a:rPr>
              <a:t>Graduare gli investimenti</a:t>
            </a:r>
            <a:endParaRPr lang="en-US" sz="1600" b="1">
              <a:solidFill>
                <a:schemeClr val="bg1"/>
              </a:solidFill>
            </a:endParaRPr>
          </a:p>
        </p:txBody>
      </p:sp>
      <p:sp>
        <p:nvSpPr>
          <p:cNvPr id="38919" name="AutoShape 13"/>
          <p:cNvSpPr>
            <a:spLocks noChangeAspect="1" noChangeArrowheads="1"/>
          </p:cNvSpPr>
          <p:nvPr/>
        </p:nvSpPr>
        <p:spPr bwMode="auto">
          <a:xfrm>
            <a:off x="985838" y="2828925"/>
            <a:ext cx="3282950" cy="460375"/>
          </a:xfrm>
          <a:prstGeom prst="homePlate">
            <a:avLst>
              <a:gd name="adj" fmla="val 24695"/>
            </a:avLst>
          </a:prstGeom>
          <a:solidFill>
            <a:srgbClr val="FF0000"/>
          </a:solidFill>
          <a:ln w="28575">
            <a:solidFill>
              <a:schemeClr val="bg1"/>
            </a:solidFill>
            <a:miter lim="800000"/>
            <a:headEnd/>
            <a:tailEnd/>
          </a:ln>
        </p:spPr>
        <p:txBody>
          <a:bodyPr lIns="107259" tIns="53630" rIns="107259" bIns="53630" anchor="ctr"/>
          <a:lstStyle/>
          <a:p>
            <a:pPr algn="ctr">
              <a:spcBef>
                <a:spcPct val="50000"/>
              </a:spcBef>
            </a:pPr>
            <a:r>
              <a:rPr lang="it-IT" sz="1600" b="1">
                <a:solidFill>
                  <a:schemeClr val="bg1"/>
                </a:solidFill>
              </a:rPr>
              <a:t>Pagare le risorse a consumo</a:t>
            </a:r>
            <a:endParaRPr lang="en-US" sz="1600" b="1">
              <a:solidFill>
                <a:schemeClr val="bg1"/>
              </a:solidFill>
            </a:endParaRPr>
          </a:p>
        </p:txBody>
      </p:sp>
      <p:sp>
        <p:nvSpPr>
          <p:cNvPr id="38920" name="Rectangle 3"/>
          <p:cNvSpPr txBox="1">
            <a:spLocks noChangeArrowheads="1"/>
          </p:cNvSpPr>
          <p:nvPr/>
        </p:nvSpPr>
        <p:spPr bwMode="auto">
          <a:xfrm>
            <a:off x="869950" y="1011238"/>
            <a:ext cx="10028238" cy="13112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84456" tIns="42228" rIns="84456" bIns="42228"/>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just" eaLnBrk="1" hangingPunct="1">
              <a:lnSpc>
                <a:spcPct val="130000"/>
              </a:lnSpc>
              <a:spcBef>
                <a:spcPct val="50000"/>
              </a:spcBef>
              <a:buClr>
                <a:srgbClr val="000000"/>
              </a:buClr>
            </a:pPr>
            <a:endParaRPr lang="it-IT" sz="1900">
              <a:solidFill>
                <a:srgbClr val="000000"/>
              </a:solidFill>
            </a:endParaRPr>
          </a:p>
        </p:txBody>
      </p:sp>
      <p:cxnSp>
        <p:nvCxnSpPr>
          <p:cNvPr id="62" name="Straight Connector 61"/>
          <p:cNvCxnSpPr/>
          <p:nvPr/>
        </p:nvCxnSpPr>
        <p:spPr>
          <a:xfrm rot="16200000" flipH="1">
            <a:off x="6392069" y="4401344"/>
            <a:ext cx="152400" cy="16668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7273925" y="4138613"/>
            <a:ext cx="127000" cy="8255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8543925" y="3738563"/>
            <a:ext cx="266700" cy="8255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9895682" y="3553619"/>
            <a:ext cx="457200" cy="3333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925" name="TextBox 73"/>
          <p:cNvSpPr txBox="1">
            <a:spLocks noChangeArrowheads="1"/>
          </p:cNvSpPr>
          <p:nvPr/>
        </p:nvSpPr>
        <p:spPr bwMode="auto">
          <a:xfrm>
            <a:off x="6137275" y="4662488"/>
            <a:ext cx="1092200"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400" b="1"/>
              <a:t>Basata a Silos</a:t>
            </a:r>
          </a:p>
        </p:txBody>
      </p:sp>
      <p:sp>
        <p:nvSpPr>
          <p:cNvPr id="38926" name="TextBox 74"/>
          <p:cNvSpPr txBox="1">
            <a:spLocks noChangeArrowheads="1"/>
          </p:cNvSpPr>
          <p:nvPr/>
        </p:nvSpPr>
        <p:spPr bwMode="auto">
          <a:xfrm>
            <a:off x="6848475" y="4319588"/>
            <a:ext cx="1268413" cy="323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400" b="1"/>
              <a:t>Virtualizzata</a:t>
            </a:r>
          </a:p>
        </p:txBody>
      </p:sp>
      <p:sp>
        <p:nvSpPr>
          <p:cNvPr id="38927" name="TextBox 75"/>
          <p:cNvSpPr txBox="1">
            <a:spLocks noChangeArrowheads="1"/>
          </p:cNvSpPr>
          <p:nvPr/>
        </p:nvSpPr>
        <p:spPr bwMode="auto">
          <a:xfrm>
            <a:off x="8221663" y="4027488"/>
            <a:ext cx="1571625" cy="5381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400" b="1"/>
              <a:t>Infrastruttura Condivisa</a:t>
            </a:r>
          </a:p>
        </p:txBody>
      </p:sp>
      <p:sp>
        <p:nvSpPr>
          <p:cNvPr id="38928" name="TextBox 76"/>
          <p:cNvSpPr txBox="1">
            <a:spLocks noChangeArrowheads="1"/>
          </p:cNvSpPr>
          <p:nvPr/>
        </p:nvSpPr>
        <p:spPr bwMode="auto">
          <a:xfrm>
            <a:off x="9677400" y="3849688"/>
            <a:ext cx="1571625" cy="5381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400" b="1"/>
              <a:t>Basata sul Servizio</a:t>
            </a:r>
          </a:p>
        </p:txBody>
      </p:sp>
      <p:sp>
        <p:nvSpPr>
          <p:cNvPr id="78" name="AutoShape 11"/>
          <p:cNvSpPr>
            <a:spLocks noChangeAspect="1" noChangeArrowheads="1"/>
          </p:cNvSpPr>
          <p:nvPr/>
        </p:nvSpPr>
        <p:spPr bwMode="auto">
          <a:xfrm>
            <a:off x="790575" y="1754188"/>
            <a:ext cx="3643313" cy="346075"/>
          </a:xfrm>
          <a:prstGeom prst="homePlate">
            <a:avLst>
              <a:gd name="adj" fmla="val 0"/>
            </a:avLst>
          </a:prstGeom>
          <a:solidFill>
            <a:schemeClr val="accent4">
              <a:lumMod val="50000"/>
              <a:lumOff val="50000"/>
            </a:schemeClr>
          </a:solidFill>
          <a:ln w="28575" algn="ctr">
            <a:solidFill>
              <a:schemeClr val="bg1"/>
            </a:solidFill>
            <a:miter lim="800000"/>
            <a:headEnd/>
            <a:tailEnd/>
          </a:ln>
        </p:spPr>
        <p:txBody>
          <a:bodyPr lIns="107259" tIns="53630" rIns="107259" bIns="53630" anchor="ctr"/>
          <a:lstStyle/>
          <a:p>
            <a:pPr algn="ctr">
              <a:spcBef>
                <a:spcPct val="50000"/>
              </a:spcBef>
              <a:defRPr/>
            </a:pPr>
            <a:r>
              <a:rPr lang="it-IT" sz="1600" b="1">
                <a:solidFill>
                  <a:schemeClr val="bg1"/>
                </a:solidFill>
                <a:cs typeface="Arial" charset="0"/>
              </a:rPr>
              <a:t>Le esigenze deil</a:t>
            </a:r>
            <a:r>
              <a:rPr lang="ja-JP" altLang="it-IT" sz="1600" b="1">
                <a:solidFill>
                  <a:schemeClr val="bg1"/>
                </a:solidFill>
                <a:cs typeface="Arial" charset="0"/>
              </a:rPr>
              <a:t>’</a:t>
            </a:r>
            <a:r>
              <a:rPr lang="it-IT" altLang="ja-JP" sz="1600" b="1">
                <a:solidFill>
                  <a:schemeClr val="bg1"/>
                </a:solidFill>
                <a:cs typeface="Arial" charset="0"/>
              </a:rPr>
              <a:t> IT aziendale</a:t>
            </a:r>
            <a:endParaRPr lang="en-US" sz="1600" b="1">
              <a:solidFill>
                <a:schemeClr val="bg1"/>
              </a:solidFill>
              <a:cs typeface="Arial" charset="0"/>
            </a:endParaRPr>
          </a:p>
        </p:txBody>
      </p:sp>
      <p:sp>
        <p:nvSpPr>
          <p:cNvPr id="79" name="AutoShape 11"/>
          <p:cNvSpPr>
            <a:spLocks noChangeAspect="1" noChangeArrowheads="1"/>
          </p:cNvSpPr>
          <p:nvPr/>
        </p:nvSpPr>
        <p:spPr bwMode="auto">
          <a:xfrm>
            <a:off x="4433888" y="1754188"/>
            <a:ext cx="6616700" cy="346075"/>
          </a:xfrm>
          <a:prstGeom prst="homePlate">
            <a:avLst>
              <a:gd name="adj" fmla="val 0"/>
            </a:avLst>
          </a:prstGeom>
          <a:solidFill>
            <a:schemeClr val="accent4">
              <a:lumMod val="50000"/>
              <a:lumOff val="50000"/>
            </a:schemeClr>
          </a:solidFill>
          <a:ln w="28575" algn="ctr">
            <a:solidFill>
              <a:schemeClr val="bg1"/>
            </a:solidFill>
            <a:miter lim="800000"/>
            <a:headEnd/>
            <a:tailEnd/>
          </a:ln>
        </p:spPr>
        <p:txBody>
          <a:bodyPr lIns="107259" tIns="53630" rIns="107259" bIns="53630" anchor="ctr"/>
          <a:lstStyle/>
          <a:p>
            <a:pPr algn="ctr">
              <a:spcBef>
                <a:spcPct val="50000"/>
              </a:spcBef>
              <a:defRPr/>
            </a:pPr>
            <a:r>
              <a:rPr lang="it-IT" sz="1600" b="1">
                <a:solidFill>
                  <a:schemeClr val="bg1"/>
                </a:solidFill>
                <a:latin typeface="Arial" pitchFamily="34" charset="0"/>
                <a:ea typeface="+mn-ea"/>
                <a:cs typeface="Arial" pitchFamily="34" charset="0"/>
              </a:rPr>
              <a:t>La via verso il Cloud, la risposta del mercato</a:t>
            </a:r>
            <a:endParaRPr lang="en-US" sz="1600" b="1">
              <a:solidFill>
                <a:schemeClr val="bg1"/>
              </a:solidFill>
              <a:latin typeface="Arial" pitchFamily="34" charset="0"/>
              <a:ea typeface="+mn-ea"/>
              <a:cs typeface="Arial" pitchFamily="34" charset="0"/>
            </a:endParaRPr>
          </a:p>
        </p:txBody>
      </p:sp>
      <p:cxnSp>
        <p:nvCxnSpPr>
          <p:cNvPr id="81" name="Straight Connector 80"/>
          <p:cNvCxnSpPr/>
          <p:nvPr/>
        </p:nvCxnSpPr>
        <p:spPr>
          <a:xfrm rot="5400000">
            <a:off x="2882107" y="3867943"/>
            <a:ext cx="3136900" cy="4763"/>
          </a:xfrm>
          <a:prstGeom prst="line">
            <a:avLst/>
          </a:pr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cxnSp>
      <p:sp>
        <p:nvSpPr>
          <p:cNvPr id="38932" name="AutoShape 9"/>
          <p:cNvSpPr>
            <a:spLocks noChangeAspect="1" noChangeArrowheads="1"/>
          </p:cNvSpPr>
          <p:nvPr/>
        </p:nvSpPr>
        <p:spPr bwMode="auto">
          <a:xfrm>
            <a:off x="989013" y="5016500"/>
            <a:ext cx="3281362" cy="458788"/>
          </a:xfrm>
          <a:prstGeom prst="homePlate">
            <a:avLst>
              <a:gd name="adj" fmla="val 24768"/>
            </a:avLst>
          </a:prstGeom>
          <a:solidFill>
            <a:schemeClr val="accent1"/>
          </a:solidFill>
          <a:ln w="28575">
            <a:solidFill>
              <a:schemeClr val="bg1"/>
            </a:solidFill>
            <a:miter lim="800000"/>
            <a:headEnd/>
            <a:tailEnd/>
          </a:ln>
        </p:spPr>
        <p:txBody>
          <a:bodyPr lIns="107259" tIns="53630" rIns="107259" bIns="53630" anchor="ctr"/>
          <a:lstStyle/>
          <a:p>
            <a:pPr algn="ctr">
              <a:spcBef>
                <a:spcPct val="50000"/>
              </a:spcBef>
            </a:pPr>
            <a:r>
              <a:rPr lang="it-IT" sz="1600" b="1">
                <a:solidFill>
                  <a:schemeClr val="bg1"/>
                </a:solidFill>
              </a:rPr>
              <a:t>Alta Affidabilità</a:t>
            </a:r>
            <a:endParaRPr lang="en-US" sz="1600" b="1">
              <a:solidFill>
                <a:schemeClr val="bg1"/>
              </a:solidFill>
            </a:endParaRPr>
          </a:p>
        </p:txBody>
      </p:sp>
      <p:sp>
        <p:nvSpPr>
          <p:cNvPr id="38933" name="Titolo 7"/>
          <p:cNvSpPr>
            <a:spLocks/>
          </p:cNvSpPr>
          <p:nvPr/>
        </p:nvSpPr>
        <p:spPr bwMode="auto">
          <a:xfrm>
            <a:off x="806450" y="382588"/>
            <a:ext cx="10720388" cy="9064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nchor="ctr"/>
          <a:lstStyle/>
          <a:p>
            <a:pPr algn="ctr" eaLnBrk="0" hangingPunct="0"/>
            <a:r>
              <a:rPr lang="it-IT" sz="3600" b="1">
                <a:solidFill>
                  <a:srgbClr val="A50021"/>
                </a:solidFill>
                <a:latin typeface="Calibri" charset="0"/>
              </a:rPr>
              <a:t>La via del Cloud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Quanto costa il mio server in azienda? </a:t>
            </a:r>
            <a:endParaRPr lang="it-IT" dirty="0"/>
          </a:p>
        </p:txBody>
      </p:sp>
      <p:sp>
        <p:nvSpPr>
          <p:cNvPr id="5" name="CasellaDiTesto 4"/>
          <p:cNvSpPr txBox="1"/>
          <p:nvPr/>
        </p:nvSpPr>
        <p:spPr>
          <a:xfrm>
            <a:off x="7251650" y="4437906"/>
            <a:ext cx="2916183" cy="1477328"/>
          </a:xfrm>
          <a:prstGeom prst="rect">
            <a:avLst/>
          </a:prstGeom>
          <a:noFill/>
        </p:spPr>
        <p:txBody>
          <a:bodyPr wrap="none" rtlCol="0">
            <a:spAutoFit/>
          </a:bodyPr>
          <a:lstStyle/>
          <a:p>
            <a:r>
              <a:rPr lang="it-IT" dirty="0" smtClean="0"/>
              <a:t>Manca:</a:t>
            </a:r>
          </a:p>
          <a:p>
            <a:endParaRPr lang="it-IT" dirty="0" smtClean="0"/>
          </a:p>
          <a:p>
            <a:pPr marL="285750" indent="-285750">
              <a:buFont typeface="Wingdings" charset="2"/>
              <a:buChar char="ü"/>
            </a:pPr>
            <a:r>
              <a:rPr lang="it-IT" dirty="0" smtClean="0"/>
              <a:t>Alimentatore ridondante</a:t>
            </a:r>
          </a:p>
          <a:p>
            <a:pPr marL="285750" indent="-285750">
              <a:buFont typeface="Wingdings" charset="2"/>
              <a:buChar char="ü"/>
            </a:pPr>
            <a:r>
              <a:rPr lang="it-IT" dirty="0" smtClean="0"/>
              <a:t>Gruppo di continuità</a:t>
            </a:r>
          </a:p>
          <a:p>
            <a:pPr marL="285750" indent="-285750">
              <a:buFont typeface="Wingdings" charset="2"/>
              <a:buChar char="ü"/>
            </a:pPr>
            <a:r>
              <a:rPr lang="it-IT" dirty="0" smtClean="0"/>
              <a:t> … </a:t>
            </a:r>
            <a:endParaRPr lang="it-IT" dirty="0"/>
          </a:p>
        </p:txBody>
      </p:sp>
      <p:sp>
        <p:nvSpPr>
          <p:cNvPr id="6" name="CasellaDiTesto 5"/>
          <p:cNvSpPr txBox="1"/>
          <p:nvPr/>
        </p:nvSpPr>
        <p:spPr>
          <a:xfrm>
            <a:off x="7323658" y="2277666"/>
            <a:ext cx="3469520" cy="2409891"/>
          </a:xfrm>
          <a:prstGeom prst="rect">
            <a:avLst/>
          </a:prstGeom>
          <a:noFill/>
        </p:spPr>
        <p:txBody>
          <a:bodyPr wrap="none" rtlCol="0">
            <a:spAutoFit/>
          </a:bodyPr>
          <a:lstStyle/>
          <a:p>
            <a:pPr>
              <a:lnSpc>
                <a:spcPct val="120000"/>
              </a:lnSpc>
            </a:pPr>
            <a:r>
              <a:rPr lang="it-IT" dirty="0" smtClean="0"/>
              <a:t>1 x Processore </a:t>
            </a:r>
            <a:r>
              <a:rPr lang="it-IT" dirty="0" err="1"/>
              <a:t>X</a:t>
            </a:r>
            <a:r>
              <a:rPr lang="it-IT" dirty="0" err="1" smtClean="0"/>
              <a:t>eon</a:t>
            </a:r>
            <a:r>
              <a:rPr lang="it-IT" dirty="0" smtClean="0"/>
              <a:t> serie 5000</a:t>
            </a:r>
          </a:p>
          <a:p>
            <a:pPr>
              <a:lnSpc>
                <a:spcPct val="120000"/>
              </a:lnSpc>
            </a:pPr>
            <a:r>
              <a:rPr lang="it-IT" dirty="0" smtClean="0"/>
              <a:t>4 GB </a:t>
            </a:r>
            <a:r>
              <a:rPr lang="it-IT" dirty="0" err="1" smtClean="0"/>
              <a:t>ram</a:t>
            </a:r>
            <a:endParaRPr lang="it-IT" dirty="0" smtClean="0"/>
          </a:p>
          <a:p>
            <a:pPr>
              <a:lnSpc>
                <a:spcPct val="120000"/>
              </a:lnSpc>
            </a:pPr>
            <a:r>
              <a:rPr lang="it-IT" dirty="0" smtClean="0"/>
              <a:t>2x300 GB HD in raid</a:t>
            </a:r>
          </a:p>
          <a:p>
            <a:pPr>
              <a:lnSpc>
                <a:spcPct val="120000"/>
              </a:lnSpc>
            </a:pPr>
            <a:r>
              <a:rPr lang="it-IT" dirty="0" err="1" smtClean="0"/>
              <a:t>Win</a:t>
            </a:r>
            <a:r>
              <a:rPr lang="it-IT" dirty="0" smtClean="0"/>
              <a:t> 2008 server</a:t>
            </a:r>
          </a:p>
          <a:p>
            <a:pPr>
              <a:lnSpc>
                <a:spcPct val="120000"/>
              </a:lnSpc>
            </a:pPr>
            <a:r>
              <a:rPr lang="it-IT" dirty="0" smtClean="0"/>
              <a:t>Scheda di rete</a:t>
            </a:r>
          </a:p>
          <a:p>
            <a:pPr>
              <a:lnSpc>
                <a:spcPct val="120000"/>
              </a:lnSpc>
            </a:pPr>
            <a:r>
              <a:rPr lang="it-IT" dirty="0" smtClean="0"/>
              <a:t>…</a:t>
            </a:r>
          </a:p>
          <a:p>
            <a:pPr>
              <a:lnSpc>
                <a:spcPct val="120000"/>
              </a:lnSpc>
            </a:pPr>
            <a:endParaRPr lang="it-IT" dirty="0"/>
          </a:p>
        </p:txBody>
      </p:sp>
      <p:sp>
        <p:nvSpPr>
          <p:cNvPr id="7" name="CasellaDiTesto 6"/>
          <p:cNvSpPr txBox="1"/>
          <p:nvPr/>
        </p:nvSpPr>
        <p:spPr>
          <a:xfrm>
            <a:off x="1274986" y="1269554"/>
            <a:ext cx="3855342" cy="584776"/>
          </a:xfrm>
          <a:prstGeom prst="rect">
            <a:avLst/>
          </a:prstGeom>
          <a:noFill/>
        </p:spPr>
        <p:txBody>
          <a:bodyPr wrap="none" rtlCol="0">
            <a:spAutoFit/>
          </a:bodyPr>
          <a:lstStyle/>
          <a:p>
            <a:r>
              <a:rPr lang="it-IT" sz="3200" b="1" dirty="0" smtClean="0">
                <a:solidFill>
                  <a:srgbClr val="FF0000"/>
                </a:solidFill>
              </a:rPr>
              <a:t>Un po’ di CAPEX…</a:t>
            </a:r>
            <a:endParaRPr lang="it-IT" sz="3200" b="1" dirty="0">
              <a:solidFill>
                <a:srgbClr val="FF0000"/>
              </a:solidFill>
            </a:endParaRPr>
          </a:p>
        </p:txBody>
      </p:sp>
      <p:sp>
        <p:nvSpPr>
          <p:cNvPr id="10" name="CasellaDiTesto 9"/>
          <p:cNvSpPr txBox="1"/>
          <p:nvPr/>
        </p:nvSpPr>
        <p:spPr>
          <a:xfrm>
            <a:off x="698922" y="1773610"/>
            <a:ext cx="9291952" cy="369332"/>
          </a:xfrm>
          <a:prstGeom prst="rect">
            <a:avLst/>
          </a:prstGeom>
          <a:noFill/>
        </p:spPr>
        <p:txBody>
          <a:bodyPr wrap="none" rtlCol="0">
            <a:spAutoFit/>
          </a:bodyPr>
          <a:lstStyle/>
          <a:p>
            <a:r>
              <a:rPr lang="it-IT" b="1" dirty="0" smtClean="0"/>
              <a:t>Esempio di un server </a:t>
            </a:r>
            <a:r>
              <a:rPr lang="it-IT" b="1" dirty="0"/>
              <a:t>di fascia </a:t>
            </a:r>
            <a:r>
              <a:rPr lang="it-IT" b="1" dirty="0" smtClean="0"/>
              <a:t>media dimensionato per una PMI: preventivo on line</a:t>
            </a:r>
            <a:endParaRPr lang="it-IT" b="1" dirty="0"/>
          </a:p>
        </p:txBody>
      </p:sp>
      <p:grpSp>
        <p:nvGrpSpPr>
          <p:cNvPr id="13" name="Gruppo 12"/>
          <p:cNvGrpSpPr/>
          <p:nvPr/>
        </p:nvGrpSpPr>
        <p:grpSpPr>
          <a:xfrm>
            <a:off x="342502" y="2855631"/>
            <a:ext cx="6549108" cy="2446371"/>
            <a:chOff x="342502" y="2277666"/>
            <a:chExt cx="6549108" cy="2446371"/>
          </a:xfrm>
        </p:grpSpPr>
        <p:grpSp>
          <p:nvGrpSpPr>
            <p:cNvPr id="12" name="Gruppo 11"/>
            <p:cNvGrpSpPr/>
            <p:nvPr/>
          </p:nvGrpSpPr>
          <p:grpSpPr>
            <a:xfrm>
              <a:off x="342502" y="2277666"/>
              <a:ext cx="6549108" cy="2446371"/>
              <a:chOff x="31170" y="4221882"/>
              <a:chExt cx="6549108" cy="2446371"/>
            </a:xfrm>
          </p:grpSpPr>
          <p:pic>
            <p:nvPicPr>
              <p:cNvPr id="4" name="Immagine 3"/>
              <p:cNvPicPr>
                <a:picLocks noChangeAspect="1"/>
              </p:cNvPicPr>
              <p:nvPr/>
            </p:nvPicPr>
            <p:blipFill rotWithShape="1">
              <a:blip r:embed="rId2"/>
              <a:srcRect b="37314"/>
              <a:stretch/>
            </p:blipFill>
            <p:spPr>
              <a:xfrm>
                <a:off x="31170" y="4221882"/>
                <a:ext cx="6549108" cy="2446371"/>
              </a:xfrm>
              <a:prstGeom prst="rect">
                <a:avLst/>
              </a:prstGeom>
            </p:spPr>
          </p:pic>
          <p:sp>
            <p:nvSpPr>
              <p:cNvPr id="8" name="Rettangolo 7"/>
              <p:cNvSpPr/>
              <p:nvPr/>
            </p:nvSpPr>
            <p:spPr bwMode="auto">
              <a:xfrm>
                <a:off x="3795266" y="4221882"/>
                <a:ext cx="720080"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9" name="Rettangolo 8"/>
              <p:cNvSpPr/>
              <p:nvPr/>
            </p:nvSpPr>
            <p:spPr bwMode="auto">
              <a:xfrm>
                <a:off x="1563018" y="5013970"/>
                <a:ext cx="2592288"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a typeface="ＭＳ Ｐゴシック" pitchFamily="34" charset="-128"/>
                </a:endParaRPr>
              </a:p>
            </p:txBody>
          </p:sp>
        </p:grpSp>
        <p:sp>
          <p:nvSpPr>
            <p:cNvPr id="11" name="Ovale 10"/>
            <p:cNvSpPr/>
            <p:nvPr/>
          </p:nvSpPr>
          <p:spPr bwMode="auto">
            <a:xfrm>
              <a:off x="4083298" y="3645818"/>
              <a:ext cx="1512168" cy="50405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a typeface="ＭＳ Ｐゴシック" pitchFamily="34" charset="-128"/>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1559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Quanto costa il mio server in azienda? </a:t>
            </a:r>
            <a:endParaRPr lang="it-IT" dirty="0"/>
          </a:p>
        </p:txBody>
      </p:sp>
      <p:sp>
        <p:nvSpPr>
          <p:cNvPr id="7" name="CasellaDiTesto 6"/>
          <p:cNvSpPr txBox="1"/>
          <p:nvPr/>
        </p:nvSpPr>
        <p:spPr>
          <a:xfrm>
            <a:off x="770930" y="1341562"/>
            <a:ext cx="5532184" cy="523220"/>
          </a:xfrm>
          <a:prstGeom prst="rect">
            <a:avLst/>
          </a:prstGeom>
          <a:noFill/>
        </p:spPr>
        <p:txBody>
          <a:bodyPr wrap="none" rtlCol="0">
            <a:spAutoFit/>
          </a:bodyPr>
          <a:lstStyle/>
          <a:p>
            <a:r>
              <a:rPr lang="it-IT" sz="2800" b="1" dirty="0" smtClean="0">
                <a:solidFill>
                  <a:srgbClr val="FF0000"/>
                </a:solidFill>
              </a:rPr>
              <a:t>… e una piccola parte di OPEX: </a:t>
            </a:r>
            <a:endParaRPr lang="it-IT" sz="2800" b="1" dirty="0">
              <a:solidFill>
                <a:srgbClr val="FF0000"/>
              </a:solidFill>
            </a:endParaRPr>
          </a:p>
        </p:txBody>
      </p:sp>
      <p:sp>
        <p:nvSpPr>
          <p:cNvPr id="8" name="Rettangolo 7"/>
          <p:cNvSpPr/>
          <p:nvPr/>
        </p:nvSpPr>
        <p:spPr bwMode="auto">
          <a:xfrm>
            <a:off x="4155306" y="2205658"/>
            <a:ext cx="720080"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9" name="Rettangolo 8"/>
          <p:cNvSpPr/>
          <p:nvPr/>
        </p:nvSpPr>
        <p:spPr bwMode="auto">
          <a:xfrm>
            <a:off x="1923058" y="3069754"/>
            <a:ext cx="2592288"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3" name="CasellaDiTesto 2"/>
          <p:cNvSpPr txBox="1"/>
          <p:nvPr/>
        </p:nvSpPr>
        <p:spPr>
          <a:xfrm>
            <a:off x="171001" y="1778253"/>
            <a:ext cx="7656713" cy="1723549"/>
          </a:xfrm>
          <a:prstGeom prst="rect">
            <a:avLst/>
          </a:prstGeom>
          <a:noFill/>
        </p:spPr>
        <p:txBody>
          <a:bodyPr wrap="none" rtlCol="0">
            <a:spAutoFit/>
          </a:bodyPr>
          <a:lstStyle/>
          <a:p>
            <a:pPr>
              <a:lnSpc>
                <a:spcPct val="150000"/>
              </a:lnSpc>
              <a:spcBef>
                <a:spcPts val="0"/>
              </a:spcBef>
            </a:pPr>
            <a:r>
              <a:rPr lang="it-IT" sz="2400" dirty="0" smtClean="0"/>
              <a:t>Alimentatore 400W x 24 ore al giorno= 9,6 kWh/giorno</a:t>
            </a:r>
          </a:p>
          <a:p>
            <a:pPr algn="ctr">
              <a:lnSpc>
                <a:spcPct val="150000"/>
              </a:lnSpc>
              <a:spcBef>
                <a:spcPts val="0"/>
              </a:spcBef>
            </a:pPr>
            <a:r>
              <a:rPr lang="it-IT" sz="2400" dirty="0" smtClean="0"/>
              <a:t>Costo sola quota energia in bolletta: circa 0,15 € / kWh</a:t>
            </a:r>
            <a:endParaRPr lang="it-IT" sz="2400" dirty="0"/>
          </a:p>
          <a:p>
            <a:pPr algn="ctr">
              <a:lnSpc>
                <a:spcPct val="150000"/>
              </a:lnSpc>
              <a:spcBef>
                <a:spcPts val="0"/>
              </a:spcBef>
            </a:pPr>
            <a:r>
              <a:rPr lang="it-IT" sz="2400" dirty="0" smtClean="0"/>
              <a:t>Costo energia server/mese = €43,20</a:t>
            </a:r>
          </a:p>
        </p:txBody>
      </p:sp>
      <p:sp>
        <p:nvSpPr>
          <p:cNvPr id="11" name="CasellaDiTesto 10"/>
          <p:cNvSpPr txBox="1"/>
          <p:nvPr/>
        </p:nvSpPr>
        <p:spPr>
          <a:xfrm>
            <a:off x="482898" y="3573810"/>
            <a:ext cx="1296144" cy="523220"/>
          </a:xfrm>
          <a:prstGeom prst="rect">
            <a:avLst/>
          </a:prstGeom>
          <a:noFill/>
        </p:spPr>
        <p:txBody>
          <a:bodyPr wrap="square" rtlCol="0">
            <a:spAutoFit/>
          </a:bodyPr>
          <a:lstStyle/>
          <a:p>
            <a:r>
              <a:rPr lang="it-IT" sz="2800" dirty="0" smtClean="0"/>
              <a:t>  </a:t>
            </a:r>
            <a:r>
              <a:rPr lang="it-IT" sz="2800" b="1" dirty="0">
                <a:solidFill>
                  <a:srgbClr val="FF0000"/>
                </a:solidFill>
              </a:rPr>
              <a:t>Ma…</a:t>
            </a:r>
          </a:p>
        </p:txBody>
      </p:sp>
      <p:grpSp>
        <p:nvGrpSpPr>
          <p:cNvPr id="15" name="Gruppo 14"/>
          <p:cNvGrpSpPr/>
          <p:nvPr/>
        </p:nvGrpSpPr>
        <p:grpSpPr>
          <a:xfrm>
            <a:off x="194866" y="3528511"/>
            <a:ext cx="11553080" cy="2637587"/>
            <a:chOff x="194866" y="4077866"/>
            <a:chExt cx="11553080" cy="2637587"/>
          </a:xfrm>
        </p:grpSpPr>
        <p:sp>
          <p:nvSpPr>
            <p:cNvPr id="12" name="CasellaDiTesto 11"/>
            <p:cNvSpPr txBox="1"/>
            <p:nvPr/>
          </p:nvSpPr>
          <p:spPr>
            <a:xfrm>
              <a:off x="194866" y="4437906"/>
              <a:ext cx="10153128" cy="2277547"/>
            </a:xfrm>
            <a:prstGeom prst="rect">
              <a:avLst/>
            </a:prstGeom>
            <a:noFill/>
          </p:spPr>
          <p:txBody>
            <a:bodyPr wrap="square" rtlCol="0">
              <a:spAutoFit/>
            </a:bodyPr>
            <a:lstStyle/>
            <a:p>
              <a:pPr>
                <a:lnSpc>
                  <a:spcPct val="150000"/>
                </a:lnSpc>
              </a:pPr>
              <a:r>
                <a:rPr lang="it-IT" sz="2400" i="1" dirty="0" smtClean="0"/>
                <a:t>Quanto costa la manutenzione ordinaria e straordinaria?</a:t>
              </a:r>
            </a:p>
            <a:p>
              <a:pPr>
                <a:lnSpc>
                  <a:spcPct val="150000"/>
                </a:lnSpc>
              </a:pPr>
              <a:r>
                <a:rPr lang="it-IT" sz="2400" i="1" dirty="0" smtClean="0"/>
                <a:t>In caso di perdita di dati quanto costa il loro recupero?</a:t>
              </a:r>
            </a:p>
            <a:p>
              <a:pPr>
                <a:lnSpc>
                  <a:spcPct val="150000"/>
                </a:lnSpc>
              </a:pPr>
              <a:r>
                <a:rPr lang="it-IT" sz="2400" i="1" dirty="0" smtClean="0"/>
                <a:t>Quanto vale il mio tempo perso e quello dei collaboratori?</a:t>
              </a:r>
            </a:p>
            <a:p>
              <a:pPr>
                <a:lnSpc>
                  <a:spcPct val="150000"/>
                </a:lnSpc>
              </a:pPr>
              <a:r>
                <a:rPr lang="it-IT" sz="2400" i="1" dirty="0" smtClean="0"/>
                <a:t>Aggiornamenti? License? Trasferimento dati?</a:t>
              </a:r>
              <a:endParaRPr lang="it-IT" sz="2400" i="1" dirty="0"/>
            </a:p>
          </p:txBody>
        </p:sp>
        <p:pic>
          <p:nvPicPr>
            <p:cNvPr id="13" name="Immagine 12"/>
            <p:cNvPicPr>
              <a:picLocks noChangeAspect="1"/>
            </p:cNvPicPr>
            <p:nvPr/>
          </p:nvPicPr>
          <p:blipFill>
            <a:blip r:embed="rId2"/>
            <a:stretch>
              <a:fillRect/>
            </a:stretch>
          </p:blipFill>
          <p:spPr>
            <a:xfrm>
              <a:off x="8115746" y="4077866"/>
              <a:ext cx="3632200" cy="2235200"/>
            </a:xfrm>
            <a:prstGeom prst="rect">
              <a:avLst/>
            </a:prstGeom>
          </p:spPr>
        </p:pic>
      </p:grpSp>
      <p:pic>
        <p:nvPicPr>
          <p:cNvPr id="14" name="Immagine 13"/>
          <p:cNvPicPr>
            <a:picLocks noChangeAspect="1"/>
          </p:cNvPicPr>
          <p:nvPr/>
        </p:nvPicPr>
        <p:blipFill>
          <a:blip r:embed="rId3"/>
          <a:stretch>
            <a:fillRect/>
          </a:stretch>
        </p:blipFill>
        <p:spPr>
          <a:xfrm>
            <a:off x="9123858" y="1341562"/>
            <a:ext cx="1618622" cy="214156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681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olo 1"/>
          <p:cNvSpPr>
            <a:spLocks noGrp="1"/>
          </p:cNvSpPr>
          <p:nvPr>
            <p:ph type="title"/>
          </p:nvPr>
        </p:nvSpPr>
        <p:spPr>
          <a:xfrm>
            <a:off x="595313" y="404813"/>
            <a:ext cx="10720387" cy="1012825"/>
          </a:xfrm>
        </p:spPr>
        <p:txBody>
          <a:bodyPr/>
          <a:lstStyle/>
          <a:p>
            <a:r>
              <a:rPr lang="it-IT" dirty="0" smtClean="0">
                <a:latin typeface="Calibri" charset="0"/>
                <a:ea typeface="MS PGothic" charset="0"/>
              </a:rPr>
              <a:t>Facciamo qualche esempio “live” ...</a:t>
            </a:r>
            <a:endParaRPr lang="it-IT" dirty="0">
              <a:latin typeface="Calibri" charset="0"/>
              <a:ea typeface="MS PGothic" charset="0"/>
            </a:endParaRPr>
          </a:p>
        </p:txBody>
      </p:sp>
      <p:pic>
        <p:nvPicPr>
          <p:cNvPr id="27651" name="Picture 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7928" t="19432" r="25185" b="3125"/>
          <a:stretch>
            <a:fillRect/>
          </a:stretch>
        </p:blipFill>
        <p:spPr bwMode="auto">
          <a:xfrm>
            <a:off x="986954" y="2925738"/>
            <a:ext cx="3556298" cy="3256820"/>
          </a:xfrm>
          <a:prstGeom prst="rect">
            <a:avLst/>
          </a:prstGeom>
          <a:noFill/>
          <a:ln>
            <a:noFill/>
          </a:ln>
          <a:effectLst>
            <a:outerShdw blurRad="63500" dist="17961" dir="2700000" algn="ctr" rotWithShape="0">
              <a:srgbClr val="2F4D71">
                <a:alpha val="7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7652" name="Picture 8"/>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8662" t="16908" r="24556" b="3125"/>
          <a:stretch>
            <a:fillRect/>
          </a:stretch>
        </p:blipFill>
        <p:spPr bwMode="auto">
          <a:xfrm>
            <a:off x="4515346" y="2997746"/>
            <a:ext cx="2727078" cy="2515079"/>
          </a:xfrm>
          <a:prstGeom prst="rect">
            <a:avLst/>
          </a:prstGeom>
          <a:noFill/>
          <a:ln>
            <a:noFill/>
          </a:ln>
          <a:effectLst>
            <a:outerShdw blurRad="63500" dist="17961" dir="2700000" algn="ctr" rotWithShape="0">
              <a:srgbClr val="2F4D71">
                <a:alpha val="7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CasellaDiTesto 1"/>
          <p:cNvSpPr txBox="1"/>
          <p:nvPr/>
        </p:nvSpPr>
        <p:spPr>
          <a:xfrm>
            <a:off x="2139082" y="1989634"/>
            <a:ext cx="813456" cy="369332"/>
          </a:xfrm>
          <a:prstGeom prst="rect">
            <a:avLst/>
          </a:prstGeom>
          <a:noFill/>
        </p:spPr>
        <p:txBody>
          <a:bodyPr wrap="none" rtlCol="0">
            <a:spAutoFit/>
          </a:bodyPr>
          <a:lstStyle/>
          <a:p>
            <a:r>
              <a:rPr lang="it-IT" dirty="0" smtClean="0">
                <a:hlinkClick r:id="rId5"/>
              </a:rPr>
              <a:t>Aruba</a:t>
            </a:r>
            <a:endParaRPr lang="it-IT" dirty="0"/>
          </a:p>
        </p:txBody>
      </p:sp>
      <p:sp>
        <p:nvSpPr>
          <p:cNvPr id="3" name="CasellaDiTesto 2"/>
          <p:cNvSpPr txBox="1"/>
          <p:nvPr/>
        </p:nvSpPr>
        <p:spPr>
          <a:xfrm>
            <a:off x="5019402" y="1989634"/>
            <a:ext cx="1595922" cy="369332"/>
          </a:xfrm>
          <a:prstGeom prst="rect">
            <a:avLst/>
          </a:prstGeom>
          <a:noFill/>
        </p:spPr>
        <p:txBody>
          <a:bodyPr wrap="none" rtlCol="0">
            <a:spAutoFit/>
          </a:bodyPr>
          <a:lstStyle/>
          <a:p>
            <a:r>
              <a:rPr lang="it-IT" dirty="0" smtClean="0">
                <a:hlinkClick r:id="rId6"/>
              </a:rPr>
              <a:t>Telecom Italia</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olo 1"/>
          <p:cNvSpPr>
            <a:spLocks noGrp="1"/>
          </p:cNvSpPr>
          <p:nvPr>
            <p:ph type="title"/>
          </p:nvPr>
        </p:nvSpPr>
        <p:spPr>
          <a:xfrm>
            <a:off x="717550" y="473075"/>
            <a:ext cx="10720388" cy="1012825"/>
          </a:xfrm>
        </p:spPr>
        <p:txBody>
          <a:bodyPr/>
          <a:lstStyle/>
          <a:p>
            <a:r>
              <a:rPr lang="it-IT">
                <a:latin typeface="Calibri" charset="0"/>
                <a:ea typeface="MS PGothic" charset="0"/>
              </a:rPr>
              <a:t>Esempio: www.gonegoogle.com</a:t>
            </a:r>
          </a:p>
        </p:txBody>
      </p:sp>
      <p:grpSp>
        <p:nvGrpSpPr>
          <p:cNvPr id="41986" name="Gruppo 5"/>
          <p:cNvGrpSpPr>
            <a:grpSpLocks/>
          </p:cNvGrpSpPr>
          <p:nvPr/>
        </p:nvGrpSpPr>
        <p:grpSpPr bwMode="auto">
          <a:xfrm>
            <a:off x="411163" y="1412875"/>
            <a:ext cx="5832475" cy="4935538"/>
            <a:chOff x="3238584" y="1485578"/>
            <a:chExt cx="5694740" cy="4935486"/>
          </a:xfrm>
        </p:grpSpPr>
        <p:pic>
          <p:nvPicPr>
            <p:cNvPr id="28677"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167" t="19591" r="12308"/>
            <a:stretch>
              <a:fillRect/>
            </a:stretch>
          </p:blipFill>
          <p:spPr bwMode="auto">
            <a:xfrm>
              <a:off x="3238584" y="1485578"/>
              <a:ext cx="5679240" cy="3398802"/>
            </a:xfrm>
            <a:prstGeom prst="rect">
              <a:avLst/>
            </a:prstGeom>
            <a:noFill/>
            <a:ln>
              <a:noFill/>
            </a:ln>
            <a:effectLst>
              <a:outerShdw blurRad="63500" dist="17961" dir="2700000" algn="ctr" rotWithShape="0">
                <a:srgbClr val="2F4D71">
                  <a:alpha val="7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8678"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167" t="52771" r="11784" b="6229"/>
            <a:stretch>
              <a:fillRect/>
            </a:stretch>
          </p:blipFill>
          <p:spPr bwMode="auto">
            <a:xfrm>
              <a:off x="3238584" y="4695469"/>
              <a:ext cx="5694740" cy="1725595"/>
            </a:xfrm>
            <a:prstGeom prst="rect">
              <a:avLst/>
            </a:prstGeom>
            <a:noFill/>
            <a:ln>
              <a:noFill/>
            </a:ln>
            <a:effectLst>
              <a:outerShdw blurRad="63500" dist="17961" dir="2700000" algn="ctr" rotWithShape="0">
                <a:srgbClr val="2F4D71">
                  <a:alpha val="7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pic>
        <p:nvPicPr>
          <p:cNvPr id="25604" name="Picture 5"/>
          <p:cNvPicPr>
            <a:picLocks noChangeAspect="1" noChangeArrowheads="1"/>
          </p:cNvPicPr>
          <p:nvPr/>
        </p:nvPicPr>
        <p:blipFill>
          <a:blip r:embed="rId4"/>
          <a:srcRect r="3104"/>
          <a:stretch>
            <a:fillRect/>
          </a:stretch>
        </p:blipFill>
        <p:spPr bwMode="auto">
          <a:xfrm>
            <a:off x="6746875" y="2133600"/>
            <a:ext cx="4359275" cy="1536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17961" dir="2700000" algn="ctr" rotWithShape="0">
                    <a:srgbClr val="2F4D71">
                      <a:alpha val="74998"/>
                    </a:srgbClr>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 Box 13"/>
          <p:cNvSpPr txBox="1">
            <a:spLocks noChangeArrowheads="1"/>
          </p:cNvSpPr>
          <p:nvPr/>
        </p:nvSpPr>
        <p:spPr bwMode="auto">
          <a:xfrm>
            <a:off x="919163" y="5058842"/>
            <a:ext cx="2376487" cy="752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90000"/>
              </a:lnSpc>
              <a:spcBef>
                <a:spcPct val="50000"/>
              </a:spcBef>
            </a:pPr>
            <a:r>
              <a:rPr lang="en-US" sz="2300" b="1">
                <a:solidFill>
                  <a:srgbClr val="00529B"/>
                </a:solidFill>
              </a:rPr>
              <a:t>Internet Technologies</a:t>
            </a:r>
          </a:p>
        </p:txBody>
      </p:sp>
      <p:sp>
        <p:nvSpPr>
          <p:cNvPr id="43011" name="Text Box 21"/>
          <p:cNvSpPr txBox="1">
            <a:spLocks noChangeArrowheads="1"/>
          </p:cNvSpPr>
          <p:nvPr/>
        </p:nvSpPr>
        <p:spPr bwMode="auto">
          <a:xfrm>
            <a:off x="919163" y="4469880"/>
            <a:ext cx="2767012" cy="43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90000"/>
              </a:lnSpc>
              <a:spcBef>
                <a:spcPct val="50000"/>
              </a:spcBef>
            </a:pPr>
            <a:r>
              <a:rPr lang="en-US" sz="2300" b="1">
                <a:solidFill>
                  <a:srgbClr val="00529B"/>
                </a:solidFill>
              </a:rPr>
              <a:t>Metered by Use</a:t>
            </a:r>
          </a:p>
        </p:txBody>
      </p:sp>
      <p:sp>
        <p:nvSpPr>
          <p:cNvPr id="43012" name="Text Box 29"/>
          <p:cNvSpPr txBox="1">
            <a:spLocks noChangeArrowheads="1"/>
          </p:cNvSpPr>
          <p:nvPr/>
        </p:nvSpPr>
        <p:spPr bwMode="auto">
          <a:xfrm>
            <a:off x="919163" y="3699942"/>
            <a:ext cx="1216025" cy="43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90000"/>
              </a:lnSpc>
              <a:spcBef>
                <a:spcPct val="50000"/>
              </a:spcBef>
            </a:pPr>
            <a:r>
              <a:rPr lang="en-US" sz="2300" b="1">
                <a:solidFill>
                  <a:srgbClr val="00529B"/>
                </a:solidFill>
              </a:rPr>
              <a:t>Shared</a:t>
            </a:r>
          </a:p>
        </p:txBody>
      </p:sp>
      <p:sp>
        <p:nvSpPr>
          <p:cNvPr id="43013" name="Text Box 37"/>
          <p:cNvSpPr txBox="1">
            <a:spLocks noChangeArrowheads="1"/>
          </p:cNvSpPr>
          <p:nvPr/>
        </p:nvSpPr>
        <p:spPr bwMode="auto">
          <a:xfrm>
            <a:off x="842963" y="2980805"/>
            <a:ext cx="3103562" cy="43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90000"/>
              </a:lnSpc>
              <a:spcBef>
                <a:spcPct val="50000"/>
              </a:spcBef>
            </a:pPr>
            <a:r>
              <a:rPr lang="en-US" sz="2300" b="1">
                <a:solidFill>
                  <a:srgbClr val="00529B"/>
                </a:solidFill>
              </a:rPr>
              <a:t>Scalable and Elastic</a:t>
            </a:r>
          </a:p>
        </p:txBody>
      </p:sp>
      <p:sp>
        <p:nvSpPr>
          <p:cNvPr id="43014" name="Text Box 45"/>
          <p:cNvSpPr txBox="1">
            <a:spLocks noChangeArrowheads="1"/>
          </p:cNvSpPr>
          <p:nvPr/>
        </p:nvSpPr>
        <p:spPr bwMode="auto">
          <a:xfrm>
            <a:off x="919163" y="2212455"/>
            <a:ext cx="2533650" cy="43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90000"/>
              </a:lnSpc>
              <a:spcBef>
                <a:spcPct val="50000"/>
              </a:spcBef>
            </a:pPr>
            <a:r>
              <a:rPr lang="en-US" sz="2300" b="1">
                <a:solidFill>
                  <a:srgbClr val="00529B"/>
                </a:solidFill>
              </a:rPr>
              <a:t>Service-Based</a:t>
            </a:r>
          </a:p>
        </p:txBody>
      </p:sp>
      <p:sp>
        <p:nvSpPr>
          <p:cNvPr id="43015" name="Text Box 14"/>
          <p:cNvSpPr txBox="1">
            <a:spLocks noChangeArrowheads="1"/>
          </p:cNvSpPr>
          <p:nvPr/>
        </p:nvSpPr>
        <p:spPr bwMode="auto">
          <a:xfrm>
            <a:off x="3886200" y="5089005"/>
            <a:ext cx="7059613" cy="695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90000"/>
              </a:lnSpc>
              <a:spcBef>
                <a:spcPct val="50000"/>
              </a:spcBef>
              <a:spcAft>
                <a:spcPct val="10000"/>
              </a:spcAft>
            </a:pPr>
            <a:r>
              <a:rPr lang="en-US" sz="2100"/>
              <a:t>I servizi sono forniti attraverso identificazione, formati e protocolli internet.</a:t>
            </a:r>
          </a:p>
        </p:txBody>
      </p:sp>
      <p:sp>
        <p:nvSpPr>
          <p:cNvPr id="43016" name="Text Box 22"/>
          <p:cNvSpPr txBox="1">
            <a:spLocks noChangeArrowheads="1"/>
          </p:cNvSpPr>
          <p:nvPr/>
        </p:nvSpPr>
        <p:spPr bwMode="auto">
          <a:xfrm>
            <a:off x="3886200" y="4361930"/>
            <a:ext cx="7059613" cy="695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90000"/>
              </a:lnSpc>
              <a:spcBef>
                <a:spcPct val="50000"/>
              </a:spcBef>
              <a:spcAft>
                <a:spcPct val="10000"/>
              </a:spcAft>
            </a:pPr>
            <a:r>
              <a:rPr lang="en-US" sz="2100"/>
              <a:t>Ci sono metriche di utilizzo dei servizi che consentono vari modelli di pagamento a consumo.</a:t>
            </a:r>
          </a:p>
        </p:txBody>
      </p:sp>
      <p:sp>
        <p:nvSpPr>
          <p:cNvPr id="43017" name="Text Box 30"/>
          <p:cNvSpPr txBox="1">
            <a:spLocks noChangeArrowheads="1"/>
          </p:cNvSpPr>
          <p:nvPr/>
        </p:nvSpPr>
        <p:spPr bwMode="auto">
          <a:xfrm>
            <a:off x="3886200" y="3590405"/>
            <a:ext cx="7059613" cy="695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90000"/>
              </a:lnSpc>
              <a:spcBef>
                <a:spcPct val="50000"/>
              </a:spcBef>
              <a:spcAft>
                <a:spcPct val="10000"/>
              </a:spcAft>
            </a:pPr>
            <a:r>
              <a:rPr lang="en-US" sz="2100"/>
              <a:t>I servizi resi a clienti diversi condividono risorse comuni per effettuare economie di scala. </a:t>
            </a:r>
          </a:p>
        </p:txBody>
      </p:sp>
      <p:sp>
        <p:nvSpPr>
          <p:cNvPr id="43018" name="Text Box 38"/>
          <p:cNvSpPr txBox="1">
            <a:spLocks noChangeArrowheads="1"/>
          </p:cNvSpPr>
          <p:nvPr/>
        </p:nvSpPr>
        <p:spPr bwMode="auto">
          <a:xfrm>
            <a:off x="3886200" y="2839517"/>
            <a:ext cx="7056438" cy="695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90000"/>
              </a:lnSpc>
              <a:spcBef>
                <a:spcPct val="50000"/>
              </a:spcBef>
              <a:spcAft>
                <a:spcPct val="10000"/>
              </a:spcAft>
            </a:pPr>
            <a:r>
              <a:rPr lang="en-US" sz="2100"/>
              <a:t>I servizi fruiti dal cliente scalano on-demand nell’aggiungere o rimuovere risorse secondo necessità</a:t>
            </a:r>
          </a:p>
        </p:txBody>
      </p:sp>
      <p:sp>
        <p:nvSpPr>
          <p:cNvPr id="43019" name="Text Box 46"/>
          <p:cNvSpPr txBox="1">
            <a:spLocks noChangeArrowheads="1"/>
          </p:cNvSpPr>
          <p:nvPr/>
        </p:nvSpPr>
        <p:spPr bwMode="auto">
          <a:xfrm>
            <a:off x="3886200" y="2104505"/>
            <a:ext cx="8164513" cy="695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90000"/>
              </a:lnSpc>
              <a:spcBef>
                <a:spcPct val="50000"/>
              </a:spcBef>
              <a:spcAft>
                <a:spcPct val="10000"/>
              </a:spcAft>
            </a:pPr>
            <a:r>
              <a:rPr lang="en-US" sz="2100"/>
              <a:t>Il concetto di servizio reso attraverso interfacce standard (self-service UI or API) connette il cliente al fornitore di capacità IT.</a:t>
            </a:r>
          </a:p>
        </p:txBody>
      </p:sp>
      <p:sp>
        <p:nvSpPr>
          <p:cNvPr id="43020" name="Oval 62"/>
          <p:cNvSpPr>
            <a:spLocks noChangeArrowheads="1"/>
          </p:cNvSpPr>
          <p:nvPr/>
        </p:nvSpPr>
        <p:spPr bwMode="auto">
          <a:xfrm>
            <a:off x="503238" y="2114030"/>
            <a:ext cx="304800" cy="568325"/>
          </a:xfrm>
          <a:prstGeom prst="ellipse">
            <a:avLst/>
          </a:prstGeom>
          <a:solidFill>
            <a:srgbClr val="00529B"/>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lIns="107259" tIns="53630" rIns="107259" bIns="53630" anchor="ctr">
            <a:spAutoFit/>
          </a:bodyPr>
          <a:lstStyle/>
          <a:p>
            <a:pPr algn="ctr" eaLnBrk="0" hangingPunct="0">
              <a:lnSpc>
                <a:spcPct val="90000"/>
              </a:lnSpc>
              <a:spcBef>
                <a:spcPct val="50000"/>
              </a:spcBef>
              <a:spcAft>
                <a:spcPct val="10000"/>
              </a:spcAft>
            </a:pPr>
            <a:endParaRPr lang="en-US" sz="2100"/>
          </a:p>
        </p:txBody>
      </p:sp>
      <p:sp>
        <p:nvSpPr>
          <p:cNvPr id="43021" name="TextBox 63"/>
          <p:cNvSpPr txBox="1">
            <a:spLocks noChangeArrowheads="1"/>
          </p:cNvSpPr>
          <p:nvPr/>
        </p:nvSpPr>
        <p:spPr bwMode="auto">
          <a:xfrm>
            <a:off x="452438" y="2198167"/>
            <a:ext cx="381000" cy="43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30000"/>
              </a:spcBef>
              <a:spcAft>
                <a:spcPct val="10000"/>
              </a:spcAft>
            </a:pPr>
            <a:r>
              <a:rPr lang="en-US" sz="2300" b="1">
                <a:solidFill>
                  <a:schemeClr val="bg1"/>
                </a:solidFill>
              </a:rPr>
              <a:t>1</a:t>
            </a:r>
          </a:p>
        </p:txBody>
      </p:sp>
      <p:sp>
        <p:nvSpPr>
          <p:cNvPr id="43022" name="Oval 65"/>
          <p:cNvSpPr>
            <a:spLocks noChangeArrowheads="1"/>
          </p:cNvSpPr>
          <p:nvPr/>
        </p:nvSpPr>
        <p:spPr bwMode="auto">
          <a:xfrm>
            <a:off x="503238" y="2849042"/>
            <a:ext cx="304800" cy="568325"/>
          </a:xfrm>
          <a:prstGeom prst="ellipse">
            <a:avLst/>
          </a:prstGeom>
          <a:solidFill>
            <a:srgbClr val="00529B"/>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lIns="107259" tIns="53630" rIns="107259" bIns="53630" anchor="ctr">
            <a:spAutoFit/>
          </a:bodyPr>
          <a:lstStyle/>
          <a:p>
            <a:pPr algn="ctr" eaLnBrk="0" hangingPunct="0">
              <a:lnSpc>
                <a:spcPct val="90000"/>
              </a:lnSpc>
              <a:spcBef>
                <a:spcPct val="50000"/>
              </a:spcBef>
              <a:spcAft>
                <a:spcPct val="10000"/>
              </a:spcAft>
            </a:pPr>
            <a:endParaRPr lang="en-US" sz="2100"/>
          </a:p>
        </p:txBody>
      </p:sp>
      <p:sp>
        <p:nvSpPr>
          <p:cNvPr id="43023" name="TextBox 66"/>
          <p:cNvSpPr txBox="1">
            <a:spLocks noChangeArrowheads="1"/>
          </p:cNvSpPr>
          <p:nvPr/>
        </p:nvSpPr>
        <p:spPr bwMode="auto">
          <a:xfrm>
            <a:off x="452438" y="2933180"/>
            <a:ext cx="381000" cy="43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30000"/>
              </a:spcBef>
              <a:spcAft>
                <a:spcPct val="10000"/>
              </a:spcAft>
            </a:pPr>
            <a:r>
              <a:rPr lang="en-US" sz="2300" b="1">
                <a:solidFill>
                  <a:schemeClr val="bg1"/>
                </a:solidFill>
              </a:rPr>
              <a:t>2</a:t>
            </a:r>
          </a:p>
        </p:txBody>
      </p:sp>
      <p:sp>
        <p:nvSpPr>
          <p:cNvPr id="43024" name="Oval 68"/>
          <p:cNvSpPr>
            <a:spLocks noChangeArrowheads="1"/>
          </p:cNvSpPr>
          <p:nvPr/>
        </p:nvSpPr>
        <p:spPr bwMode="auto">
          <a:xfrm>
            <a:off x="503238" y="3599930"/>
            <a:ext cx="304800" cy="568325"/>
          </a:xfrm>
          <a:prstGeom prst="ellipse">
            <a:avLst/>
          </a:prstGeom>
          <a:solidFill>
            <a:srgbClr val="00529B"/>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lIns="107259" tIns="53630" rIns="107259" bIns="53630" anchor="ctr">
            <a:spAutoFit/>
          </a:bodyPr>
          <a:lstStyle/>
          <a:p>
            <a:pPr algn="ctr" eaLnBrk="0" hangingPunct="0">
              <a:lnSpc>
                <a:spcPct val="90000"/>
              </a:lnSpc>
              <a:spcBef>
                <a:spcPct val="50000"/>
              </a:spcBef>
              <a:spcAft>
                <a:spcPct val="10000"/>
              </a:spcAft>
            </a:pPr>
            <a:endParaRPr lang="en-US" sz="2100"/>
          </a:p>
        </p:txBody>
      </p:sp>
      <p:sp>
        <p:nvSpPr>
          <p:cNvPr id="43025" name="TextBox 69"/>
          <p:cNvSpPr txBox="1">
            <a:spLocks noChangeArrowheads="1"/>
          </p:cNvSpPr>
          <p:nvPr/>
        </p:nvSpPr>
        <p:spPr bwMode="auto">
          <a:xfrm>
            <a:off x="452438" y="3684067"/>
            <a:ext cx="381000" cy="43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30000"/>
              </a:spcBef>
              <a:spcAft>
                <a:spcPct val="10000"/>
              </a:spcAft>
            </a:pPr>
            <a:r>
              <a:rPr lang="en-US" sz="2300" b="1">
                <a:solidFill>
                  <a:schemeClr val="bg1"/>
                </a:solidFill>
              </a:rPr>
              <a:t>3</a:t>
            </a:r>
          </a:p>
        </p:txBody>
      </p:sp>
      <p:sp>
        <p:nvSpPr>
          <p:cNvPr id="43026" name="Oval 71"/>
          <p:cNvSpPr>
            <a:spLocks noChangeArrowheads="1"/>
          </p:cNvSpPr>
          <p:nvPr/>
        </p:nvSpPr>
        <p:spPr bwMode="auto">
          <a:xfrm>
            <a:off x="503238" y="4369867"/>
            <a:ext cx="304800" cy="569913"/>
          </a:xfrm>
          <a:prstGeom prst="ellipse">
            <a:avLst/>
          </a:prstGeom>
          <a:solidFill>
            <a:srgbClr val="00529B"/>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lIns="107259" tIns="53630" rIns="107259" bIns="53630" anchor="ctr">
            <a:spAutoFit/>
          </a:bodyPr>
          <a:lstStyle/>
          <a:p>
            <a:pPr algn="ctr" eaLnBrk="0" hangingPunct="0">
              <a:lnSpc>
                <a:spcPct val="90000"/>
              </a:lnSpc>
              <a:spcBef>
                <a:spcPct val="50000"/>
              </a:spcBef>
              <a:spcAft>
                <a:spcPct val="10000"/>
              </a:spcAft>
            </a:pPr>
            <a:endParaRPr lang="en-US" sz="2100"/>
          </a:p>
        </p:txBody>
      </p:sp>
      <p:sp>
        <p:nvSpPr>
          <p:cNvPr id="43027" name="TextBox 72"/>
          <p:cNvSpPr txBox="1">
            <a:spLocks noChangeArrowheads="1"/>
          </p:cNvSpPr>
          <p:nvPr/>
        </p:nvSpPr>
        <p:spPr bwMode="auto">
          <a:xfrm>
            <a:off x="452438" y="4455592"/>
            <a:ext cx="381000" cy="43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30000"/>
              </a:spcBef>
              <a:spcAft>
                <a:spcPct val="10000"/>
              </a:spcAft>
            </a:pPr>
            <a:r>
              <a:rPr lang="en-US" sz="2300" b="1">
                <a:solidFill>
                  <a:schemeClr val="bg1"/>
                </a:solidFill>
              </a:rPr>
              <a:t>4</a:t>
            </a:r>
          </a:p>
        </p:txBody>
      </p:sp>
      <p:sp>
        <p:nvSpPr>
          <p:cNvPr id="43028" name="Oval 74"/>
          <p:cNvSpPr>
            <a:spLocks noChangeArrowheads="1"/>
          </p:cNvSpPr>
          <p:nvPr/>
        </p:nvSpPr>
        <p:spPr bwMode="auto">
          <a:xfrm>
            <a:off x="503238" y="5098530"/>
            <a:ext cx="304800" cy="568325"/>
          </a:xfrm>
          <a:prstGeom prst="ellipse">
            <a:avLst/>
          </a:prstGeom>
          <a:solidFill>
            <a:srgbClr val="00529B"/>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lIns="107259" tIns="53630" rIns="107259" bIns="53630" anchor="ctr">
            <a:spAutoFit/>
          </a:bodyPr>
          <a:lstStyle/>
          <a:p>
            <a:pPr algn="ctr" eaLnBrk="0" hangingPunct="0">
              <a:lnSpc>
                <a:spcPct val="90000"/>
              </a:lnSpc>
              <a:spcBef>
                <a:spcPct val="50000"/>
              </a:spcBef>
              <a:spcAft>
                <a:spcPct val="10000"/>
              </a:spcAft>
            </a:pPr>
            <a:endParaRPr lang="en-US" sz="2100"/>
          </a:p>
        </p:txBody>
      </p:sp>
      <p:sp>
        <p:nvSpPr>
          <p:cNvPr id="43029" name="TextBox 75"/>
          <p:cNvSpPr txBox="1">
            <a:spLocks noChangeArrowheads="1"/>
          </p:cNvSpPr>
          <p:nvPr/>
        </p:nvSpPr>
        <p:spPr bwMode="auto">
          <a:xfrm>
            <a:off x="452438" y="5182667"/>
            <a:ext cx="381000" cy="43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30000"/>
              </a:spcBef>
              <a:spcAft>
                <a:spcPct val="10000"/>
              </a:spcAft>
            </a:pPr>
            <a:r>
              <a:rPr lang="en-US" sz="2300" b="1">
                <a:solidFill>
                  <a:schemeClr val="bg1"/>
                </a:solidFill>
              </a:rPr>
              <a:t>5</a:t>
            </a:r>
          </a:p>
        </p:txBody>
      </p:sp>
      <p:cxnSp>
        <p:nvCxnSpPr>
          <p:cNvPr id="43030" name="Straight Connector 76"/>
          <p:cNvCxnSpPr>
            <a:cxnSpLocks noChangeShapeType="1"/>
          </p:cNvCxnSpPr>
          <p:nvPr/>
        </p:nvCxnSpPr>
        <p:spPr bwMode="auto">
          <a:xfrm>
            <a:off x="0" y="2747442"/>
            <a:ext cx="11911013" cy="0"/>
          </a:xfrm>
          <a:prstGeom prst="line">
            <a:avLst/>
          </a:prstGeom>
          <a:noFill/>
          <a:ln w="12700">
            <a:solidFill>
              <a:srgbClr val="969696"/>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43031" name="Straight Connector 77"/>
          <p:cNvCxnSpPr>
            <a:cxnSpLocks noChangeShapeType="1"/>
          </p:cNvCxnSpPr>
          <p:nvPr/>
        </p:nvCxnSpPr>
        <p:spPr bwMode="auto">
          <a:xfrm>
            <a:off x="0" y="3515792"/>
            <a:ext cx="11911013" cy="0"/>
          </a:xfrm>
          <a:prstGeom prst="line">
            <a:avLst/>
          </a:prstGeom>
          <a:noFill/>
          <a:ln w="12700">
            <a:solidFill>
              <a:srgbClr val="969696"/>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43032" name="Straight Connector 78"/>
          <p:cNvCxnSpPr>
            <a:cxnSpLocks noChangeShapeType="1"/>
          </p:cNvCxnSpPr>
          <p:nvPr/>
        </p:nvCxnSpPr>
        <p:spPr bwMode="auto">
          <a:xfrm>
            <a:off x="0" y="4269855"/>
            <a:ext cx="11911013" cy="0"/>
          </a:xfrm>
          <a:prstGeom prst="line">
            <a:avLst/>
          </a:prstGeom>
          <a:noFill/>
          <a:ln w="12700">
            <a:solidFill>
              <a:srgbClr val="969696"/>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43033" name="Straight Connector 79"/>
          <p:cNvCxnSpPr>
            <a:cxnSpLocks noChangeShapeType="1"/>
          </p:cNvCxnSpPr>
          <p:nvPr/>
        </p:nvCxnSpPr>
        <p:spPr bwMode="auto">
          <a:xfrm>
            <a:off x="0" y="5035030"/>
            <a:ext cx="11911013" cy="0"/>
          </a:xfrm>
          <a:prstGeom prst="line">
            <a:avLst/>
          </a:prstGeom>
          <a:noFill/>
          <a:ln w="12700">
            <a:solidFill>
              <a:srgbClr val="969696"/>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43034" name="Straight Connector 80"/>
          <p:cNvCxnSpPr>
            <a:cxnSpLocks noChangeShapeType="1"/>
          </p:cNvCxnSpPr>
          <p:nvPr/>
        </p:nvCxnSpPr>
        <p:spPr bwMode="auto">
          <a:xfrm>
            <a:off x="0" y="2061642"/>
            <a:ext cx="11911013" cy="0"/>
          </a:xfrm>
          <a:prstGeom prst="line">
            <a:avLst/>
          </a:prstGeom>
          <a:noFill/>
          <a:ln w="12700">
            <a:solidFill>
              <a:srgbClr val="969696"/>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43035" name="Straight Connector 81"/>
          <p:cNvCxnSpPr>
            <a:cxnSpLocks noChangeShapeType="1"/>
          </p:cNvCxnSpPr>
          <p:nvPr/>
        </p:nvCxnSpPr>
        <p:spPr bwMode="auto">
          <a:xfrm rot="16200000" flipH="1">
            <a:off x="1993107" y="3976961"/>
            <a:ext cx="3810000" cy="1587"/>
          </a:xfrm>
          <a:prstGeom prst="line">
            <a:avLst/>
          </a:prstGeom>
          <a:noFill/>
          <a:ln w="12700">
            <a:solidFill>
              <a:srgbClr val="969696"/>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46110" name="Title 82"/>
          <p:cNvSpPr>
            <a:spLocks noGrp="1"/>
          </p:cNvSpPr>
          <p:nvPr>
            <p:ph type="title"/>
          </p:nvPr>
        </p:nvSpPr>
        <p:spPr>
          <a:xfrm>
            <a:off x="544513" y="436563"/>
            <a:ext cx="10720387" cy="1012825"/>
          </a:xfrm>
        </p:spPr>
        <p:txBody>
          <a:bodyPr/>
          <a:lstStyle/>
          <a:p>
            <a:pPr>
              <a:defRPr/>
            </a:pPr>
            <a:r>
              <a:rPr lang="en-US" altLang="ko-KR" kern="1200" dirty="0" smtClean="0">
                <a:ea typeface="ＭＳ Ｐゴシック" pitchFamily="-107" charset="-128"/>
                <a:cs typeface="ＭＳ Ｐゴシック" pitchFamily="-107" charset="-128"/>
              </a:rPr>
              <a:t>La </a:t>
            </a:r>
            <a:r>
              <a:rPr lang="en-US" altLang="ko-KR" kern="1200" dirty="0" err="1" smtClean="0">
                <a:ea typeface="ＭＳ Ｐゴシック" pitchFamily="-107" charset="-128"/>
                <a:cs typeface="ＭＳ Ｐゴシック" pitchFamily="-107" charset="-128"/>
              </a:rPr>
              <a:t>caratteristiche</a:t>
            </a:r>
            <a:r>
              <a:rPr lang="en-US" altLang="ko-KR" kern="1200" dirty="0" smtClean="0">
                <a:ea typeface="ＭＳ Ｐゴシック" pitchFamily="-107" charset="-128"/>
                <a:cs typeface="ＭＳ Ｐゴシック" pitchFamily="-107" charset="-128"/>
              </a:rPr>
              <a:t> </a:t>
            </a:r>
            <a:r>
              <a:rPr lang="en-US" altLang="ko-KR" kern="1200" dirty="0" err="1" smtClean="0">
                <a:ea typeface="ＭＳ Ｐゴシック" pitchFamily="-107" charset="-128"/>
                <a:cs typeface="ＭＳ Ｐゴシック" pitchFamily="-107" charset="-128"/>
              </a:rPr>
              <a:t>delle</a:t>
            </a:r>
            <a:r>
              <a:rPr lang="en-US" altLang="ko-KR" kern="1200" dirty="0" smtClean="0">
                <a:ea typeface="ＭＳ Ｐゴシック" pitchFamily="-107" charset="-128"/>
                <a:cs typeface="ＭＳ Ｐゴシック" pitchFamily="-107" charset="-128"/>
              </a:rPr>
              <a:t> </a:t>
            </a:r>
            <a:r>
              <a:rPr lang="en-US" altLang="ko-KR" kern="1200" dirty="0" err="1" smtClean="0">
                <a:ea typeface="ＭＳ Ｐゴシック" pitchFamily="-107" charset="-128"/>
                <a:cs typeface="ＭＳ Ｐゴシック" pitchFamily="-107" charset="-128"/>
              </a:rPr>
              <a:t>nuvole</a:t>
            </a:r>
            <a:endParaRPr lang="en-US" altLang="ko-KR" kern="1200" dirty="0" smtClean="0">
              <a:ea typeface="ＭＳ Ｐゴシック" pitchFamily="-107" charset="-128"/>
              <a:cs typeface="ＭＳ Ｐゴシック" pitchFamily="-107" charset="-128"/>
            </a:endParaRPr>
          </a:p>
        </p:txBody>
      </p:sp>
    </p:spTree>
  </p:cSld>
  <p:clrMapOvr>
    <a:masterClrMapping/>
  </p:clrMapOvr>
  <p:transition>
    <p:wipe dir="d"/>
    <p:sndAc>
      <p:stSnd>
        <p:snd r:embed="rId3" name="click.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5057" name="AutoShape 2"/>
          <p:cNvSpPr>
            <a:spLocks noChangeArrowheads="1"/>
          </p:cNvSpPr>
          <p:nvPr/>
        </p:nvSpPr>
        <p:spPr bwMode="auto">
          <a:xfrm>
            <a:off x="6564313" y="1071563"/>
            <a:ext cx="4865687" cy="5178425"/>
          </a:xfrm>
          <a:prstGeom prst="roundRect">
            <a:avLst>
              <a:gd name="adj" fmla="val 16667"/>
            </a:avLst>
          </a:prstGeom>
          <a:solidFill>
            <a:srgbClr val="00529B">
              <a:alpha val="52156"/>
            </a:srgbClr>
          </a:solidFill>
          <a:ln w="12700">
            <a:solidFill>
              <a:schemeClr val="tx1"/>
            </a:solidFill>
            <a:round/>
            <a:headEnd/>
            <a:tailEnd/>
          </a:ln>
        </p:spPr>
        <p:txBody>
          <a:bodyPr anchor="ctr">
            <a:spAutoFit/>
          </a:bodyPr>
          <a:lstStyle/>
          <a:p>
            <a:pPr algn="ctr" eaLnBrk="0" hangingPunct="0">
              <a:lnSpc>
                <a:spcPct val="90000"/>
              </a:lnSpc>
              <a:spcBef>
                <a:spcPct val="30000"/>
              </a:spcBef>
              <a:spcAft>
                <a:spcPct val="10000"/>
              </a:spcAft>
            </a:pPr>
            <a:endParaRPr lang="en-US"/>
          </a:p>
        </p:txBody>
      </p:sp>
      <p:sp>
        <p:nvSpPr>
          <p:cNvPr id="45058" name="Titolo 1"/>
          <p:cNvSpPr>
            <a:spLocks noGrp="1"/>
          </p:cNvSpPr>
          <p:nvPr>
            <p:ph type="title"/>
          </p:nvPr>
        </p:nvSpPr>
        <p:spPr>
          <a:xfrm>
            <a:off x="595313" y="404813"/>
            <a:ext cx="10720387" cy="1012825"/>
          </a:xfrm>
        </p:spPr>
        <p:txBody>
          <a:bodyPr/>
          <a:lstStyle/>
          <a:p>
            <a:r>
              <a:rPr lang="en-US">
                <a:latin typeface="Calibri" charset="0"/>
                <a:ea typeface="MS PGothic" charset="0"/>
              </a:rPr>
              <a:t>Un Caso di Utente Business che usa la Nuvola Pubblica</a:t>
            </a:r>
            <a:br>
              <a:rPr lang="en-US">
                <a:latin typeface="Calibri" charset="0"/>
                <a:ea typeface="MS PGothic" charset="0"/>
              </a:rPr>
            </a:br>
            <a:endParaRPr lang="it-IT">
              <a:latin typeface="Calibri" charset="0"/>
              <a:ea typeface="MS PGothic" charset="0"/>
            </a:endParaRPr>
          </a:p>
        </p:txBody>
      </p:sp>
      <p:grpSp>
        <p:nvGrpSpPr>
          <p:cNvPr id="2" name="Group 4"/>
          <p:cNvGrpSpPr>
            <a:grpSpLocks/>
          </p:cNvGrpSpPr>
          <p:nvPr/>
        </p:nvGrpSpPr>
        <p:grpSpPr bwMode="auto">
          <a:xfrm>
            <a:off x="158750" y="3724275"/>
            <a:ext cx="5895975" cy="782638"/>
            <a:chOff x="169" y="2578"/>
            <a:chExt cx="3714" cy="493"/>
          </a:xfrm>
        </p:grpSpPr>
        <p:grpSp>
          <p:nvGrpSpPr>
            <p:cNvPr id="45101" name="Group 5"/>
            <p:cNvGrpSpPr>
              <a:grpSpLocks/>
            </p:cNvGrpSpPr>
            <p:nvPr/>
          </p:nvGrpSpPr>
          <p:grpSpPr bwMode="auto">
            <a:xfrm>
              <a:off x="184" y="2578"/>
              <a:ext cx="3699" cy="493"/>
              <a:chOff x="174" y="1056"/>
              <a:chExt cx="3699" cy="493"/>
            </a:xfrm>
          </p:grpSpPr>
          <p:sp>
            <p:nvSpPr>
              <p:cNvPr id="45103" name="AutoShape 6"/>
              <p:cNvSpPr>
                <a:spLocks noChangeArrowheads="1"/>
              </p:cNvSpPr>
              <p:nvPr/>
            </p:nvSpPr>
            <p:spPr bwMode="auto">
              <a:xfrm>
                <a:off x="174" y="1061"/>
                <a:ext cx="3346" cy="484"/>
              </a:xfrm>
              <a:prstGeom prst="roundRect">
                <a:avLst>
                  <a:gd name="adj" fmla="val 16667"/>
                </a:avLst>
              </a:prstGeom>
              <a:solidFill>
                <a:srgbClr val="B9D0DC"/>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anchor="ctr">
                <a:spAutoFit/>
              </a:bodyPr>
              <a:lstStyle/>
              <a:p>
                <a:pPr algn="ctr" eaLnBrk="0" hangingPunct="0">
                  <a:lnSpc>
                    <a:spcPct val="90000"/>
                  </a:lnSpc>
                  <a:spcBef>
                    <a:spcPct val="30000"/>
                  </a:spcBef>
                  <a:spcAft>
                    <a:spcPct val="10000"/>
                  </a:spcAft>
                </a:pPr>
                <a:endParaRPr lang="en-US"/>
              </a:p>
            </p:txBody>
          </p:sp>
          <p:grpSp>
            <p:nvGrpSpPr>
              <p:cNvPr id="45104" name="Group 7"/>
              <p:cNvGrpSpPr>
                <a:grpSpLocks/>
              </p:cNvGrpSpPr>
              <p:nvPr/>
            </p:nvGrpSpPr>
            <p:grpSpPr bwMode="auto">
              <a:xfrm>
                <a:off x="3342" y="1056"/>
                <a:ext cx="531" cy="493"/>
                <a:chOff x="3342" y="1056"/>
                <a:chExt cx="531" cy="493"/>
              </a:xfrm>
            </p:grpSpPr>
            <p:sp>
              <p:nvSpPr>
                <p:cNvPr id="45105" name="Oval 8"/>
                <p:cNvSpPr>
                  <a:spLocks noChangeArrowheads="1"/>
                </p:cNvSpPr>
                <p:nvPr/>
              </p:nvSpPr>
              <p:spPr bwMode="auto">
                <a:xfrm>
                  <a:off x="3342" y="1056"/>
                  <a:ext cx="531" cy="493"/>
                </a:xfrm>
                <a:prstGeom prst="ellipse">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anchor="ctr">
                  <a:spAutoFit/>
                </a:bodyPr>
                <a:lstStyle/>
                <a:p>
                  <a:pPr algn="ctr" eaLnBrk="0" hangingPunct="0">
                    <a:lnSpc>
                      <a:spcPct val="90000"/>
                    </a:lnSpc>
                    <a:spcBef>
                      <a:spcPct val="30000"/>
                    </a:spcBef>
                    <a:spcAft>
                      <a:spcPct val="10000"/>
                    </a:spcAft>
                  </a:pPr>
                  <a:endParaRPr lang="en-US"/>
                </a:p>
              </p:txBody>
            </p:sp>
            <p:sp>
              <p:nvSpPr>
                <p:cNvPr id="45106" name="Oval 9"/>
                <p:cNvSpPr>
                  <a:spLocks noChangeArrowheads="1"/>
                </p:cNvSpPr>
                <p:nvPr/>
              </p:nvSpPr>
              <p:spPr bwMode="auto">
                <a:xfrm>
                  <a:off x="3383" y="1097"/>
                  <a:ext cx="448" cy="402"/>
                </a:xfrm>
                <a:prstGeom prst="ellipse">
                  <a:avLst/>
                </a:prstGeom>
                <a:solidFill>
                  <a:schemeClr val="bg1"/>
                </a:solidFill>
                <a:ln w="38100">
                  <a:solidFill>
                    <a:schemeClr val="tx1"/>
                  </a:solidFill>
                  <a:round/>
                  <a:headEnd/>
                  <a:tailEnd/>
                </a:ln>
              </p:spPr>
              <p:txBody>
                <a:bodyPr anchor="ctr">
                  <a:spAutoFit/>
                </a:bodyPr>
                <a:lstStyle/>
                <a:p>
                  <a:pPr algn="ctr" eaLnBrk="0" hangingPunct="0">
                    <a:lnSpc>
                      <a:spcPct val="90000"/>
                    </a:lnSpc>
                    <a:spcBef>
                      <a:spcPct val="30000"/>
                    </a:spcBef>
                    <a:spcAft>
                      <a:spcPct val="10000"/>
                    </a:spcAft>
                  </a:pPr>
                  <a:endParaRPr lang="en-US"/>
                </a:p>
              </p:txBody>
            </p:sp>
            <p:sp>
              <p:nvSpPr>
                <p:cNvPr id="45107" name="Text Box 10"/>
                <p:cNvSpPr txBox="1">
                  <a:spLocks noChangeArrowheads="1"/>
                </p:cNvSpPr>
                <p:nvPr/>
              </p:nvSpPr>
              <p:spPr bwMode="auto">
                <a:xfrm>
                  <a:off x="3482" y="1159"/>
                  <a:ext cx="251" cy="2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50000"/>
                    </a:spcBef>
                    <a:spcAft>
                      <a:spcPct val="10000"/>
                    </a:spcAft>
                  </a:pPr>
                  <a:r>
                    <a:rPr lang="en-US" sz="2300" b="1"/>
                    <a:t>D</a:t>
                  </a:r>
                </a:p>
              </p:txBody>
            </p:sp>
          </p:grpSp>
        </p:grpSp>
        <p:sp>
          <p:nvSpPr>
            <p:cNvPr id="45102" name="Text Box 11"/>
            <p:cNvSpPr txBox="1">
              <a:spLocks noChangeArrowheads="1"/>
            </p:cNvSpPr>
            <p:nvPr/>
          </p:nvSpPr>
          <p:spPr bwMode="auto">
            <a:xfrm>
              <a:off x="169" y="2685"/>
              <a:ext cx="3125" cy="2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marL="231775" indent="-231775"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50000"/>
                </a:spcBef>
                <a:spcAft>
                  <a:spcPct val="10000"/>
                </a:spcAft>
                <a:buFontTx/>
                <a:buChar char="•"/>
              </a:pPr>
              <a:r>
                <a:rPr lang="en-US" sz="2300" b="1"/>
                <a:t>SaaS (E-Mail, Dev. Mngt, Integr.)</a:t>
              </a:r>
            </a:p>
          </p:txBody>
        </p:sp>
      </p:grpSp>
      <p:grpSp>
        <p:nvGrpSpPr>
          <p:cNvPr id="5" name="Group 12"/>
          <p:cNvGrpSpPr>
            <a:grpSpLocks/>
          </p:cNvGrpSpPr>
          <p:nvPr/>
        </p:nvGrpSpPr>
        <p:grpSpPr bwMode="auto">
          <a:xfrm>
            <a:off x="176213" y="4532313"/>
            <a:ext cx="5872162" cy="782637"/>
            <a:chOff x="180" y="3087"/>
            <a:chExt cx="3699" cy="493"/>
          </a:xfrm>
        </p:grpSpPr>
        <p:grpSp>
          <p:nvGrpSpPr>
            <p:cNvPr id="45094" name="Group 13"/>
            <p:cNvGrpSpPr>
              <a:grpSpLocks/>
            </p:cNvGrpSpPr>
            <p:nvPr/>
          </p:nvGrpSpPr>
          <p:grpSpPr bwMode="auto">
            <a:xfrm>
              <a:off x="180" y="3087"/>
              <a:ext cx="3699" cy="493"/>
              <a:chOff x="174" y="1056"/>
              <a:chExt cx="3699" cy="493"/>
            </a:xfrm>
          </p:grpSpPr>
          <p:sp>
            <p:nvSpPr>
              <p:cNvPr id="45096" name="AutoShape 14"/>
              <p:cNvSpPr>
                <a:spLocks noChangeArrowheads="1"/>
              </p:cNvSpPr>
              <p:nvPr/>
            </p:nvSpPr>
            <p:spPr bwMode="auto">
              <a:xfrm>
                <a:off x="174" y="1061"/>
                <a:ext cx="3346" cy="484"/>
              </a:xfrm>
              <a:prstGeom prst="roundRect">
                <a:avLst>
                  <a:gd name="adj" fmla="val 16667"/>
                </a:avLst>
              </a:prstGeom>
              <a:solidFill>
                <a:srgbClr val="B9D0DC"/>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anchor="ctr">
                <a:spAutoFit/>
              </a:bodyPr>
              <a:lstStyle/>
              <a:p>
                <a:pPr algn="ctr" eaLnBrk="0" hangingPunct="0">
                  <a:lnSpc>
                    <a:spcPct val="90000"/>
                  </a:lnSpc>
                  <a:spcBef>
                    <a:spcPct val="30000"/>
                  </a:spcBef>
                  <a:spcAft>
                    <a:spcPct val="10000"/>
                  </a:spcAft>
                </a:pPr>
                <a:endParaRPr lang="en-US"/>
              </a:p>
            </p:txBody>
          </p:sp>
          <p:grpSp>
            <p:nvGrpSpPr>
              <p:cNvPr id="45097" name="Group 15"/>
              <p:cNvGrpSpPr>
                <a:grpSpLocks/>
              </p:cNvGrpSpPr>
              <p:nvPr/>
            </p:nvGrpSpPr>
            <p:grpSpPr bwMode="auto">
              <a:xfrm>
                <a:off x="3342" y="1056"/>
                <a:ext cx="531" cy="493"/>
                <a:chOff x="3342" y="1056"/>
                <a:chExt cx="531" cy="493"/>
              </a:xfrm>
            </p:grpSpPr>
            <p:sp>
              <p:nvSpPr>
                <p:cNvPr id="45098" name="Oval 16"/>
                <p:cNvSpPr>
                  <a:spLocks noChangeArrowheads="1"/>
                </p:cNvSpPr>
                <p:nvPr/>
              </p:nvSpPr>
              <p:spPr bwMode="auto">
                <a:xfrm>
                  <a:off x="3342" y="1056"/>
                  <a:ext cx="531" cy="493"/>
                </a:xfrm>
                <a:prstGeom prst="ellipse">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anchor="ctr">
                  <a:spAutoFit/>
                </a:bodyPr>
                <a:lstStyle/>
                <a:p>
                  <a:pPr algn="ctr" eaLnBrk="0" hangingPunct="0">
                    <a:lnSpc>
                      <a:spcPct val="90000"/>
                    </a:lnSpc>
                    <a:spcBef>
                      <a:spcPct val="30000"/>
                    </a:spcBef>
                    <a:spcAft>
                      <a:spcPct val="10000"/>
                    </a:spcAft>
                  </a:pPr>
                  <a:endParaRPr lang="en-US"/>
                </a:p>
              </p:txBody>
            </p:sp>
            <p:sp>
              <p:nvSpPr>
                <p:cNvPr id="45099" name="Oval 17"/>
                <p:cNvSpPr>
                  <a:spLocks noChangeArrowheads="1"/>
                </p:cNvSpPr>
                <p:nvPr/>
              </p:nvSpPr>
              <p:spPr bwMode="auto">
                <a:xfrm>
                  <a:off x="3383" y="1097"/>
                  <a:ext cx="448" cy="402"/>
                </a:xfrm>
                <a:prstGeom prst="ellipse">
                  <a:avLst/>
                </a:prstGeom>
                <a:solidFill>
                  <a:schemeClr val="bg1"/>
                </a:solidFill>
                <a:ln w="38100">
                  <a:solidFill>
                    <a:schemeClr val="tx1"/>
                  </a:solidFill>
                  <a:round/>
                  <a:headEnd/>
                  <a:tailEnd/>
                </a:ln>
              </p:spPr>
              <p:txBody>
                <a:bodyPr anchor="ctr">
                  <a:spAutoFit/>
                </a:bodyPr>
                <a:lstStyle/>
                <a:p>
                  <a:pPr algn="ctr" eaLnBrk="0" hangingPunct="0">
                    <a:lnSpc>
                      <a:spcPct val="90000"/>
                    </a:lnSpc>
                    <a:spcBef>
                      <a:spcPct val="30000"/>
                    </a:spcBef>
                    <a:spcAft>
                      <a:spcPct val="10000"/>
                    </a:spcAft>
                  </a:pPr>
                  <a:endParaRPr lang="en-US"/>
                </a:p>
              </p:txBody>
            </p:sp>
            <p:sp>
              <p:nvSpPr>
                <p:cNvPr id="45100" name="Text Box 18"/>
                <p:cNvSpPr txBox="1">
                  <a:spLocks noChangeArrowheads="1"/>
                </p:cNvSpPr>
                <p:nvPr/>
              </p:nvSpPr>
              <p:spPr bwMode="auto">
                <a:xfrm>
                  <a:off x="3487" y="1158"/>
                  <a:ext cx="241" cy="2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50000"/>
                    </a:spcBef>
                    <a:spcAft>
                      <a:spcPct val="10000"/>
                    </a:spcAft>
                  </a:pPr>
                  <a:r>
                    <a:rPr lang="en-US" sz="2300" b="1"/>
                    <a:t>E</a:t>
                  </a:r>
                </a:p>
              </p:txBody>
            </p:sp>
          </p:grpSp>
        </p:grpSp>
        <p:sp>
          <p:nvSpPr>
            <p:cNvPr id="45095" name="Text Box 19"/>
            <p:cNvSpPr txBox="1">
              <a:spLocks noChangeArrowheads="1"/>
            </p:cNvSpPr>
            <p:nvPr/>
          </p:nvSpPr>
          <p:spPr bwMode="auto">
            <a:xfrm>
              <a:off x="211" y="3192"/>
              <a:ext cx="3113" cy="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marL="231775" indent="-231775"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50000"/>
                </a:spcBef>
                <a:spcAft>
                  <a:spcPct val="10000"/>
                </a:spcAft>
                <a:buFontTx/>
                <a:buChar char="•"/>
              </a:pPr>
              <a:r>
                <a:rPr lang="en-US" sz="2300" b="1"/>
                <a:t>Applicazioni custom selezionate</a:t>
              </a:r>
            </a:p>
          </p:txBody>
        </p:sp>
      </p:grpSp>
      <p:grpSp>
        <p:nvGrpSpPr>
          <p:cNvPr id="8" name="Group 20"/>
          <p:cNvGrpSpPr>
            <a:grpSpLocks/>
          </p:cNvGrpSpPr>
          <p:nvPr/>
        </p:nvGrpSpPr>
        <p:grpSpPr bwMode="auto">
          <a:xfrm>
            <a:off x="182563" y="5338763"/>
            <a:ext cx="5872162" cy="782637"/>
            <a:chOff x="184" y="3595"/>
            <a:chExt cx="3699" cy="493"/>
          </a:xfrm>
        </p:grpSpPr>
        <p:grpSp>
          <p:nvGrpSpPr>
            <p:cNvPr id="45087" name="Group 21"/>
            <p:cNvGrpSpPr>
              <a:grpSpLocks/>
            </p:cNvGrpSpPr>
            <p:nvPr/>
          </p:nvGrpSpPr>
          <p:grpSpPr bwMode="auto">
            <a:xfrm>
              <a:off x="184" y="3595"/>
              <a:ext cx="3699" cy="493"/>
              <a:chOff x="174" y="1056"/>
              <a:chExt cx="3699" cy="493"/>
            </a:xfrm>
          </p:grpSpPr>
          <p:sp>
            <p:nvSpPr>
              <p:cNvPr id="45089" name="AutoShape 22"/>
              <p:cNvSpPr>
                <a:spLocks noChangeArrowheads="1"/>
              </p:cNvSpPr>
              <p:nvPr/>
            </p:nvSpPr>
            <p:spPr bwMode="auto">
              <a:xfrm>
                <a:off x="174" y="1061"/>
                <a:ext cx="3346" cy="484"/>
              </a:xfrm>
              <a:prstGeom prst="roundRect">
                <a:avLst>
                  <a:gd name="adj" fmla="val 16667"/>
                </a:avLst>
              </a:prstGeom>
              <a:solidFill>
                <a:srgbClr val="B9D0DC"/>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anchor="ctr">
                <a:spAutoFit/>
              </a:bodyPr>
              <a:lstStyle/>
              <a:p>
                <a:pPr algn="ctr" eaLnBrk="0" hangingPunct="0">
                  <a:lnSpc>
                    <a:spcPct val="90000"/>
                  </a:lnSpc>
                  <a:spcBef>
                    <a:spcPct val="30000"/>
                  </a:spcBef>
                  <a:spcAft>
                    <a:spcPct val="10000"/>
                  </a:spcAft>
                </a:pPr>
                <a:endParaRPr lang="en-US"/>
              </a:p>
            </p:txBody>
          </p:sp>
          <p:grpSp>
            <p:nvGrpSpPr>
              <p:cNvPr id="45090" name="Group 23"/>
              <p:cNvGrpSpPr>
                <a:grpSpLocks/>
              </p:cNvGrpSpPr>
              <p:nvPr/>
            </p:nvGrpSpPr>
            <p:grpSpPr bwMode="auto">
              <a:xfrm>
                <a:off x="3342" y="1056"/>
                <a:ext cx="531" cy="493"/>
                <a:chOff x="3342" y="1056"/>
                <a:chExt cx="531" cy="493"/>
              </a:xfrm>
            </p:grpSpPr>
            <p:sp>
              <p:nvSpPr>
                <p:cNvPr id="45091" name="Oval 24"/>
                <p:cNvSpPr>
                  <a:spLocks noChangeArrowheads="1"/>
                </p:cNvSpPr>
                <p:nvPr/>
              </p:nvSpPr>
              <p:spPr bwMode="auto">
                <a:xfrm>
                  <a:off x="3342" y="1056"/>
                  <a:ext cx="531" cy="493"/>
                </a:xfrm>
                <a:prstGeom prst="ellipse">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anchor="ctr">
                  <a:spAutoFit/>
                </a:bodyPr>
                <a:lstStyle/>
                <a:p>
                  <a:pPr algn="ctr" eaLnBrk="0" hangingPunct="0">
                    <a:lnSpc>
                      <a:spcPct val="90000"/>
                    </a:lnSpc>
                    <a:spcBef>
                      <a:spcPct val="30000"/>
                    </a:spcBef>
                    <a:spcAft>
                      <a:spcPct val="10000"/>
                    </a:spcAft>
                  </a:pPr>
                  <a:endParaRPr lang="en-US"/>
                </a:p>
              </p:txBody>
            </p:sp>
            <p:sp>
              <p:nvSpPr>
                <p:cNvPr id="45092" name="Oval 25"/>
                <p:cNvSpPr>
                  <a:spLocks noChangeArrowheads="1"/>
                </p:cNvSpPr>
                <p:nvPr/>
              </p:nvSpPr>
              <p:spPr bwMode="auto">
                <a:xfrm>
                  <a:off x="3383" y="1097"/>
                  <a:ext cx="448" cy="402"/>
                </a:xfrm>
                <a:prstGeom prst="ellipse">
                  <a:avLst/>
                </a:prstGeom>
                <a:solidFill>
                  <a:schemeClr val="bg1"/>
                </a:solidFill>
                <a:ln w="38100">
                  <a:solidFill>
                    <a:schemeClr val="tx1"/>
                  </a:solidFill>
                  <a:round/>
                  <a:headEnd/>
                  <a:tailEnd/>
                </a:ln>
              </p:spPr>
              <p:txBody>
                <a:bodyPr anchor="ctr">
                  <a:spAutoFit/>
                </a:bodyPr>
                <a:lstStyle/>
                <a:p>
                  <a:pPr algn="ctr" eaLnBrk="0" hangingPunct="0">
                    <a:lnSpc>
                      <a:spcPct val="90000"/>
                    </a:lnSpc>
                    <a:spcBef>
                      <a:spcPct val="30000"/>
                    </a:spcBef>
                    <a:spcAft>
                      <a:spcPct val="10000"/>
                    </a:spcAft>
                  </a:pPr>
                  <a:endParaRPr lang="en-US"/>
                </a:p>
              </p:txBody>
            </p:sp>
            <p:sp>
              <p:nvSpPr>
                <p:cNvPr id="45093" name="Text Box 26"/>
                <p:cNvSpPr txBox="1">
                  <a:spLocks noChangeArrowheads="1"/>
                </p:cNvSpPr>
                <p:nvPr/>
              </p:nvSpPr>
              <p:spPr bwMode="auto">
                <a:xfrm>
                  <a:off x="3492" y="1158"/>
                  <a:ext cx="229" cy="2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50000"/>
                    </a:spcBef>
                    <a:spcAft>
                      <a:spcPct val="10000"/>
                    </a:spcAft>
                  </a:pPr>
                  <a:r>
                    <a:rPr lang="en-US" sz="2300" b="1"/>
                    <a:t>F</a:t>
                  </a:r>
                </a:p>
              </p:txBody>
            </p:sp>
          </p:grpSp>
        </p:grpSp>
        <p:sp>
          <p:nvSpPr>
            <p:cNvPr id="45088" name="Text Box 27"/>
            <p:cNvSpPr txBox="1">
              <a:spLocks noChangeArrowheads="1"/>
            </p:cNvSpPr>
            <p:nvPr/>
          </p:nvSpPr>
          <p:spPr bwMode="auto">
            <a:xfrm>
              <a:off x="221" y="3700"/>
              <a:ext cx="2782" cy="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marL="231775" indent="-231775"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50000"/>
                </a:spcBef>
                <a:spcAft>
                  <a:spcPct val="10000"/>
                </a:spcAft>
                <a:buFontTx/>
                <a:buChar char="•"/>
              </a:pPr>
              <a:r>
                <a:rPr lang="en-US" sz="2300" b="1"/>
                <a:t>Processi paralleli selezionati</a:t>
              </a:r>
            </a:p>
          </p:txBody>
        </p:sp>
      </p:grpSp>
      <p:grpSp>
        <p:nvGrpSpPr>
          <p:cNvPr id="11" name="Group 28"/>
          <p:cNvGrpSpPr>
            <a:grpSpLocks/>
          </p:cNvGrpSpPr>
          <p:nvPr/>
        </p:nvGrpSpPr>
        <p:grpSpPr bwMode="auto">
          <a:xfrm>
            <a:off x="173038" y="2114550"/>
            <a:ext cx="5872162" cy="782638"/>
            <a:chOff x="178" y="1564"/>
            <a:chExt cx="3699" cy="493"/>
          </a:xfrm>
        </p:grpSpPr>
        <p:grpSp>
          <p:nvGrpSpPr>
            <p:cNvPr id="45080" name="Group 29"/>
            <p:cNvGrpSpPr>
              <a:grpSpLocks/>
            </p:cNvGrpSpPr>
            <p:nvPr/>
          </p:nvGrpSpPr>
          <p:grpSpPr bwMode="auto">
            <a:xfrm>
              <a:off x="178" y="1564"/>
              <a:ext cx="3699" cy="493"/>
              <a:chOff x="174" y="1056"/>
              <a:chExt cx="3699" cy="493"/>
            </a:xfrm>
          </p:grpSpPr>
          <p:sp>
            <p:nvSpPr>
              <p:cNvPr id="45082" name="AutoShape 30"/>
              <p:cNvSpPr>
                <a:spLocks noChangeArrowheads="1"/>
              </p:cNvSpPr>
              <p:nvPr/>
            </p:nvSpPr>
            <p:spPr bwMode="auto">
              <a:xfrm>
                <a:off x="174" y="1061"/>
                <a:ext cx="3346" cy="484"/>
              </a:xfrm>
              <a:prstGeom prst="roundRect">
                <a:avLst>
                  <a:gd name="adj" fmla="val 16667"/>
                </a:avLst>
              </a:prstGeom>
              <a:solidFill>
                <a:srgbClr val="B9D0DC"/>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anchor="ctr">
                <a:spAutoFit/>
              </a:bodyPr>
              <a:lstStyle/>
              <a:p>
                <a:pPr algn="ctr" eaLnBrk="0" hangingPunct="0">
                  <a:lnSpc>
                    <a:spcPct val="90000"/>
                  </a:lnSpc>
                  <a:spcBef>
                    <a:spcPct val="30000"/>
                  </a:spcBef>
                  <a:spcAft>
                    <a:spcPct val="10000"/>
                  </a:spcAft>
                </a:pPr>
                <a:endParaRPr lang="en-US"/>
              </a:p>
            </p:txBody>
          </p:sp>
          <p:grpSp>
            <p:nvGrpSpPr>
              <p:cNvPr id="45083" name="Group 31"/>
              <p:cNvGrpSpPr>
                <a:grpSpLocks/>
              </p:cNvGrpSpPr>
              <p:nvPr/>
            </p:nvGrpSpPr>
            <p:grpSpPr bwMode="auto">
              <a:xfrm>
                <a:off x="3342" y="1056"/>
                <a:ext cx="531" cy="493"/>
                <a:chOff x="3342" y="1056"/>
                <a:chExt cx="531" cy="493"/>
              </a:xfrm>
            </p:grpSpPr>
            <p:sp>
              <p:nvSpPr>
                <p:cNvPr id="45084" name="Oval 32"/>
                <p:cNvSpPr>
                  <a:spLocks noChangeArrowheads="1"/>
                </p:cNvSpPr>
                <p:nvPr/>
              </p:nvSpPr>
              <p:spPr bwMode="auto">
                <a:xfrm>
                  <a:off x="3342" y="1056"/>
                  <a:ext cx="531" cy="493"/>
                </a:xfrm>
                <a:prstGeom prst="ellipse">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anchor="ctr">
                  <a:spAutoFit/>
                </a:bodyPr>
                <a:lstStyle/>
                <a:p>
                  <a:pPr algn="ctr" eaLnBrk="0" hangingPunct="0">
                    <a:lnSpc>
                      <a:spcPct val="90000"/>
                    </a:lnSpc>
                    <a:spcBef>
                      <a:spcPct val="30000"/>
                    </a:spcBef>
                    <a:spcAft>
                      <a:spcPct val="10000"/>
                    </a:spcAft>
                  </a:pPr>
                  <a:endParaRPr lang="en-US"/>
                </a:p>
              </p:txBody>
            </p:sp>
            <p:sp>
              <p:nvSpPr>
                <p:cNvPr id="45085" name="Oval 33"/>
                <p:cNvSpPr>
                  <a:spLocks noChangeArrowheads="1"/>
                </p:cNvSpPr>
                <p:nvPr/>
              </p:nvSpPr>
              <p:spPr bwMode="auto">
                <a:xfrm>
                  <a:off x="3383" y="1097"/>
                  <a:ext cx="448" cy="402"/>
                </a:xfrm>
                <a:prstGeom prst="ellipse">
                  <a:avLst/>
                </a:prstGeom>
                <a:solidFill>
                  <a:schemeClr val="bg1"/>
                </a:solidFill>
                <a:ln w="38100">
                  <a:solidFill>
                    <a:schemeClr val="tx1"/>
                  </a:solidFill>
                  <a:round/>
                  <a:headEnd/>
                  <a:tailEnd/>
                </a:ln>
              </p:spPr>
              <p:txBody>
                <a:bodyPr anchor="ctr">
                  <a:spAutoFit/>
                </a:bodyPr>
                <a:lstStyle/>
                <a:p>
                  <a:pPr algn="ctr" eaLnBrk="0" hangingPunct="0">
                    <a:lnSpc>
                      <a:spcPct val="90000"/>
                    </a:lnSpc>
                    <a:spcBef>
                      <a:spcPct val="30000"/>
                    </a:spcBef>
                    <a:spcAft>
                      <a:spcPct val="10000"/>
                    </a:spcAft>
                  </a:pPr>
                  <a:endParaRPr lang="en-US"/>
                </a:p>
              </p:txBody>
            </p:sp>
            <p:sp>
              <p:nvSpPr>
                <p:cNvPr id="45086" name="Text Box 34"/>
                <p:cNvSpPr txBox="1">
                  <a:spLocks noChangeArrowheads="1"/>
                </p:cNvSpPr>
                <p:nvPr/>
              </p:nvSpPr>
              <p:spPr bwMode="auto">
                <a:xfrm>
                  <a:off x="3478" y="1160"/>
                  <a:ext cx="251" cy="2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50000"/>
                    </a:spcBef>
                    <a:spcAft>
                      <a:spcPct val="10000"/>
                    </a:spcAft>
                  </a:pPr>
                  <a:r>
                    <a:rPr lang="en-US" sz="2300" b="1"/>
                    <a:t>B</a:t>
                  </a:r>
                </a:p>
              </p:txBody>
            </p:sp>
          </p:grpSp>
        </p:grpSp>
        <p:sp>
          <p:nvSpPr>
            <p:cNvPr id="45081" name="Text Box 35"/>
            <p:cNvSpPr txBox="1">
              <a:spLocks noChangeArrowheads="1"/>
            </p:cNvSpPr>
            <p:nvPr/>
          </p:nvSpPr>
          <p:spPr bwMode="auto">
            <a:xfrm>
              <a:off x="187" y="1663"/>
              <a:ext cx="3154" cy="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marL="231775" indent="-231775"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50000"/>
                </a:spcBef>
                <a:spcAft>
                  <a:spcPct val="10000"/>
                </a:spcAft>
                <a:buFontTx/>
                <a:buChar char="•"/>
              </a:pPr>
              <a:r>
                <a:rPr lang="en-US" sz="2300" b="1"/>
                <a:t>Prototipazione/Prova di concetto</a:t>
              </a:r>
            </a:p>
          </p:txBody>
        </p:sp>
      </p:grpSp>
      <p:sp>
        <p:nvSpPr>
          <p:cNvPr id="45063" name="Text Box 36"/>
          <p:cNvSpPr txBox="1">
            <a:spLocks noChangeArrowheads="1"/>
          </p:cNvSpPr>
          <p:nvPr/>
        </p:nvSpPr>
        <p:spPr bwMode="auto">
          <a:xfrm>
            <a:off x="6792913" y="1306513"/>
            <a:ext cx="4572000" cy="44862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a:spAutoFit/>
          </a:bodyPr>
          <a:lstStyle>
            <a:lvl1pPr marL="111125" indent="-111125"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90000"/>
              </a:lnSpc>
              <a:spcBef>
                <a:spcPct val="30000"/>
              </a:spcBef>
              <a:spcAft>
                <a:spcPct val="10000"/>
              </a:spcAft>
            </a:pPr>
            <a:r>
              <a:rPr lang="en-US" sz="1800" b="1">
                <a:solidFill>
                  <a:srgbClr val="F2F2F2"/>
                </a:solidFill>
              </a:rPr>
              <a:t>NECESSITA’ DI BASE</a:t>
            </a:r>
          </a:p>
          <a:p>
            <a:pPr>
              <a:lnSpc>
                <a:spcPct val="90000"/>
              </a:lnSpc>
              <a:spcBef>
                <a:spcPct val="30000"/>
              </a:spcBef>
              <a:spcAft>
                <a:spcPct val="10000"/>
              </a:spcAft>
              <a:buFont typeface="Arial" charset="0"/>
              <a:buChar char="•"/>
            </a:pPr>
            <a:r>
              <a:rPr lang="en-US" sz="1800" b="1">
                <a:solidFill>
                  <a:srgbClr val="F2F2F2"/>
                </a:solidFill>
              </a:rPr>
              <a:t>Carichi di lavoro non prevedibili o temporanei </a:t>
            </a:r>
          </a:p>
          <a:p>
            <a:pPr>
              <a:lnSpc>
                <a:spcPct val="90000"/>
              </a:lnSpc>
              <a:spcBef>
                <a:spcPct val="30000"/>
              </a:spcBef>
              <a:spcAft>
                <a:spcPct val="10000"/>
              </a:spcAft>
              <a:buFont typeface="Arial" charset="0"/>
              <a:buChar char="•"/>
            </a:pPr>
            <a:r>
              <a:rPr lang="en-US" sz="1800" b="1">
                <a:solidFill>
                  <a:srgbClr val="F2F2F2"/>
                </a:solidFill>
              </a:rPr>
              <a:t>Utilizzi basati su progetti specifici</a:t>
            </a:r>
          </a:p>
          <a:p>
            <a:pPr>
              <a:lnSpc>
                <a:spcPct val="90000"/>
              </a:lnSpc>
              <a:spcBef>
                <a:spcPct val="30000"/>
              </a:spcBef>
              <a:spcAft>
                <a:spcPct val="10000"/>
              </a:spcAft>
              <a:buFont typeface="Arial" charset="0"/>
              <a:buChar char="•"/>
            </a:pPr>
            <a:r>
              <a:rPr lang="en-US" sz="1800" b="1">
                <a:solidFill>
                  <a:srgbClr val="F2F2F2"/>
                </a:solidFill>
              </a:rPr>
              <a:t> Fornitura rapida e dinamica </a:t>
            </a:r>
          </a:p>
          <a:p>
            <a:pPr>
              <a:lnSpc>
                <a:spcPct val="90000"/>
              </a:lnSpc>
              <a:spcBef>
                <a:spcPct val="30000"/>
              </a:spcBef>
              <a:spcAft>
                <a:spcPct val="10000"/>
              </a:spcAft>
              <a:buFont typeface="Arial" charset="0"/>
              <a:buChar char="•"/>
            </a:pPr>
            <a:r>
              <a:rPr lang="en-US" sz="1800" b="1">
                <a:solidFill>
                  <a:srgbClr val="F2F2F2"/>
                </a:solidFill>
              </a:rPr>
              <a:t> Necessità di self-service e interfacce controllate</a:t>
            </a:r>
          </a:p>
          <a:p>
            <a:pPr>
              <a:lnSpc>
                <a:spcPct val="90000"/>
              </a:lnSpc>
              <a:spcBef>
                <a:spcPct val="30000"/>
              </a:spcBef>
              <a:spcAft>
                <a:spcPct val="10000"/>
              </a:spcAft>
              <a:buFont typeface="Arial" charset="0"/>
              <a:buChar char="•"/>
            </a:pPr>
            <a:r>
              <a:rPr lang="en-US" sz="1800" b="1">
                <a:solidFill>
                  <a:srgbClr val="F2F2F2"/>
                </a:solidFill>
              </a:rPr>
              <a:t>Sfruttare l’economia di scala</a:t>
            </a:r>
          </a:p>
          <a:p>
            <a:pPr>
              <a:lnSpc>
                <a:spcPct val="90000"/>
              </a:lnSpc>
              <a:spcBef>
                <a:spcPct val="30000"/>
              </a:spcBef>
              <a:spcAft>
                <a:spcPct val="10000"/>
              </a:spcAft>
              <a:buFont typeface="Arial" charset="0"/>
              <a:buChar char="•"/>
            </a:pPr>
            <a:r>
              <a:rPr lang="en-US" sz="1800" b="1">
                <a:solidFill>
                  <a:srgbClr val="F2F2F2"/>
                </a:solidFill>
              </a:rPr>
              <a:t>Progetti global-class e in stile cloud</a:t>
            </a:r>
          </a:p>
          <a:p>
            <a:pPr>
              <a:lnSpc>
                <a:spcPct val="90000"/>
              </a:lnSpc>
              <a:spcBef>
                <a:spcPct val="30000"/>
              </a:spcBef>
              <a:spcAft>
                <a:spcPct val="10000"/>
              </a:spcAft>
            </a:pPr>
            <a:r>
              <a:rPr lang="en-US" sz="2000" b="1">
                <a:solidFill>
                  <a:srgbClr val="F2F2F2"/>
                </a:solidFill>
              </a:rPr>
              <a:t>ALTRE CONSIDERAZIONI</a:t>
            </a:r>
          </a:p>
          <a:p>
            <a:pPr>
              <a:lnSpc>
                <a:spcPct val="90000"/>
              </a:lnSpc>
              <a:spcBef>
                <a:spcPct val="30000"/>
              </a:spcBef>
              <a:spcAft>
                <a:spcPct val="10000"/>
              </a:spcAft>
              <a:buFont typeface="Arial" charset="0"/>
              <a:buChar char="•"/>
            </a:pPr>
            <a:r>
              <a:rPr lang="en-US" sz="1800" b="1">
                <a:solidFill>
                  <a:srgbClr val="F2F2F2"/>
                </a:solidFill>
              </a:rPr>
              <a:t>Rischio sui dati gestibile</a:t>
            </a:r>
          </a:p>
          <a:p>
            <a:pPr>
              <a:lnSpc>
                <a:spcPct val="90000"/>
              </a:lnSpc>
              <a:spcBef>
                <a:spcPct val="30000"/>
              </a:spcBef>
              <a:spcAft>
                <a:spcPct val="10000"/>
              </a:spcAft>
              <a:buFont typeface="Arial" charset="0"/>
              <a:buChar char="•"/>
            </a:pPr>
            <a:r>
              <a:rPr lang="en-US" sz="1800" b="1">
                <a:solidFill>
                  <a:srgbClr val="F2F2F2"/>
                </a:solidFill>
              </a:rPr>
              <a:t>Collegamento ad applicazioni interne</a:t>
            </a:r>
          </a:p>
          <a:p>
            <a:pPr>
              <a:lnSpc>
                <a:spcPct val="90000"/>
              </a:lnSpc>
              <a:spcBef>
                <a:spcPct val="30000"/>
              </a:spcBef>
              <a:spcAft>
                <a:spcPct val="10000"/>
              </a:spcAft>
              <a:buFont typeface="Arial" charset="0"/>
              <a:buChar char="•"/>
            </a:pPr>
            <a:r>
              <a:rPr lang="en-US" sz="1800" b="1">
                <a:solidFill>
                  <a:srgbClr val="F2F2F2"/>
                </a:solidFill>
              </a:rPr>
              <a:t>Licenze già acquisite</a:t>
            </a:r>
          </a:p>
        </p:txBody>
      </p:sp>
      <p:grpSp>
        <p:nvGrpSpPr>
          <p:cNvPr id="14" name="Group 37"/>
          <p:cNvGrpSpPr>
            <a:grpSpLocks/>
          </p:cNvGrpSpPr>
          <p:nvPr/>
        </p:nvGrpSpPr>
        <p:grpSpPr bwMode="auto">
          <a:xfrm>
            <a:off x="176213" y="2917825"/>
            <a:ext cx="5872162" cy="782638"/>
            <a:chOff x="180" y="2070"/>
            <a:chExt cx="3699" cy="493"/>
          </a:xfrm>
        </p:grpSpPr>
        <p:grpSp>
          <p:nvGrpSpPr>
            <p:cNvPr id="45073" name="Group 38"/>
            <p:cNvGrpSpPr>
              <a:grpSpLocks/>
            </p:cNvGrpSpPr>
            <p:nvPr/>
          </p:nvGrpSpPr>
          <p:grpSpPr bwMode="auto">
            <a:xfrm>
              <a:off x="180" y="2070"/>
              <a:ext cx="3699" cy="493"/>
              <a:chOff x="174" y="1056"/>
              <a:chExt cx="3699" cy="493"/>
            </a:xfrm>
          </p:grpSpPr>
          <p:sp>
            <p:nvSpPr>
              <p:cNvPr id="45075" name="AutoShape 39"/>
              <p:cNvSpPr>
                <a:spLocks noChangeArrowheads="1"/>
              </p:cNvSpPr>
              <p:nvPr/>
            </p:nvSpPr>
            <p:spPr bwMode="auto">
              <a:xfrm>
                <a:off x="174" y="1061"/>
                <a:ext cx="3346" cy="484"/>
              </a:xfrm>
              <a:prstGeom prst="roundRect">
                <a:avLst>
                  <a:gd name="adj" fmla="val 16667"/>
                </a:avLst>
              </a:prstGeom>
              <a:solidFill>
                <a:srgbClr val="B9D0DC"/>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anchor="ctr">
                <a:spAutoFit/>
              </a:bodyPr>
              <a:lstStyle/>
              <a:p>
                <a:pPr algn="ctr" eaLnBrk="0" hangingPunct="0">
                  <a:lnSpc>
                    <a:spcPct val="90000"/>
                  </a:lnSpc>
                  <a:spcBef>
                    <a:spcPct val="30000"/>
                  </a:spcBef>
                  <a:spcAft>
                    <a:spcPct val="10000"/>
                  </a:spcAft>
                </a:pPr>
                <a:endParaRPr lang="en-US"/>
              </a:p>
            </p:txBody>
          </p:sp>
          <p:grpSp>
            <p:nvGrpSpPr>
              <p:cNvPr id="45076" name="Group 40"/>
              <p:cNvGrpSpPr>
                <a:grpSpLocks/>
              </p:cNvGrpSpPr>
              <p:nvPr/>
            </p:nvGrpSpPr>
            <p:grpSpPr bwMode="auto">
              <a:xfrm>
                <a:off x="3342" y="1056"/>
                <a:ext cx="531" cy="493"/>
                <a:chOff x="3342" y="1056"/>
                <a:chExt cx="531" cy="493"/>
              </a:xfrm>
            </p:grpSpPr>
            <p:sp>
              <p:nvSpPr>
                <p:cNvPr id="45077" name="Oval 41"/>
                <p:cNvSpPr>
                  <a:spLocks noChangeArrowheads="1"/>
                </p:cNvSpPr>
                <p:nvPr/>
              </p:nvSpPr>
              <p:spPr bwMode="auto">
                <a:xfrm>
                  <a:off x="3342" y="1056"/>
                  <a:ext cx="531" cy="493"/>
                </a:xfrm>
                <a:prstGeom prst="ellipse">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anchor="ctr">
                  <a:spAutoFit/>
                </a:bodyPr>
                <a:lstStyle/>
                <a:p>
                  <a:pPr algn="ctr" eaLnBrk="0" hangingPunct="0">
                    <a:lnSpc>
                      <a:spcPct val="90000"/>
                    </a:lnSpc>
                    <a:spcBef>
                      <a:spcPct val="30000"/>
                    </a:spcBef>
                    <a:spcAft>
                      <a:spcPct val="10000"/>
                    </a:spcAft>
                  </a:pPr>
                  <a:endParaRPr lang="en-US"/>
                </a:p>
              </p:txBody>
            </p:sp>
            <p:sp>
              <p:nvSpPr>
                <p:cNvPr id="45078" name="Oval 42"/>
                <p:cNvSpPr>
                  <a:spLocks noChangeArrowheads="1"/>
                </p:cNvSpPr>
                <p:nvPr/>
              </p:nvSpPr>
              <p:spPr bwMode="auto">
                <a:xfrm>
                  <a:off x="3383" y="1097"/>
                  <a:ext cx="448" cy="402"/>
                </a:xfrm>
                <a:prstGeom prst="ellipse">
                  <a:avLst/>
                </a:prstGeom>
                <a:solidFill>
                  <a:schemeClr val="bg1"/>
                </a:solidFill>
                <a:ln w="38100">
                  <a:solidFill>
                    <a:schemeClr val="tx1"/>
                  </a:solidFill>
                  <a:round/>
                  <a:headEnd/>
                  <a:tailEnd/>
                </a:ln>
              </p:spPr>
              <p:txBody>
                <a:bodyPr anchor="ctr">
                  <a:spAutoFit/>
                </a:bodyPr>
                <a:lstStyle/>
                <a:p>
                  <a:pPr algn="ctr" eaLnBrk="0" hangingPunct="0">
                    <a:lnSpc>
                      <a:spcPct val="90000"/>
                    </a:lnSpc>
                    <a:spcBef>
                      <a:spcPct val="30000"/>
                    </a:spcBef>
                    <a:spcAft>
                      <a:spcPct val="10000"/>
                    </a:spcAft>
                  </a:pPr>
                  <a:endParaRPr lang="en-US"/>
                </a:p>
              </p:txBody>
            </p:sp>
            <p:sp>
              <p:nvSpPr>
                <p:cNvPr id="45079" name="Text Box 43"/>
                <p:cNvSpPr txBox="1">
                  <a:spLocks noChangeArrowheads="1"/>
                </p:cNvSpPr>
                <p:nvPr/>
              </p:nvSpPr>
              <p:spPr bwMode="auto">
                <a:xfrm>
                  <a:off x="3482" y="1159"/>
                  <a:ext cx="251" cy="2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50000"/>
                    </a:spcBef>
                    <a:spcAft>
                      <a:spcPct val="10000"/>
                    </a:spcAft>
                  </a:pPr>
                  <a:r>
                    <a:rPr lang="en-US" sz="2300" b="1"/>
                    <a:t>C</a:t>
                  </a:r>
                </a:p>
              </p:txBody>
            </p:sp>
          </p:grpSp>
        </p:grpSp>
        <p:sp>
          <p:nvSpPr>
            <p:cNvPr id="45074" name="Text Box 44"/>
            <p:cNvSpPr txBox="1">
              <a:spLocks noChangeArrowheads="1"/>
            </p:cNvSpPr>
            <p:nvPr/>
          </p:nvSpPr>
          <p:spPr bwMode="auto">
            <a:xfrm>
              <a:off x="197" y="2177"/>
              <a:ext cx="2438" cy="2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marL="231775" indent="-231775"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50000"/>
                </a:spcBef>
                <a:spcAft>
                  <a:spcPct val="10000"/>
                </a:spcAft>
                <a:buFontTx/>
                <a:buChar char="•"/>
              </a:pPr>
              <a:r>
                <a:rPr lang="en-US" sz="2300" b="1"/>
                <a:t>Web Application Serving</a:t>
              </a:r>
            </a:p>
          </p:txBody>
        </p:sp>
      </p:grpSp>
      <p:grpSp>
        <p:nvGrpSpPr>
          <p:cNvPr id="17" name="Group 45"/>
          <p:cNvGrpSpPr>
            <a:grpSpLocks/>
          </p:cNvGrpSpPr>
          <p:nvPr/>
        </p:nvGrpSpPr>
        <p:grpSpPr bwMode="auto">
          <a:xfrm>
            <a:off x="166688" y="1308100"/>
            <a:ext cx="5872162" cy="782638"/>
            <a:chOff x="174" y="1056"/>
            <a:chExt cx="3699" cy="493"/>
          </a:xfrm>
        </p:grpSpPr>
        <p:grpSp>
          <p:nvGrpSpPr>
            <p:cNvPr id="45066" name="Group 46"/>
            <p:cNvGrpSpPr>
              <a:grpSpLocks/>
            </p:cNvGrpSpPr>
            <p:nvPr/>
          </p:nvGrpSpPr>
          <p:grpSpPr bwMode="auto">
            <a:xfrm>
              <a:off x="174" y="1056"/>
              <a:ext cx="3699" cy="493"/>
              <a:chOff x="174" y="1056"/>
              <a:chExt cx="3699" cy="493"/>
            </a:xfrm>
          </p:grpSpPr>
          <p:sp>
            <p:nvSpPr>
              <p:cNvPr id="45068" name="AutoShape 47"/>
              <p:cNvSpPr>
                <a:spLocks noChangeArrowheads="1"/>
              </p:cNvSpPr>
              <p:nvPr/>
            </p:nvSpPr>
            <p:spPr bwMode="auto">
              <a:xfrm>
                <a:off x="174" y="1061"/>
                <a:ext cx="3346" cy="484"/>
              </a:xfrm>
              <a:prstGeom prst="roundRect">
                <a:avLst>
                  <a:gd name="adj" fmla="val 16667"/>
                </a:avLst>
              </a:prstGeom>
              <a:solidFill>
                <a:srgbClr val="B9D0DC"/>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anchor="ctr">
                <a:spAutoFit/>
              </a:bodyPr>
              <a:lstStyle/>
              <a:p>
                <a:pPr algn="ctr" eaLnBrk="0" hangingPunct="0">
                  <a:lnSpc>
                    <a:spcPct val="90000"/>
                  </a:lnSpc>
                  <a:spcBef>
                    <a:spcPct val="30000"/>
                  </a:spcBef>
                  <a:spcAft>
                    <a:spcPct val="10000"/>
                  </a:spcAft>
                </a:pPr>
                <a:endParaRPr lang="en-US"/>
              </a:p>
            </p:txBody>
          </p:sp>
          <p:grpSp>
            <p:nvGrpSpPr>
              <p:cNvPr id="45069" name="Group 48"/>
              <p:cNvGrpSpPr>
                <a:grpSpLocks/>
              </p:cNvGrpSpPr>
              <p:nvPr/>
            </p:nvGrpSpPr>
            <p:grpSpPr bwMode="auto">
              <a:xfrm>
                <a:off x="3342" y="1056"/>
                <a:ext cx="531" cy="493"/>
                <a:chOff x="3342" y="1056"/>
                <a:chExt cx="531" cy="493"/>
              </a:xfrm>
            </p:grpSpPr>
            <p:sp>
              <p:nvSpPr>
                <p:cNvPr id="45070" name="Oval 49"/>
                <p:cNvSpPr>
                  <a:spLocks noChangeArrowheads="1"/>
                </p:cNvSpPr>
                <p:nvPr/>
              </p:nvSpPr>
              <p:spPr bwMode="auto">
                <a:xfrm>
                  <a:off x="3342" y="1056"/>
                  <a:ext cx="531" cy="493"/>
                </a:xfrm>
                <a:prstGeom prst="ellipse">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anchor="ctr">
                  <a:spAutoFit/>
                </a:bodyPr>
                <a:lstStyle/>
                <a:p>
                  <a:pPr algn="ctr" eaLnBrk="0" hangingPunct="0">
                    <a:lnSpc>
                      <a:spcPct val="90000"/>
                    </a:lnSpc>
                    <a:spcBef>
                      <a:spcPct val="30000"/>
                    </a:spcBef>
                    <a:spcAft>
                      <a:spcPct val="10000"/>
                    </a:spcAft>
                  </a:pPr>
                  <a:endParaRPr lang="en-US"/>
                </a:p>
              </p:txBody>
            </p:sp>
            <p:sp>
              <p:nvSpPr>
                <p:cNvPr id="45071" name="Oval 50"/>
                <p:cNvSpPr>
                  <a:spLocks noChangeArrowheads="1"/>
                </p:cNvSpPr>
                <p:nvPr/>
              </p:nvSpPr>
              <p:spPr bwMode="auto">
                <a:xfrm>
                  <a:off x="3383" y="1097"/>
                  <a:ext cx="448" cy="402"/>
                </a:xfrm>
                <a:prstGeom prst="ellipse">
                  <a:avLst/>
                </a:prstGeom>
                <a:solidFill>
                  <a:schemeClr val="bg1"/>
                </a:solidFill>
                <a:ln w="38100">
                  <a:solidFill>
                    <a:schemeClr val="tx1"/>
                  </a:solidFill>
                  <a:round/>
                  <a:headEnd/>
                  <a:tailEnd/>
                </a:ln>
              </p:spPr>
              <p:txBody>
                <a:bodyPr anchor="ctr">
                  <a:spAutoFit/>
                </a:bodyPr>
                <a:lstStyle/>
                <a:p>
                  <a:pPr algn="ctr" eaLnBrk="0" hangingPunct="0">
                    <a:lnSpc>
                      <a:spcPct val="90000"/>
                    </a:lnSpc>
                    <a:spcBef>
                      <a:spcPct val="30000"/>
                    </a:spcBef>
                    <a:spcAft>
                      <a:spcPct val="10000"/>
                    </a:spcAft>
                  </a:pPr>
                  <a:endParaRPr lang="en-US"/>
                </a:p>
              </p:txBody>
            </p:sp>
            <p:sp>
              <p:nvSpPr>
                <p:cNvPr id="45072" name="Text Box 51"/>
                <p:cNvSpPr txBox="1">
                  <a:spLocks noChangeArrowheads="1"/>
                </p:cNvSpPr>
                <p:nvPr/>
              </p:nvSpPr>
              <p:spPr bwMode="auto">
                <a:xfrm>
                  <a:off x="3478" y="1149"/>
                  <a:ext cx="251" cy="2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50000"/>
                    </a:spcBef>
                    <a:spcAft>
                      <a:spcPct val="10000"/>
                    </a:spcAft>
                  </a:pPr>
                  <a:r>
                    <a:rPr lang="en-US" sz="2300" b="1"/>
                    <a:t>A</a:t>
                  </a:r>
                </a:p>
              </p:txBody>
            </p:sp>
          </p:grpSp>
        </p:grpSp>
        <p:sp>
          <p:nvSpPr>
            <p:cNvPr id="45067" name="Text Box 52"/>
            <p:cNvSpPr txBox="1">
              <a:spLocks noChangeArrowheads="1"/>
            </p:cNvSpPr>
            <p:nvPr/>
          </p:nvSpPr>
          <p:spPr bwMode="auto">
            <a:xfrm>
              <a:off x="221" y="1156"/>
              <a:ext cx="2750" cy="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marL="231775" indent="-231775"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50000"/>
                </a:spcBef>
                <a:spcAft>
                  <a:spcPct val="10000"/>
                </a:spcAft>
                <a:buFontTx/>
                <a:buChar char="•"/>
              </a:pPr>
              <a:r>
                <a:rPr lang="en-US" sz="2300" b="1"/>
                <a:t>Development/Test e Progetti</a:t>
              </a:r>
            </a:p>
          </p:txBody>
        </p:sp>
      </p:gr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2"/>
          <p:cNvSpPr>
            <a:spLocks noChangeArrowheads="1"/>
          </p:cNvSpPr>
          <p:nvPr/>
        </p:nvSpPr>
        <p:spPr bwMode="auto">
          <a:xfrm>
            <a:off x="8658225" y="6111875"/>
            <a:ext cx="215900" cy="385763"/>
          </a:xfrm>
          <a:prstGeom prst="rect">
            <a:avLst/>
          </a:prstGeom>
          <a:solidFill>
            <a:schemeClr val="bg1"/>
          </a:solidFill>
          <a:ln w="12700">
            <a:solidFill>
              <a:schemeClr val="bg1"/>
            </a:solidFill>
            <a:miter lim="800000"/>
            <a:headEnd/>
            <a:tailEnd/>
          </a:ln>
        </p:spPr>
        <p:txBody>
          <a:bodyPr wrap="none" lIns="107259" tIns="53630" rIns="107259" bIns="53630" anchor="ctr">
            <a:spAutoFit/>
          </a:bodyPr>
          <a:lstStyle/>
          <a:p>
            <a:endParaRPr lang="en-GB"/>
          </a:p>
        </p:txBody>
      </p:sp>
      <p:sp>
        <p:nvSpPr>
          <p:cNvPr id="46082" name="Rectangle 2"/>
          <p:cNvSpPr>
            <a:spLocks noGrp="1" noChangeArrowheads="1"/>
          </p:cNvSpPr>
          <p:nvPr>
            <p:ph type="title" idx="4294967295"/>
          </p:nvPr>
        </p:nvSpPr>
        <p:spPr>
          <a:xfrm>
            <a:off x="360363" y="258763"/>
            <a:ext cx="10898187" cy="885825"/>
          </a:xfrm>
        </p:spPr>
        <p:txBody>
          <a:bodyPr/>
          <a:lstStyle/>
          <a:p>
            <a:pPr eaLnBrk="1" hangingPunct="1"/>
            <a:r>
              <a:rPr lang="en-US">
                <a:latin typeface="Calibri" charset="0"/>
                <a:ea typeface="MS PGothic" charset="0"/>
              </a:rPr>
              <a:t>Benefici e sfide con i Cloud Services?</a:t>
            </a:r>
          </a:p>
        </p:txBody>
      </p:sp>
      <p:sp>
        <p:nvSpPr>
          <p:cNvPr id="760836" name="Text Box 4"/>
          <p:cNvSpPr txBox="1">
            <a:spLocks noChangeArrowheads="1"/>
          </p:cNvSpPr>
          <p:nvPr/>
        </p:nvSpPr>
        <p:spPr bwMode="auto">
          <a:xfrm>
            <a:off x="6316663" y="1154113"/>
            <a:ext cx="3887787" cy="461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spcBef>
                <a:spcPct val="50000"/>
              </a:spcBef>
            </a:pPr>
            <a:r>
              <a:rPr lang="en-US" sz="2300" b="1"/>
              <a:t>… ma anche seri problemi</a:t>
            </a:r>
          </a:p>
        </p:txBody>
      </p:sp>
      <p:sp>
        <p:nvSpPr>
          <p:cNvPr id="760837" name="Rectangle 3"/>
          <p:cNvSpPr>
            <a:spLocks noChangeArrowheads="1"/>
          </p:cNvSpPr>
          <p:nvPr/>
        </p:nvSpPr>
        <p:spPr bwMode="gray">
          <a:xfrm>
            <a:off x="6107113" y="1830388"/>
            <a:ext cx="5468937" cy="52355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7" tIns="53630" rIns="107257" bIns="53630"/>
          <a:lstStyle/>
          <a:p>
            <a:pPr marL="271463" indent="-271463">
              <a:lnSpc>
                <a:spcPct val="70000"/>
              </a:lnSpc>
              <a:spcBef>
                <a:spcPct val="30000"/>
              </a:spcBef>
              <a:buClr>
                <a:srgbClr val="00529B"/>
              </a:buClr>
              <a:buFont typeface="Times" charset="0"/>
              <a:buChar char="•"/>
            </a:pPr>
            <a:r>
              <a:rPr lang="en-US" sz="2400" b="1">
                <a:solidFill>
                  <a:srgbClr val="00529B"/>
                </a:solidFill>
                <a:latin typeface="Calibri" charset="0"/>
              </a:rPr>
              <a:t>Security &amp; Compliance</a:t>
            </a:r>
          </a:p>
          <a:p>
            <a:pPr marL="744538" lvl="1" indent="-201613">
              <a:lnSpc>
                <a:spcPct val="70000"/>
              </a:lnSpc>
              <a:spcBef>
                <a:spcPct val="30000"/>
              </a:spcBef>
              <a:buClr>
                <a:srgbClr val="00529B"/>
              </a:buClr>
              <a:buFont typeface="Times" charset="0"/>
              <a:buChar char="•"/>
            </a:pPr>
            <a:r>
              <a:rPr lang="en-US" sz="2000">
                <a:latin typeface="Calibri" charset="0"/>
              </a:rPr>
              <a:t>Locazzazione e isolamento dei</a:t>
            </a:r>
          </a:p>
          <a:p>
            <a:pPr marL="744538" lvl="1" indent="-201613">
              <a:lnSpc>
                <a:spcPct val="70000"/>
              </a:lnSpc>
              <a:spcBef>
                <a:spcPct val="30000"/>
              </a:spcBef>
              <a:buClr>
                <a:srgbClr val="00529B"/>
              </a:buClr>
              <a:buFont typeface="Times" charset="0"/>
              <a:buChar char="•"/>
            </a:pPr>
            <a:r>
              <a:rPr lang="en-US" sz="2000">
                <a:latin typeface="Calibri" charset="0"/>
              </a:rPr>
              <a:t>Problemi legali e forensici</a:t>
            </a:r>
          </a:p>
          <a:p>
            <a:pPr marL="744538" lvl="1" indent="-201613">
              <a:lnSpc>
                <a:spcPct val="70000"/>
              </a:lnSpc>
              <a:spcBef>
                <a:spcPct val="30000"/>
              </a:spcBef>
              <a:buClr>
                <a:srgbClr val="00529B"/>
              </a:buClr>
              <a:buFont typeface="Times" charset="0"/>
              <a:buChar char="•"/>
            </a:pPr>
            <a:endParaRPr lang="en-US" sz="2000">
              <a:latin typeface="Calibri" charset="0"/>
            </a:endParaRPr>
          </a:p>
          <a:p>
            <a:pPr marL="271463" indent="-271463">
              <a:lnSpc>
                <a:spcPct val="70000"/>
              </a:lnSpc>
              <a:spcBef>
                <a:spcPct val="30000"/>
              </a:spcBef>
              <a:buClr>
                <a:srgbClr val="00529B"/>
              </a:buClr>
              <a:buFont typeface="Times" charset="0"/>
              <a:buChar char="•"/>
            </a:pPr>
            <a:r>
              <a:rPr lang="en-US" sz="2400" b="1">
                <a:solidFill>
                  <a:srgbClr val="00529B"/>
                </a:solidFill>
                <a:latin typeface="Calibri" charset="0"/>
              </a:rPr>
              <a:t>Transparenza &amp; Controllo</a:t>
            </a:r>
          </a:p>
          <a:p>
            <a:pPr marL="744538" lvl="1" indent="-201613">
              <a:lnSpc>
                <a:spcPct val="70000"/>
              </a:lnSpc>
              <a:spcBef>
                <a:spcPct val="30000"/>
              </a:spcBef>
              <a:buClr>
                <a:srgbClr val="00529B"/>
              </a:buClr>
              <a:buFont typeface="Times" charset="0"/>
              <a:buChar char="•"/>
            </a:pPr>
            <a:r>
              <a:rPr lang="en-US" sz="2000">
                <a:latin typeface="Calibri" charset="0"/>
              </a:rPr>
              <a:t>Implementazione non trasparente</a:t>
            </a:r>
          </a:p>
          <a:p>
            <a:pPr marL="744538" lvl="1" indent="-201613">
              <a:lnSpc>
                <a:spcPct val="70000"/>
              </a:lnSpc>
              <a:spcBef>
                <a:spcPct val="30000"/>
              </a:spcBef>
              <a:buClr>
                <a:srgbClr val="00529B"/>
              </a:buClr>
              <a:buFont typeface="Times" charset="0"/>
              <a:buChar char="•"/>
            </a:pPr>
            <a:r>
              <a:rPr lang="en-US" sz="2000">
                <a:latin typeface="Calibri" charset="0"/>
              </a:rPr>
              <a:t>Livelli di servizio non flessibili</a:t>
            </a:r>
          </a:p>
          <a:p>
            <a:pPr marL="744538" lvl="1" indent="-201613">
              <a:lnSpc>
                <a:spcPct val="70000"/>
              </a:lnSpc>
              <a:spcBef>
                <a:spcPct val="30000"/>
              </a:spcBef>
              <a:buClr>
                <a:srgbClr val="00529B"/>
              </a:buClr>
              <a:buFont typeface="Times" charset="0"/>
              <a:buChar char="•"/>
            </a:pPr>
            <a:r>
              <a:rPr lang="en-US" sz="2000">
                <a:latin typeface="Calibri" charset="0"/>
              </a:rPr>
              <a:t>Problemi di certificazione &amp; audit</a:t>
            </a:r>
          </a:p>
          <a:p>
            <a:pPr marL="744538" lvl="1" indent="-201613">
              <a:lnSpc>
                <a:spcPct val="70000"/>
              </a:lnSpc>
              <a:spcBef>
                <a:spcPct val="30000"/>
              </a:spcBef>
              <a:buClr>
                <a:srgbClr val="00529B"/>
              </a:buClr>
              <a:buFont typeface="Times" charset="0"/>
              <a:buChar char="•"/>
            </a:pPr>
            <a:endParaRPr lang="en-US" sz="2000">
              <a:latin typeface="Calibri" charset="0"/>
            </a:endParaRPr>
          </a:p>
          <a:p>
            <a:pPr marL="271463" indent="-271463">
              <a:lnSpc>
                <a:spcPct val="70000"/>
              </a:lnSpc>
              <a:spcBef>
                <a:spcPct val="30000"/>
              </a:spcBef>
              <a:buClr>
                <a:srgbClr val="00529B"/>
              </a:buClr>
              <a:buFont typeface="Times" charset="0"/>
              <a:buChar char="•"/>
            </a:pPr>
            <a:r>
              <a:rPr lang="en-US" sz="2400" b="1">
                <a:solidFill>
                  <a:srgbClr val="00529B"/>
                </a:solidFill>
                <a:latin typeface="Calibri" charset="0"/>
              </a:rPr>
              <a:t>Service Assurance</a:t>
            </a:r>
          </a:p>
          <a:p>
            <a:pPr marL="744538" lvl="1" indent="-201613">
              <a:lnSpc>
                <a:spcPct val="70000"/>
              </a:lnSpc>
              <a:spcBef>
                <a:spcPct val="30000"/>
              </a:spcBef>
              <a:buClr>
                <a:srgbClr val="00529B"/>
              </a:buClr>
              <a:buFont typeface="Times" charset="0"/>
              <a:buChar char="•"/>
            </a:pPr>
            <a:r>
              <a:rPr lang="en-US" sz="2000">
                <a:latin typeface="Calibri" charset="0"/>
              </a:rPr>
              <a:t>Qualità &amp; predicibilità</a:t>
            </a:r>
          </a:p>
          <a:p>
            <a:pPr marL="744538" lvl="1" indent="-201613">
              <a:lnSpc>
                <a:spcPct val="70000"/>
              </a:lnSpc>
              <a:spcBef>
                <a:spcPct val="30000"/>
              </a:spcBef>
              <a:buClr>
                <a:srgbClr val="00529B"/>
              </a:buClr>
              <a:buFont typeface="Times" charset="0"/>
              <a:buChar char="•"/>
            </a:pPr>
            <a:r>
              <a:rPr lang="en-US" sz="2000">
                <a:latin typeface="Calibri" charset="0"/>
              </a:rPr>
              <a:t>Impossibile controllare oltre il servizio</a:t>
            </a:r>
          </a:p>
          <a:p>
            <a:pPr marL="744538" lvl="1" indent="-201613">
              <a:lnSpc>
                <a:spcPct val="70000"/>
              </a:lnSpc>
              <a:spcBef>
                <a:spcPct val="30000"/>
              </a:spcBef>
              <a:buClr>
                <a:srgbClr val="00529B"/>
              </a:buClr>
              <a:buFont typeface="Times" charset="0"/>
              <a:buChar char="•"/>
            </a:pPr>
            <a:r>
              <a:rPr lang="en-US" sz="2000">
                <a:latin typeface="Calibri" charset="0"/>
              </a:rPr>
              <a:t>Gestione deiguasti</a:t>
            </a:r>
          </a:p>
        </p:txBody>
      </p:sp>
      <p:sp>
        <p:nvSpPr>
          <p:cNvPr id="760838" name="Rectangle 3"/>
          <p:cNvSpPr>
            <a:spLocks noGrp="1" noChangeArrowheads="1"/>
          </p:cNvSpPr>
          <p:nvPr>
            <p:ph type="body" idx="4294967295"/>
          </p:nvPr>
        </p:nvSpPr>
        <p:spPr>
          <a:xfrm>
            <a:off x="382588" y="1851025"/>
            <a:ext cx="5753100" cy="5237163"/>
          </a:xfrm>
        </p:spPr>
        <p:txBody>
          <a:bodyPr/>
          <a:lstStyle/>
          <a:p>
            <a:pPr marL="271463" indent="-271463" eaLnBrk="1" hangingPunct="1">
              <a:lnSpc>
                <a:spcPct val="70000"/>
              </a:lnSpc>
            </a:pPr>
            <a:r>
              <a:rPr lang="en-US" sz="2400" b="1">
                <a:solidFill>
                  <a:srgbClr val="00529B"/>
                </a:solidFill>
                <a:latin typeface="Calibri" charset="0"/>
                <a:ea typeface="MS PGothic" charset="0"/>
              </a:rPr>
              <a:t>Agilità — Riduce il Time to Market</a:t>
            </a:r>
          </a:p>
          <a:p>
            <a:pPr lvl="1" eaLnBrk="1" hangingPunct="1">
              <a:lnSpc>
                <a:spcPct val="70000"/>
              </a:lnSpc>
            </a:pPr>
            <a:r>
              <a:rPr lang="en-US" sz="2000">
                <a:latin typeface="Calibri" charset="0"/>
                <a:ea typeface="MS PGothic" charset="0"/>
              </a:rPr>
              <a:t>On-Demand e self-service</a:t>
            </a:r>
          </a:p>
          <a:p>
            <a:pPr lvl="1" eaLnBrk="1" hangingPunct="1">
              <a:lnSpc>
                <a:spcPct val="70000"/>
              </a:lnSpc>
            </a:pPr>
            <a:r>
              <a:rPr lang="en-US" sz="2000">
                <a:latin typeface="Calibri" charset="0"/>
                <a:ea typeface="MS PGothic" charset="0"/>
              </a:rPr>
              <a:t>Consente carichi di lavoro temporanei</a:t>
            </a:r>
          </a:p>
          <a:p>
            <a:pPr lvl="1" eaLnBrk="1" hangingPunct="1">
              <a:lnSpc>
                <a:spcPct val="70000"/>
              </a:lnSpc>
            </a:pPr>
            <a:r>
              <a:rPr lang="en-US" sz="2000">
                <a:latin typeface="Calibri" charset="0"/>
                <a:ea typeface="MS PGothic" charset="0"/>
              </a:rPr>
              <a:t>Sviluppo e installazione rapidissimi</a:t>
            </a:r>
          </a:p>
          <a:p>
            <a:pPr lvl="1" eaLnBrk="1" hangingPunct="1">
              <a:lnSpc>
                <a:spcPct val="70000"/>
              </a:lnSpc>
            </a:pPr>
            <a:endParaRPr lang="en-US" sz="2000">
              <a:latin typeface="Calibri" charset="0"/>
              <a:ea typeface="MS PGothic" charset="0"/>
            </a:endParaRPr>
          </a:p>
          <a:p>
            <a:pPr marL="271463" indent="-271463" eaLnBrk="1" hangingPunct="1">
              <a:lnSpc>
                <a:spcPct val="70000"/>
              </a:lnSpc>
              <a:spcBef>
                <a:spcPts val="350"/>
              </a:spcBef>
            </a:pPr>
            <a:r>
              <a:rPr lang="en-US" sz="2400" b="1">
                <a:solidFill>
                  <a:srgbClr val="00529B"/>
                </a:solidFill>
                <a:latin typeface="Calibri" charset="0"/>
                <a:ea typeface="MS PGothic" charset="0"/>
              </a:rPr>
              <a:t>Costi — Capitale e Operazioni</a:t>
            </a:r>
            <a:endParaRPr lang="en-US" sz="1800" b="1">
              <a:solidFill>
                <a:srgbClr val="00529B"/>
              </a:solidFill>
              <a:latin typeface="Calibri" charset="0"/>
              <a:ea typeface="MS PGothic" charset="0"/>
            </a:endParaRPr>
          </a:p>
          <a:p>
            <a:pPr lvl="1" eaLnBrk="1" hangingPunct="1">
              <a:lnSpc>
                <a:spcPct val="70000"/>
              </a:lnSpc>
            </a:pPr>
            <a:r>
              <a:rPr lang="en-US" sz="2000">
                <a:latin typeface="Calibri" charset="0"/>
                <a:ea typeface="MS PGothic" charset="0"/>
              </a:rPr>
              <a:t>Evita gli immobilizzi di capitale e libera risorse cash </a:t>
            </a:r>
          </a:p>
          <a:p>
            <a:pPr lvl="1" eaLnBrk="1" hangingPunct="1">
              <a:lnSpc>
                <a:spcPct val="70000"/>
              </a:lnSpc>
            </a:pPr>
            <a:r>
              <a:rPr lang="en-US" sz="2000">
                <a:latin typeface="Calibri" charset="0"/>
                <a:ea typeface="MS PGothic" charset="0"/>
              </a:rPr>
              <a:t>Sposta i costi dagli investimenti alle operazioni</a:t>
            </a:r>
          </a:p>
          <a:p>
            <a:pPr lvl="1" eaLnBrk="1" hangingPunct="1">
              <a:lnSpc>
                <a:spcPct val="70000"/>
              </a:lnSpc>
            </a:pPr>
            <a:r>
              <a:rPr lang="en-US" sz="2000">
                <a:latin typeface="Calibri" charset="0"/>
                <a:ea typeface="MS PGothic" charset="0"/>
              </a:rPr>
              <a:t>Diminuisce i costi di sviluppo installazione ed operazione.</a:t>
            </a:r>
          </a:p>
          <a:p>
            <a:pPr lvl="1" eaLnBrk="1" hangingPunct="1">
              <a:lnSpc>
                <a:spcPct val="70000"/>
              </a:lnSpc>
            </a:pPr>
            <a:endParaRPr lang="en-US" sz="2000">
              <a:latin typeface="Calibri" charset="0"/>
              <a:ea typeface="MS PGothic" charset="0"/>
            </a:endParaRPr>
          </a:p>
          <a:p>
            <a:pPr marL="271463" indent="-271463" eaLnBrk="1" hangingPunct="1">
              <a:lnSpc>
                <a:spcPct val="70000"/>
              </a:lnSpc>
            </a:pPr>
            <a:r>
              <a:rPr lang="en-US" sz="2400" b="1">
                <a:solidFill>
                  <a:srgbClr val="00529B"/>
                </a:solidFill>
                <a:latin typeface="Calibri" charset="0"/>
                <a:ea typeface="MS PGothic" charset="0"/>
              </a:rPr>
              <a:t>Riduce la Complessità operativa</a:t>
            </a:r>
          </a:p>
          <a:p>
            <a:pPr lvl="1" eaLnBrk="1" hangingPunct="1">
              <a:lnSpc>
                <a:spcPct val="70000"/>
              </a:lnSpc>
            </a:pPr>
            <a:r>
              <a:rPr lang="en-US" sz="2000">
                <a:latin typeface="Calibri" charset="0"/>
                <a:ea typeface="MS PGothic" charset="0"/>
              </a:rPr>
              <a:t>Modello di costo e di servizio semplici</a:t>
            </a:r>
          </a:p>
          <a:p>
            <a:pPr lvl="1" eaLnBrk="1" hangingPunct="1">
              <a:lnSpc>
                <a:spcPct val="70000"/>
              </a:lnSpc>
            </a:pPr>
            <a:r>
              <a:rPr lang="en-US" sz="2000">
                <a:latin typeface="Calibri" charset="0"/>
                <a:ea typeface="MS PGothic" charset="0"/>
              </a:rPr>
              <a:t>Incoraggia la standardizz. delle procedure.</a:t>
            </a:r>
          </a:p>
          <a:p>
            <a:pPr lvl="1" eaLnBrk="1" hangingPunct="1">
              <a:lnSpc>
                <a:spcPct val="70000"/>
              </a:lnSpc>
            </a:pPr>
            <a:r>
              <a:rPr lang="en-US" sz="2000">
                <a:latin typeface="Calibri" charset="0"/>
                <a:ea typeface="MS PGothic" charset="0"/>
              </a:rPr>
              <a:t>Toglie processi non essenziali</a:t>
            </a:r>
          </a:p>
        </p:txBody>
      </p:sp>
      <p:sp>
        <p:nvSpPr>
          <p:cNvPr id="760839" name="Text Box 7"/>
          <p:cNvSpPr txBox="1">
            <a:spLocks noChangeArrowheads="1"/>
          </p:cNvSpPr>
          <p:nvPr/>
        </p:nvSpPr>
        <p:spPr bwMode="auto">
          <a:xfrm>
            <a:off x="976313" y="1173163"/>
            <a:ext cx="3805237" cy="461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spcBef>
                <a:spcPct val="50000"/>
              </a:spcBef>
            </a:pPr>
            <a:r>
              <a:rPr lang="en-US" sz="2300" b="1"/>
              <a:t>Grandi benefici potenziali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0839"/>
                                        </p:tgtEl>
                                        <p:attrNameLst>
                                          <p:attrName>style.visibility</p:attrName>
                                        </p:attrNameLst>
                                      </p:cBhvr>
                                      <p:to>
                                        <p:strVal val="visible"/>
                                      </p:to>
                                    </p:set>
                                    <p:animEffect transition="in" filter="blinds(horizontal)">
                                      <p:cBhvr>
                                        <p:cTn id="7" dur="500"/>
                                        <p:tgtEl>
                                          <p:spTgt spid="7608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60838">
                                            <p:txEl>
                                              <p:pRg st="0" end="0"/>
                                            </p:txEl>
                                          </p:spTgt>
                                        </p:tgtEl>
                                        <p:attrNameLst>
                                          <p:attrName>style.visibility</p:attrName>
                                        </p:attrNameLst>
                                      </p:cBhvr>
                                      <p:to>
                                        <p:strVal val="visible"/>
                                      </p:to>
                                    </p:set>
                                    <p:animEffect transition="in" filter="blinds(horizontal)">
                                      <p:cBhvr>
                                        <p:cTn id="10" dur="500"/>
                                        <p:tgtEl>
                                          <p:spTgt spid="760838">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60838">
                                            <p:txEl>
                                              <p:pRg st="1" end="1"/>
                                            </p:txEl>
                                          </p:spTgt>
                                        </p:tgtEl>
                                        <p:attrNameLst>
                                          <p:attrName>style.visibility</p:attrName>
                                        </p:attrNameLst>
                                      </p:cBhvr>
                                      <p:to>
                                        <p:strVal val="visible"/>
                                      </p:to>
                                    </p:set>
                                    <p:animEffect transition="in" filter="blinds(horizontal)">
                                      <p:cBhvr>
                                        <p:cTn id="13" dur="500"/>
                                        <p:tgtEl>
                                          <p:spTgt spid="760838">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60838">
                                            <p:txEl>
                                              <p:pRg st="2" end="2"/>
                                            </p:txEl>
                                          </p:spTgt>
                                        </p:tgtEl>
                                        <p:attrNameLst>
                                          <p:attrName>style.visibility</p:attrName>
                                        </p:attrNameLst>
                                      </p:cBhvr>
                                      <p:to>
                                        <p:strVal val="visible"/>
                                      </p:to>
                                    </p:set>
                                    <p:animEffect transition="in" filter="blinds(horizontal)">
                                      <p:cBhvr>
                                        <p:cTn id="16" dur="500"/>
                                        <p:tgtEl>
                                          <p:spTgt spid="760838">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60838">
                                            <p:txEl>
                                              <p:pRg st="3" end="3"/>
                                            </p:txEl>
                                          </p:spTgt>
                                        </p:tgtEl>
                                        <p:attrNameLst>
                                          <p:attrName>style.visibility</p:attrName>
                                        </p:attrNameLst>
                                      </p:cBhvr>
                                      <p:to>
                                        <p:strVal val="visible"/>
                                      </p:to>
                                    </p:set>
                                    <p:animEffect transition="in" filter="blinds(horizontal)">
                                      <p:cBhvr>
                                        <p:cTn id="19" dur="500"/>
                                        <p:tgtEl>
                                          <p:spTgt spid="760838">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60838">
                                            <p:txEl>
                                              <p:pRg st="5" end="5"/>
                                            </p:txEl>
                                          </p:spTgt>
                                        </p:tgtEl>
                                        <p:attrNameLst>
                                          <p:attrName>style.visibility</p:attrName>
                                        </p:attrNameLst>
                                      </p:cBhvr>
                                      <p:to>
                                        <p:strVal val="visible"/>
                                      </p:to>
                                    </p:set>
                                    <p:animEffect transition="in" filter="blinds(horizontal)">
                                      <p:cBhvr>
                                        <p:cTn id="24" dur="500"/>
                                        <p:tgtEl>
                                          <p:spTgt spid="760838">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60838">
                                            <p:txEl>
                                              <p:pRg st="6" end="6"/>
                                            </p:txEl>
                                          </p:spTgt>
                                        </p:tgtEl>
                                        <p:attrNameLst>
                                          <p:attrName>style.visibility</p:attrName>
                                        </p:attrNameLst>
                                      </p:cBhvr>
                                      <p:to>
                                        <p:strVal val="visible"/>
                                      </p:to>
                                    </p:set>
                                    <p:animEffect transition="in" filter="blinds(horizontal)">
                                      <p:cBhvr>
                                        <p:cTn id="27" dur="500"/>
                                        <p:tgtEl>
                                          <p:spTgt spid="760838">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60838">
                                            <p:txEl>
                                              <p:pRg st="7" end="7"/>
                                            </p:txEl>
                                          </p:spTgt>
                                        </p:tgtEl>
                                        <p:attrNameLst>
                                          <p:attrName>style.visibility</p:attrName>
                                        </p:attrNameLst>
                                      </p:cBhvr>
                                      <p:to>
                                        <p:strVal val="visible"/>
                                      </p:to>
                                    </p:set>
                                    <p:animEffect transition="in" filter="blinds(horizontal)">
                                      <p:cBhvr>
                                        <p:cTn id="30" dur="500"/>
                                        <p:tgtEl>
                                          <p:spTgt spid="760838">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60838">
                                            <p:txEl>
                                              <p:pRg st="8" end="8"/>
                                            </p:txEl>
                                          </p:spTgt>
                                        </p:tgtEl>
                                        <p:attrNameLst>
                                          <p:attrName>style.visibility</p:attrName>
                                        </p:attrNameLst>
                                      </p:cBhvr>
                                      <p:to>
                                        <p:strVal val="visible"/>
                                      </p:to>
                                    </p:set>
                                    <p:animEffect transition="in" filter="blinds(horizontal)">
                                      <p:cBhvr>
                                        <p:cTn id="33" dur="500"/>
                                        <p:tgtEl>
                                          <p:spTgt spid="760838">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760838">
                                            <p:txEl>
                                              <p:pRg st="10" end="10"/>
                                            </p:txEl>
                                          </p:spTgt>
                                        </p:tgtEl>
                                        <p:attrNameLst>
                                          <p:attrName>style.visibility</p:attrName>
                                        </p:attrNameLst>
                                      </p:cBhvr>
                                      <p:to>
                                        <p:strVal val="visible"/>
                                      </p:to>
                                    </p:set>
                                    <p:animEffect transition="in" filter="blinds(horizontal)">
                                      <p:cBhvr>
                                        <p:cTn id="38" dur="500"/>
                                        <p:tgtEl>
                                          <p:spTgt spid="760838">
                                            <p:txEl>
                                              <p:pRg st="10" end="10"/>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760838">
                                            <p:txEl>
                                              <p:pRg st="11" end="11"/>
                                            </p:txEl>
                                          </p:spTgt>
                                        </p:tgtEl>
                                        <p:attrNameLst>
                                          <p:attrName>style.visibility</p:attrName>
                                        </p:attrNameLst>
                                      </p:cBhvr>
                                      <p:to>
                                        <p:strVal val="visible"/>
                                      </p:to>
                                    </p:set>
                                    <p:animEffect transition="in" filter="blinds(horizontal)">
                                      <p:cBhvr>
                                        <p:cTn id="41" dur="500"/>
                                        <p:tgtEl>
                                          <p:spTgt spid="760838">
                                            <p:txEl>
                                              <p:pRg st="11" end="11"/>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760838">
                                            <p:txEl>
                                              <p:pRg st="12" end="12"/>
                                            </p:txEl>
                                          </p:spTgt>
                                        </p:tgtEl>
                                        <p:attrNameLst>
                                          <p:attrName>style.visibility</p:attrName>
                                        </p:attrNameLst>
                                      </p:cBhvr>
                                      <p:to>
                                        <p:strVal val="visible"/>
                                      </p:to>
                                    </p:set>
                                    <p:animEffect transition="in" filter="blinds(horizontal)">
                                      <p:cBhvr>
                                        <p:cTn id="44" dur="500"/>
                                        <p:tgtEl>
                                          <p:spTgt spid="760838">
                                            <p:txEl>
                                              <p:pRg st="12" end="12"/>
                                            </p:tx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760838">
                                            <p:txEl>
                                              <p:pRg st="13" end="13"/>
                                            </p:txEl>
                                          </p:spTgt>
                                        </p:tgtEl>
                                        <p:attrNameLst>
                                          <p:attrName>style.visibility</p:attrName>
                                        </p:attrNameLst>
                                      </p:cBhvr>
                                      <p:to>
                                        <p:strVal val="visible"/>
                                      </p:to>
                                    </p:set>
                                    <p:animEffect transition="in" filter="blinds(horizontal)">
                                      <p:cBhvr>
                                        <p:cTn id="47" dur="500"/>
                                        <p:tgtEl>
                                          <p:spTgt spid="760838">
                                            <p:txEl>
                                              <p:pRg st="13" end="1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60836"/>
                                        </p:tgtEl>
                                        <p:attrNameLst>
                                          <p:attrName>style.visibility</p:attrName>
                                        </p:attrNameLst>
                                      </p:cBhvr>
                                      <p:to>
                                        <p:strVal val="visible"/>
                                      </p:to>
                                    </p:set>
                                    <p:animEffect transition="in" filter="blinds(horizontal)">
                                      <p:cBhvr>
                                        <p:cTn id="52" dur="500"/>
                                        <p:tgtEl>
                                          <p:spTgt spid="76083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760837"/>
                                        </p:tgtEl>
                                        <p:attrNameLst>
                                          <p:attrName>style.visibility</p:attrName>
                                        </p:attrNameLst>
                                      </p:cBhvr>
                                      <p:to>
                                        <p:strVal val="visible"/>
                                      </p:to>
                                    </p:set>
                                    <p:animEffect transition="in" filter="blinds(horizontal)">
                                      <p:cBhvr>
                                        <p:cTn id="55" dur="500"/>
                                        <p:tgtEl>
                                          <p:spTgt spid="76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6" grpId="0"/>
      <p:bldP spid="760837" grpId="0"/>
      <p:bldP spid="760838" grpId="0" build="p"/>
      <p:bldP spid="760839"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8980" name="Rectangle 4"/>
          <p:cNvSpPr>
            <a:spLocks noChangeArrowheads="1"/>
          </p:cNvSpPr>
          <p:nvPr/>
        </p:nvSpPr>
        <p:spPr bwMode="auto">
          <a:xfrm>
            <a:off x="0" y="1125538"/>
            <a:ext cx="11911013" cy="3170237"/>
          </a:xfrm>
          <a:prstGeom prst="rect">
            <a:avLst/>
          </a:prstGeom>
          <a:noFill/>
          <a:ln w="9525" algn="ctr">
            <a:noFill/>
            <a:miter lim="800000"/>
            <a:headEnd/>
            <a:tailEnd/>
          </a:ln>
          <a:effectLst/>
        </p:spPr>
        <p:txBody>
          <a:bodyPr lIns="422273" tIns="422273" rIns="422273" bIns="422273" anchor="ctr"/>
          <a:lstStyle/>
          <a:p>
            <a:pPr lvl="1" indent="307975" algn="just" eaLnBrk="0" hangingPunct="0">
              <a:lnSpc>
                <a:spcPct val="200000"/>
              </a:lnSpc>
              <a:buClr>
                <a:srgbClr val="A50021"/>
              </a:buClr>
              <a:buFontTx/>
              <a:buChar char="•"/>
              <a:tabLst>
                <a:tab pos="534988" algn="l"/>
              </a:tabLst>
              <a:defRPr/>
            </a:pPr>
            <a:r>
              <a:rPr lang="it-IT" sz="2800" dirty="0" err="1" smtClean="0">
                <a:effectLst>
                  <a:outerShdw blurRad="38100" dist="38100" dir="2700000" algn="tl">
                    <a:srgbClr val="DDDDDD"/>
                  </a:outerShdw>
                </a:effectLst>
                <a:latin typeface="Calibri" charset="0"/>
              </a:rPr>
              <a:t>Cos</a:t>
            </a:r>
            <a:r>
              <a:rPr lang="it-IT" altLang="ja-JP" sz="2800" dirty="0" err="1" smtClean="0">
                <a:effectLst>
                  <a:outerShdw blurRad="38100" dist="38100" dir="2700000" algn="tl">
                    <a:srgbClr val="DDDDDD"/>
                  </a:outerShdw>
                </a:effectLst>
                <a:latin typeface="Calibri" charset="0"/>
              </a:rPr>
              <a:t>è</a:t>
            </a:r>
            <a:r>
              <a:rPr lang="it-IT" altLang="ja-JP" sz="2800" dirty="0" smtClean="0">
                <a:effectLst>
                  <a:outerShdw blurRad="38100" dist="38100" dir="2700000" algn="tl">
                    <a:srgbClr val="DDDDDD"/>
                  </a:outerShdw>
                </a:effectLst>
                <a:latin typeface="Calibri" charset="0"/>
              </a:rPr>
              <a:t> </a:t>
            </a:r>
            <a:r>
              <a:rPr lang="it-IT" altLang="ja-JP" sz="2800" dirty="0">
                <a:effectLst>
                  <a:outerShdw blurRad="38100" dist="38100" dir="2700000" algn="tl">
                    <a:srgbClr val="DDDDDD"/>
                  </a:outerShdw>
                </a:effectLst>
                <a:latin typeface="Calibri" charset="0"/>
              </a:rPr>
              <a:t>il cloud computing </a:t>
            </a:r>
          </a:p>
          <a:p>
            <a:pPr lvl="1" indent="307975" algn="just" eaLnBrk="0" hangingPunct="0">
              <a:lnSpc>
                <a:spcPct val="200000"/>
              </a:lnSpc>
              <a:buClr>
                <a:srgbClr val="A50021"/>
              </a:buClr>
              <a:buFontTx/>
              <a:buChar char="•"/>
              <a:tabLst>
                <a:tab pos="534988" algn="l"/>
              </a:tabLst>
              <a:defRPr/>
            </a:pPr>
            <a:r>
              <a:rPr lang="it-IT" sz="2800" dirty="0">
                <a:effectLst>
                  <a:outerShdw blurRad="38100" dist="38100" dir="2700000" algn="tl">
                    <a:srgbClr val="DDDDDD"/>
                  </a:outerShdw>
                </a:effectLst>
                <a:latin typeface="Calibri" charset="0"/>
              </a:rPr>
              <a:t>L</a:t>
            </a:r>
            <a:r>
              <a:rPr lang="ja-JP" altLang="it-IT" sz="2800" dirty="0">
                <a:effectLst>
                  <a:outerShdw blurRad="38100" dist="38100" dir="2700000" algn="tl">
                    <a:srgbClr val="DDDDDD"/>
                  </a:outerShdw>
                </a:effectLst>
                <a:latin typeface="Calibri" charset="0"/>
              </a:rPr>
              <a:t>’</a:t>
            </a:r>
            <a:r>
              <a:rPr lang="it-IT" altLang="ja-JP" sz="2800" dirty="0">
                <a:effectLst>
                  <a:outerShdw blurRad="38100" dist="38100" dir="2700000" algn="tl">
                    <a:srgbClr val="DDDDDD"/>
                  </a:outerShdw>
                </a:effectLst>
                <a:latin typeface="Calibri" charset="0"/>
              </a:rPr>
              <a:t>introduzione del cloud computing nelle aziende</a:t>
            </a:r>
          </a:p>
          <a:p>
            <a:pPr lvl="1" indent="307975" algn="just" eaLnBrk="0" hangingPunct="0">
              <a:lnSpc>
                <a:spcPct val="200000"/>
              </a:lnSpc>
              <a:buClr>
                <a:srgbClr val="A50021"/>
              </a:buClr>
              <a:buFontTx/>
              <a:buChar char="•"/>
              <a:tabLst>
                <a:tab pos="534988" algn="l"/>
              </a:tabLst>
              <a:defRPr/>
            </a:pPr>
            <a:r>
              <a:rPr lang="it-IT" sz="2800" dirty="0">
                <a:effectLst>
                  <a:outerShdw blurRad="38100" dist="38100" dir="2700000" algn="tl">
                    <a:srgbClr val="DDDDDD"/>
                  </a:outerShdw>
                </a:effectLst>
                <a:latin typeface="Calibri" charset="0"/>
              </a:rPr>
              <a:t>Il caso Italia</a:t>
            </a:r>
          </a:p>
        </p:txBody>
      </p:sp>
      <p:sp>
        <p:nvSpPr>
          <p:cNvPr id="18434" name="Titolo 3"/>
          <p:cNvSpPr>
            <a:spLocks noGrp="1"/>
          </p:cNvSpPr>
          <p:nvPr>
            <p:ph type="title"/>
          </p:nvPr>
        </p:nvSpPr>
        <p:spPr>
          <a:xfrm>
            <a:off x="595313" y="404813"/>
            <a:ext cx="10720387" cy="1012825"/>
          </a:xfrm>
        </p:spPr>
        <p:txBody>
          <a:bodyPr/>
          <a:lstStyle/>
          <a:p>
            <a:pPr eaLnBrk="1" hangingPunct="1"/>
            <a:r>
              <a:rPr lang="it-IT" sz="4000">
                <a:latin typeface="Calibri" charset="0"/>
                <a:ea typeface="MS PGothic" charset="0"/>
              </a:rPr>
              <a:t>Sommario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8658225" y="6111875"/>
            <a:ext cx="215900" cy="385763"/>
          </a:xfrm>
          <a:prstGeom prst="rect">
            <a:avLst/>
          </a:prstGeom>
          <a:solidFill>
            <a:schemeClr val="bg1"/>
          </a:solidFill>
          <a:ln w="12700">
            <a:solidFill>
              <a:schemeClr val="bg1"/>
            </a:solidFill>
            <a:miter lim="800000"/>
            <a:headEnd/>
            <a:tailEnd/>
          </a:ln>
        </p:spPr>
        <p:txBody>
          <a:bodyPr wrap="none" lIns="107259" tIns="53630" rIns="107259" bIns="53630" anchor="ctr">
            <a:spAutoFit/>
          </a:bodyPr>
          <a:lstStyle/>
          <a:p>
            <a:endParaRPr lang="en-GB"/>
          </a:p>
        </p:txBody>
      </p:sp>
      <p:sp>
        <p:nvSpPr>
          <p:cNvPr id="48130" name="Rectangle 2"/>
          <p:cNvSpPr>
            <a:spLocks noGrp="1" noChangeArrowheads="1"/>
          </p:cNvSpPr>
          <p:nvPr>
            <p:ph type="title" idx="4294967295"/>
          </p:nvPr>
        </p:nvSpPr>
        <p:spPr>
          <a:xfrm>
            <a:off x="360363" y="306388"/>
            <a:ext cx="10898187" cy="885825"/>
          </a:xfrm>
        </p:spPr>
        <p:txBody>
          <a:bodyPr/>
          <a:lstStyle/>
          <a:p>
            <a:pPr eaLnBrk="1" hangingPunct="1"/>
            <a:r>
              <a:rPr lang="en-US">
                <a:latin typeface="Calibri" charset="0"/>
                <a:ea typeface="MS PGothic" charset="0"/>
              </a:rPr>
              <a:t>Benefici e sfide con i Cloud Services?</a:t>
            </a:r>
          </a:p>
        </p:txBody>
      </p:sp>
      <p:sp>
        <p:nvSpPr>
          <p:cNvPr id="760836" name="Text Box 4"/>
          <p:cNvSpPr txBox="1">
            <a:spLocks noChangeArrowheads="1"/>
          </p:cNvSpPr>
          <p:nvPr/>
        </p:nvSpPr>
        <p:spPr bwMode="auto">
          <a:xfrm>
            <a:off x="6316663" y="1154113"/>
            <a:ext cx="3887787" cy="461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spcBef>
                <a:spcPct val="50000"/>
              </a:spcBef>
            </a:pPr>
            <a:r>
              <a:rPr lang="en-US" sz="2300" b="1"/>
              <a:t>… ma anche seri problemi</a:t>
            </a:r>
          </a:p>
        </p:txBody>
      </p:sp>
      <p:sp>
        <p:nvSpPr>
          <p:cNvPr id="760837" name="Rectangle 3"/>
          <p:cNvSpPr>
            <a:spLocks noChangeArrowheads="1"/>
          </p:cNvSpPr>
          <p:nvPr/>
        </p:nvSpPr>
        <p:spPr bwMode="gray">
          <a:xfrm>
            <a:off x="6137275" y="1622425"/>
            <a:ext cx="5467350" cy="5237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lstStyle/>
          <a:p>
            <a:pPr marL="271463" indent="-271463" eaLnBrk="0" hangingPunct="0">
              <a:lnSpc>
                <a:spcPct val="80000"/>
              </a:lnSpc>
              <a:spcBef>
                <a:spcPct val="30000"/>
              </a:spcBef>
              <a:spcAft>
                <a:spcPct val="10000"/>
              </a:spcAft>
              <a:buClr>
                <a:srgbClr val="00529B"/>
              </a:buClr>
              <a:buFont typeface="Times" charset="0"/>
              <a:buChar char="•"/>
            </a:pPr>
            <a:r>
              <a:rPr lang="en-US" sz="2100" b="1">
                <a:solidFill>
                  <a:srgbClr val="00529B"/>
                </a:solidFill>
              </a:rPr>
              <a:t>Integrazione e Portabilità tra cloud diverse</a:t>
            </a:r>
          </a:p>
          <a:p>
            <a:pPr marL="744538" lvl="1" indent="-201613" eaLnBrk="0" hangingPunct="0">
              <a:lnSpc>
                <a:spcPct val="70000"/>
              </a:lnSpc>
              <a:spcBef>
                <a:spcPct val="30000"/>
              </a:spcBef>
              <a:spcAft>
                <a:spcPct val="10000"/>
              </a:spcAft>
              <a:buClr>
                <a:schemeClr val="tx1"/>
              </a:buClr>
              <a:buFont typeface="Arial" charset="0"/>
              <a:buChar char="-"/>
            </a:pPr>
            <a:r>
              <a:rPr lang="en-US" sz="1900"/>
              <a:t>In mancanza di standard si è vincolati al primo fornitore</a:t>
            </a:r>
          </a:p>
          <a:p>
            <a:pPr marL="744538" lvl="1" indent="-201613" eaLnBrk="0" hangingPunct="0">
              <a:lnSpc>
                <a:spcPct val="70000"/>
              </a:lnSpc>
              <a:spcBef>
                <a:spcPct val="30000"/>
              </a:spcBef>
              <a:spcAft>
                <a:spcPct val="10000"/>
              </a:spcAft>
              <a:buClr>
                <a:schemeClr val="tx1"/>
              </a:buClr>
              <a:buFont typeface="Arial" charset="0"/>
              <a:buChar char="-"/>
            </a:pPr>
            <a:r>
              <a:rPr lang="en-US" sz="1900"/>
              <a:t>Larghezza di banda, latenza e costo della rete</a:t>
            </a:r>
          </a:p>
          <a:p>
            <a:pPr marL="744538" lvl="1" indent="-201613" eaLnBrk="0" hangingPunct="0">
              <a:lnSpc>
                <a:spcPct val="70000"/>
              </a:lnSpc>
              <a:spcBef>
                <a:spcPct val="30000"/>
              </a:spcBef>
              <a:spcAft>
                <a:spcPct val="10000"/>
              </a:spcAft>
              <a:buClr>
                <a:schemeClr val="tx1"/>
              </a:buClr>
              <a:buFont typeface="Arial" charset="0"/>
              <a:buChar char="-"/>
            </a:pPr>
            <a:endParaRPr lang="en-US" sz="1900"/>
          </a:p>
          <a:p>
            <a:pPr marL="271463" indent="-271463" eaLnBrk="0" hangingPunct="0">
              <a:lnSpc>
                <a:spcPct val="80000"/>
              </a:lnSpc>
              <a:spcBef>
                <a:spcPct val="30000"/>
              </a:spcBef>
              <a:spcAft>
                <a:spcPct val="10000"/>
              </a:spcAft>
              <a:buClr>
                <a:srgbClr val="00529B"/>
              </a:buClr>
              <a:buFont typeface="Times" charset="0"/>
              <a:buChar char="•"/>
            </a:pPr>
            <a:r>
              <a:rPr lang="en-US" sz="2100" b="1">
                <a:solidFill>
                  <a:srgbClr val="00529B"/>
                </a:solidFill>
              </a:rPr>
              <a:t>Licenze Software</a:t>
            </a:r>
          </a:p>
          <a:p>
            <a:pPr marL="271463" indent="-271463" eaLnBrk="0" hangingPunct="0">
              <a:lnSpc>
                <a:spcPct val="80000"/>
              </a:lnSpc>
              <a:spcBef>
                <a:spcPct val="30000"/>
              </a:spcBef>
              <a:spcAft>
                <a:spcPct val="10000"/>
              </a:spcAft>
              <a:buClr>
                <a:srgbClr val="00529B"/>
              </a:buClr>
              <a:buFont typeface="Times" charset="0"/>
              <a:buChar char="•"/>
            </a:pPr>
            <a:endParaRPr lang="en-US" sz="2100" b="1">
              <a:solidFill>
                <a:srgbClr val="00529B"/>
              </a:solidFill>
            </a:endParaRPr>
          </a:p>
          <a:p>
            <a:pPr marL="271463" indent="-271463" eaLnBrk="0" hangingPunct="0">
              <a:lnSpc>
                <a:spcPct val="80000"/>
              </a:lnSpc>
              <a:spcBef>
                <a:spcPct val="30000"/>
              </a:spcBef>
              <a:spcAft>
                <a:spcPct val="10000"/>
              </a:spcAft>
              <a:buClr>
                <a:srgbClr val="00529B"/>
              </a:buClr>
              <a:buFont typeface="Times" charset="0"/>
              <a:buChar char="•"/>
            </a:pPr>
            <a:r>
              <a:rPr lang="en-US" sz="2100" b="1">
                <a:solidFill>
                  <a:srgbClr val="00529B"/>
                </a:solidFill>
              </a:rPr>
              <a:t>Verificare il minore Costo verso On-Premises</a:t>
            </a:r>
          </a:p>
        </p:txBody>
      </p:sp>
      <p:sp>
        <p:nvSpPr>
          <p:cNvPr id="760838" name="Rectangle 3"/>
          <p:cNvSpPr>
            <a:spLocks noGrp="1" noChangeArrowheads="1"/>
          </p:cNvSpPr>
          <p:nvPr>
            <p:ph type="body" idx="4294967295"/>
          </p:nvPr>
        </p:nvSpPr>
        <p:spPr>
          <a:xfrm>
            <a:off x="382588" y="1851025"/>
            <a:ext cx="5753100" cy="5237163"/>
          </a:xfrm>
        </p:spPr>
        <p:txBody>
          <a:bodyPr/>
          <a:lstStyle/>
          <a:p>
            <a:pPr marL="271463" indent="-271463" eaLnBrk="1" hangingPunct="1">
              <a:lnSpc>
                <a:spcPct val="70000"/>
              </a:lnSpc>
            </a:pPr>
            <a:r>
              <a:rPr lang="en-US" sz="2400" b="1">
                <a:solidFill>
                  <a:srgbClr val="00529B"/>
                </a:solidFill>
                <a:latin typeface="Calibri" charset="0"/>
                <a:ea typeface="MS PGothic" charset="0"/>
              </a:rPr>
              <a:t>Sfrutta l’innovazione del fornitore</a:t>
            </a:r>
          </a:p>
          <a:p>
            <a:pPr lvl="1" eaLnBrk="1" hangingPunct="1">
              <a:lnSpc>
                <a:spcPct val="70000"/>
              </a:lnSpc>
            </a:pPr>
            <a:r>
              <a:rPr lang="en-US" sz="2000">
                <a:latin typeface="Calibri" charset="0"/>
                <a:ea typeface="MS PGothic" charset="0"/>
              </a:rPr>
              <a:t>Leading-edge targeted architectures</a:t>
            </a:r>
          </a:p>
          <a:p>
            <a:pPr lvl="1" eaLnBrk="1" hangingPunct="1">
              <a:lnSpc>
                <a:spcPct val="70000"/>
              </a:lnSpc>
            </a:pPr>
            <a:r>
              <a:rPr lang="en-US" sz="2000">
                <a:latin typeface="Calibri" charset="0"/>
                <a:ea typeface="MS PGothic" charset="0"/>
              </a:rPr>
              <a:t>Continuous innovation</a:t>
            </a:r>
          </a:p>
          <a:p>
            <a:pPr lvl="1" eaLnBrk="1" hangingPunct="1">
              <a:lnSpc>
                <a:spcPct val="70000"/>
              </a:lnSpc>
            </a:pPr>
            <a:endParaRPr lang="en-US" sz="2000">
              <a:latin typeface="Calibri" charset="0"/>
              <a:ea typeface="MS PGothic" charset="0"/>
            </a:endParaRPr>
          </a:p>
          <a:p>
            <a:pPr marL="271463" indent="-271463" eaLnBrk="1" hangingPunct="1">
              <a:lnSpc>
                <a:spcPct val="70000"/>
              </a:lnSpc>
              <a:spcBef>
                <a:spcPts val="350"/>
              </a:spcBef>
            </a:pPr>
            <a:r>
              <a:rPr lang="en-US" sz="2400" b="1">
                <a:solidFill>
                  <a:srgbClr val="00529B"/>
                </a:solidFill>
                <a:latin typeface="Calibri" charset="0"/>
                <a:ea typeface="MS PGothic" charset="0"/>
              </a:rPr>
              <a:t>Nuove soluzioni per il Business</a:t>
            </a:r>
          </a:p>
          <a:p>
            <a:pPr lvl="1" eaLnBrk="1" hangingPunct="1">
              <a:lnSpc>
                <a:spcPct val="70000"/>
              </a:lnSpc>
            </a:pPr>
            <a:r>
              <a:rPr lang="en-US" sz="2000">
                <a:latin typeface="Calibri" charset="0"/>
                <a:ea typeface="MS PGothic" charset="0"/>
              </a:rPr>
              <a:t>New solutions not feasible before</a:t>
            </a:r>
          </a:p>
          <a:p>
            <a:pPr lvl="1" eaLnBrk="1" hangingPunct="1">
              <a:lnSpc>
                <a:spcPct val="70000"/>
              </a:lnSpc>
            </a:pPr>
            <a:r>
              <a:rPr lang="en-US" sz="2000">
                <a:latin typeface="Calibri" charset="0"/>
                <a:ea typeface="MS PGothic" charset="0"/>
              </a:rPr>
              <a:t>Superior reliability, scalability or security for smaller companies</a:t>
            </a:r>
          </a:p>
        </p:txBody>
      </p:sp>
      <p:sp>
        <p:nvSpPr>
          <p:cNvPr id="760839" name="Text Box 7"/>
          <p:cNvSpPr txBox="1">
            <a:spLocks noChangeArrowheads="1"/>
          </p:cNvSpPr>
          <p:nvPr/>
        </p:nvSpPr>
        <p:spPr bwMode="auto">
          <a:xfrm>
            <a:off x="976313" y="1173163"/>
            <a:ext cx="3805237" cy="461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spcBef>
                <a:spcPct val="50000"/>
              </a:spcBef>
            </a:pPr>
            <a:r>
              <a:rPr lang="en-US" sz="2300" b="1"/>
              <a:t>Grandi benefici potenziali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0839"/>
                                        </p:tgtEl>
                                        <p:attrNameLst>
                                          <p:attrName>style.visibility</p:attrName>
                                        </p:attrNameLst>
                                      </p:cBhvr>
                                      <p:to>
                                        <p:strVal val="visible"/>
                                      </p:to>
                                    </p:set>
                                    <p:animEffect transition="in" filter="blinds(horizontal)">
                                      <p:cBhvr>
                                        <p:cTn id="7" dur="500"/>
                                        <p:tgtEl>
                                          <p:spTgt spid="7608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60838">
                                            <p:txEl>
                                              <p:pRg st="0" end="0"/>
                                            </p:txEl>
                                          </p:spTgt>
                                        </p:tgtEl>
                                        <p:attrNameLst>
                                          <p:attrName>style.visibility</p:attrName>
                                        </p:attrNameLst>
                                      </p:cBhvr>
                                      <p:to>
                                        <p:strVal val="visible"/>
                                      </p:to>
                                    </p:set>
                                    <p:animEffect transition="in" filter="blinds(horizontal)">
                                      <p:cBhvr>
                                        <p:cTn id="10" dur="500"/>
                                        <p:tgtEl>
                                          <p:spTgt spid="760838">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60838">
                                            <p:txEl>
                                              <p:pRg st="1" end="1"/>
                                            </p:txEl>
                                          </p:spTgt>
                                        </p:tgtEl>
                                        <p:attrNameLst>
                                          <p:attrName>style.visibility</p:attrName>
                                        </p:attrNameLst>
                                      </p:cBhvr>
                                      <p:to>
                                        <p:strVal val="visible"/>
                                      </p:to>
                                    </p:set>
                                    <p:animEffect transition="in" filter="blinds(horizontal)">
                                      <p:cBhvr>
                                        <p:cTn id="13" dur="500"/>
                                        <p:tgtEl>
                                          <p:spTgt spid="760838">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60838">
                                            <p:txEl>
                                              <p:pRg st="2" end="2"/>
                                            </p:txEl>
                                          </p:spTgt>
                                        </p:tgtEl>
                                        <p:attrNameLst>
                                          <p:attrName>style.visibility</p:attrName>
                                        </p:attrNameLst>
                                      </p:cBhvr>
                                      <p:to>
                                        <p:strVal val="visible"/>
                                      </p:to>
                                    </p:set>
                                    <p:animEffect transition="in" filter="blinds(horizontal)">
                                      <p:cBhvr>
                                        <p:cTn id="16" dur="500"/>
                                        <p:tgtEl>
                                          <p:spTgt spid="760838">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60838">
                                            <p:txEl>
                                              <p:pRg st="4" end="4"/>
                                            </p:txEl>
                                          </p:spTgt>
                                        </p:tgtEl>
                                        <p:attrNameLst>
                                          <p:attrName>style.visibility</p:attrName>
                                        </p:attrNameLst>
                                      </p:cBhvr>
                                      <p:to>
                                        <p:strVal val="visible"/>
                                      </p:to>
                                    </p:set>
                                    <p:animEffect transition="in" filter="blinds(horizontal)">
                                      <p:cBhvr>
                                        <p:cTn id="21" dur="500"/>
                                        <p:tgtEl>
                                          <p:spTgt spid="760838">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60838">
                                            <p:txEl>
                                              <p:pRg st="5" end="5"/>
                                            </p:txEl>
                                          </p:spTgt>
                                        </p:tgtEl>
                                        <p:attrNameLst>
                                          <p:attrName>style.visibility</p:attrName>
                                        </p:attrNameLst>
                                      </p:cBhvr>
                                      <p:to>
                                        <p:strVal val="visible"/>
                                      </p:to>
                                    </p:set>
                                    <p:animEffect transition="in" filter="blinds(horizontal)">
                                      <p:cBhvr>
                                        <p:cTn id="24" dur="500"/>
                                        <p:tgtEl>
                                          <p:spTgt spid="760838">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60838">
                                            <p:txEl>
                                              <p:pRg st="6" end="6"/>
                                            </p:txEl>
                                          </p:spTgt>
                                        </p:tgtEl>
                                        <p:attrNameLst>
                                          <p:attrName>style.visibility</p:attrName>
                                        </p:attrNameLst>
                                      </p:cBhvr>
                                      <p:to>
                                        <p:strVal val="visible"/>
                                      </p:to>
                                    </p:set>
                                    <p:animEffect transition="in" filter="blinds(horizontal)">
                                      <p:cBhvr>
                                        <p:cTn id="27" dur="500"/>
                                        <p:tgtEl>
                                          <p:spTgt spid="76083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60836"/>
                                        </p:tgtEl>
                                        <p:attrNameLst>
                                          <p:attrName>style.visibility</p:attrName>
                                        </p:attrNameLst>
                                      </p:cBhvr>
                                      <p:to>
                                        <p:strVal val="visible"/>
                                      </p:to>
                                    </p:set>
                                    <p:animEffect transition="in" filter="blinds(horizontal)">
                                      <p:cBhvr>
                                        <p:cTn id="32" dur="500"/>
                                        <p:tgtEl>
                                          <p:spTgt spid="76083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60837"/>
                                        </p:tgtEl>
                                        <p:attrNameLst>
                                          <p:attrName>style.visibility</p:attrName>
                                        </p:attrNameLst>
                                      </p:cBhvr>
                                      <p:to>
                                        <p:strVal val="visible"/>
                                      </p:to>
                                    </p:set>
                                    <p:animEffect transition="in" filter="blinds(horizontal)">
                                      <p:cBhvr>
                                        <p:cTn id="35" dur="500"/>
                                        <p:tgtEl>
                                          <p:spTgt spid="76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6" grpId="0"/>
      <p:bldP spid="760837" grpId="0"/>
      <p:bldP spid="760838" grpId="0" build="p"/>
      <p:bldP spid="760839"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595313" y="404813"/>
            <a:ext cx="10720387" cy="1012825"/>
          </a:xfrm>
        </p:spPr>
        <p:txBody>
          <a:bodyPr/>
          <a:lstStyle/>
          <a:p>
            <a:r>
              <a:rPr lang="en-US">
                <a:latin typeface="Calibri" charset="0"/>
                <a:ea typeface="MS PGothic" charset="0"/>
              </a:rPr>
              <a:t>Cosa deve guardare un’azienda per scegliere </a:t>
            </a:r>
          </a:p>
        </p:txBody>
      </p:sp>
      <p:sp>
        <p:nvSpPr>
          <p:cNvPr id="43011" name="Rectangle 3"/>
          <p:cNvSpPr>
            <a:spLocks noGrp="1" noChangeArrowheads="1"/>
          </p:cNvSpPr>
          <p:nvPr>
            <p:ph idx="1"/>
          </p:nvPr>
        </p:nvSpPr>
        <p:spPr/>
        <p:txBody>
          <a:bodyPr/>
          <a:lstStyle/>
          <a:p>
            <a:pPr marL="266700" indent="-266700">
              <a:spcBef>
                <a:spcPts val="700"/>
              </a:spcBef>
            </a:pPr>
            <a:r>
              <a:rPr lang="en-US" sz="2400" b="1">
                <a:solidFill>
                  <a:srgbClr val="00529B"/>
                </a:solidFill>
                <a:latin typeface="Calibri" charset="0"/>
                <a:ea typeface="MS PGothic" charset="0"/>
              </a:rPr>
              <a:t>Strategia: </a:t>
            </a:r>
            <a:r>
              <a:rPr lang="en-US" sz="2400">
                <a:solidFill>
                  <a:srgbClr val="00529B"/>
                </a:solidFill>
                <a:latin typeface="Calibri" charset="0"/>
                <a:ea typeface="MS PGothic" charset="0"/>
              </a:rPr>
              <a:t>come è il proprio IT e come può trarre vantaggio cloud computing?</a:t>
            </a:r>
          </a:p>
          <a:p>
            <a:pPr lvl="1">
              <a:spcBef>
                <a:spcPts val="700"/>
              </a:spcBef>
            </a:pPr>
            <a:r>
              <a:rPr lang="en-US" sz="2000">
                <a:latin typeface="Calibri" charset="0"/>
                <a:ea typeface="MS PGothic" charset="0"/>
              </a:rPr>
              <a:t>Occorre avere una strategia di fronte a questi grandi cambiamenti.</a:t>
            </a:r>
          </a:p>
          <a:p>
            <a:pPr lvl="1">
              <a:spcBef>
                <a:spcPts val="700"/>
              </a:spcBef>
            </a:pPr>
            <a:r>
              <a:rPr lang="en-US" sz="2000">
                <a:latin typeface="Calibri" charset="0"/>
                <a:ea typeface="MS PGothic" charset="0"/>
              </a:rPr>
              <a:t>Occorre coinvolgere le persone più competenti, capire gli aspetti finanziari e fare valutazioni e simulazionisul proprio business</a:t>
            </a:r>
          </a:p>
          <a:p>
            <a:pPr marL="266700" indent="-266700">
              <a:spcBef>
                <a:spcPts val="700"/>
              </a:spcBef>
            </a:pPr>
            <a:r>
              <a:rPr lang="en-US" sz="2400" b="1">
                <a:solidFill>
                  <a:srgbClr val="00529B"/>
                </a:solidFill>
                <a:latin typeface="Calibri" charset="0"/>
                <a:ea typeface="MS PGothic" charset="0"/>
              </a:rPr>
              <a:t>Governance: </a:t>
            </a:r>
            <a:r>
              <a:rPr lang="en-US" sz="2400">
                <a:solidFill>
                  <a:srgbClr val="00529B"/>
                </a:solidFill>
                <a:latin typeface="Calibri" charset="0"/>
                <a:ea typeface="MS PGothic" charset="0"/>
              </a:rPr>
              <a:t>Quando, dove, perchè e come  utilizzare il cloud publico, di community o privato? </a:t>
            </a:r>
          </a:p>
          <a:p>
            <a:pPr lvl="1">
              <a:spcBef>
                <a:spcPts val="700"/>
              </a:spcBef>
            </a:pPr>
            <a:r>
              <a:rPr lang="en-US" sz="2000">
                <a:latin typeface="Calibri" charset="0"/>
                <a:ea typeface="MS PGothic" charset="0"/>
              </a:rPr>
              <a:t>Non pensare di spostare tutto l’IT sul cloud</a:t>
            </a:r>
          </a:p>
          <a:p>
            <a:pPr lvl="1">
              <a:spcBef>
                <a:spcPts val="700"/>
              </a:spcBef>
            </a:pPr>
            <a:r>
              <a:rPr lang="en-US" sz="2000">
                <a:latin typeface="Calibri" charset="0"/>
                <a:ea typeface="MS PGothic" charset="0"/>
              </a:rPr>
              <a:t>Combinare risorse IT condivise con installazioni dinamiche ed isolate.</a:t>
            </a:r>
          </a:p>
          <a:p>
            <a:pPr lvl="1">
              <a:spcBef>
                <a:spcPts val="700"/>
              </a:spcBef>
            </a:pPr>
            <a:r>
              <a:rPr lang="en-US" sz="2000">
                <a:latin typeface="Calibri" charset="0"/>
                <a:ea typeface="MS PGothic" charset="0"/>
              </a:rPr>
              <a:t>Posizionare la propria IT come un broker di servizio interno per governare il consumo di SaaS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dissolve">
                                      <p:cBhvr>
                                        <p:cTn id="7" dur="500"/>
                                        <p:tgtEl>
                                          <p:spTgt spid="4301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dissolve">
                                      <p:cBhvr>
                                        <p:cTn id="10" dur="500"/>
                                        <p:tgtEl>
                                          <p:spTgt spid="43011">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Effect transition="in" filter="dissolve">
                                      <p:cBhvr>
                                        <p:cTn id="13" dur="500"/>
                                        <p:tgtEl>
                                          <p:spTgt spid="4301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3011">
                                            <p:txEl>
                                              <p:pRg st="3" end="3"/>
                                            </p:txEl>
                                          </p:spTgt>
                                        </p:tgtEl>
                                        <p:attrNameLst>
                                          <p:attrName>style.visibility</p:attrName>
                                        </p:attrNameLst>
                                      </p:cBhvr>
                                      <p:to>
                                        <p:strVal val="visible"/>
                                      </p:to>
                                    </p:set>
                                    <p:animEffect transition="in" filter="dissolve">
                                      <p:cBhvr>
                                        <p:cTn id="18" dur="500"/>
                                        <p:tgtEl>
                                          <p:spTgt spid="43011">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3011">
                                            <p:txEl>
                                              <p:pRg st="4" end="4"/>
                                            </p:txEl>
                                          </p:spTgt>
                                        </p:tgtEl>
                                        <p:attrNameLst>
                                          <p:attrName>style.visibility</p:attrName>
                                        </p:attrNameLst>
                                      </p:cBhvr>
                                      <p:to>
                                        <p:strVal val="visible"/>
                                      </p:to>
                                    </p:set>
                                    <p:animEffect transition="in" filter="dissolve">
                                      <p:cBhvr>
                                        <p:cTn id="21" dur="500"/>
                                        <p:tgtEl>
                                          <p:spTgt spid="43011">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3011">
                                            <p:txEl>
                                              <p:pRg st="5" end="5"/>
                                            </p:txEl>
                                          </p:spTgt>
                                        </p:tgtEl>
                                        <p:attrNameLst>
                                          <p:attrName>style.visibility</p:attrName>
                                        </p:attrNameLst>
                                      </p:cBhvr>
                                      <p:to>
                                        <p:strVal val="visible"/>
                                      </p:to>
                                    </p:set>
                                    <p:animEffect transition="in" filter="dissolve">
                                      <p:cBhvr>
                                        <p:cTn id="24" dur="500"/>
                                        <p:tgtEl>
                                          <p:spTgt spid="43011">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3011">
                                            <p:txEl>
                                              <p:pRg st="6" end="6"/>
                                            </p:txEl>
                                          </p:spTgt>
                                        </p:tgtEl>
                                        <p:attrNameLst>
                                          <p:attrName>style.visibility</p:attrName>
                                        </p:attrNameLst>
                                      </p:cBhvr>
                                      <p:to>
                                        <p:strVal val="visible"/>
                                      </p:to>
                                    </p:set>
                                    <p:animEffect transition="in" filter="dissolve">
                                      <p:cBhvr>
                                        <p:cTn id="27" dur="500"/>
                                        <p:tgtEl>
                                          <p:spTgt spid="43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595313" y="404813"/>
            <a:ext cx="10720387" cy="1012825"/>
          </a:xfrm>
        </p:spPr>
        <p:txBody>
          <a:bodyPr/>
          <a:lstStyle/>
          <a:p>
            <a:r>
              <a:rPr lang="en-US">
                <a:latin typeface="Calibri" charset="0"/>
                <a:ea typeface="MS PGothic" charset="0"/>
              </a:rPr>
              <a:t>Cosa deve guardare un’azienda per scegliere  </a:t>
            </a:r>
          </a:p>
        </p:txBody>
      </p:sp>
      <p:sp>
        <p:nvSpPr>
          <p:cNvPr id="43011" name="Rectangle 3"/>
          <p:cNvSpPr>
            <a:spLocks noGrp="1" noChangeArrowheads="1"/>
          </p:cNvSpPr>
          <p:nvPr>
            <p:ph idx="1"/>
          </p:nvPr>
        </p:nvSpPr>
        <p:spPr/>
        <p:txBody>
          <a:bodyPr/>
          <a:lstStyle/>
          <a:p>
            <a:pPr marL="266700" indent="-266700">
              <a:spcBef>
                <a:spcPts val="700"/>
              </a:spcBef>
            </a:pPr>
            <a:r>
              <a:rPr lang="en-US" sz="2400" b="1">
                <a:solidFill>
                  <a:srgbClr val="00529B"/>
                </a:solidFill>
                <a:latin typeface="Calibri" charset="0"/>
                <a:ea typeface="MS PGothic" charset="0"/>
              </a:rPr>
              <a:t>Security and compliance: </a:t>
            </a:r>
            <a:r>
              <a:rPr lang="en-US" sz="2400">
                <a:solidFill>
                  <a:srgbClr val="00529B"/>
                </a:solidFill>
                <a:latin typeface="Calibri" charset="0"/>
                <a:ea typeface="MS PGothic" charset="0"/>
              </a:rPr>
              <a:t>Come valutare i rischi e mitigare gli impatti di sicurezza e regole?</a:t>
            </a:r>
          </a:p>
          <a:p>
            <a:pPr lvl="1">
              <a:spcBef>
                <a:spcPts val="700"/>
              </a:spcBef>
            </a:pPr>
            <a:r>
              <a:rPr lang="en-US" sz="2000">
                <a:latin typeface="Calibri" charset="0"/>
                <a:ea typeface="MS PGothic" charset="0"/>
              </a:rPr>
              <a:t>Utilizzare esperienze già fatte per valutare il rischio, ed usare modelli a strati.</a:t>
            </a:r>
          </a:p>
          <a:p>
            <a:pPr lvl="1">
              <a:spcBef>
                <a:spcPts val="700"/>
              </a:spcBef>
            </a:pPr>
            <a:r>
              <a:rPr lang="en-US" sz="2000">
                <a:latin typeface="Calibri" charset="0"/>
                <a:ea typeface="MS PGothic" charset="0"/>
              </a:rPr>
              <a:t>Considerare altri modelli con prudenza</a:t>
            </a:r>
          </a:p>
          <a:p>
            <a:pPr marL="266700" indent="-266700">
              <a:spcBef>
                <a:spcPts val="700"/>
              </a:spcBef>
            </a:pPr>
            <a:r>
              <a:rPr lang="en-US" sz="2400" b="1">
                <a:solidFill>
                  <a:srgbClr val="00529B"/>
                </a:solidFill>
                <a:latin typeface="Calibri" charset="0"/>
                <a:ea typeface="MS PGothic" charset="0"/>
              </a:rPr>
              <a:t>Application development: </a:t>
            </a:r>
            <a:r>
              <a:rPr lang="en-US" sz="2400">
                <a:solidFill>
                  <a:srgbClr val="00529B"/>
                </a:solidFill>
                <a:latin typeface="Calibri" charset="0"/>
                <a:ea typeface="MS PGothic" charset="0"/>
              </a:rPr>
              <a:t>come delineare una strategia sulle proprie applicazioni?</a:t>
            </a:r>
          </a:p>
          <a:p>
            <a:pPr lvl="1">
              <a:spcBef>
                <a:spcPts val="700"/>
              </a:spcBef>
            </a:pPr>
            <a:r>
              <a:rPr lang="en-US" sz="2000">
                <a:latin typeface="Calibri" charset="0"/>
                <a:ea typeface="MS PGothic" charset="0"/>
              </a:rPr>
              <a:t>Ci sono tre targets: migrazione, ottimizzazione e innovazione.</a:t>
            </a:r>
          </a:p>
          <a:p>
            <a:pPr marL="266700" indent="-266700">
              <a:spcBef>
                <a:spcPts val="700"/>
              </a:spcBef>
            </a:pPr>
            <a:r>
              <a:rPr lang="en-US" sz="2400" b="1">
                <a:solidFill>
                  <a:srgbClr val="00529B"/>
                </a:solidFill>
                <a:latin typeface="Calibri" charset="0"/>
                <a:ea typeface="MS PGothic" charset="0"/>
              </a:rPr>
              <a:t>Infrastructure and operations: </a:t>
            </a:r>
            <a:r>
              <a:rPr lang="en-US" sz="2400">
                <a:solidFill>
                  <a:srgbClr val="00529B"/>
                </a:solidFill>
                <a:latin typeface="Calibri" charset="0"/>
                <a:ea typeface="MS PGothic" charset="0"/>
              </a:rPr>
              <a:t>Fino a che punto i modelli di cloud possono cambiare gli attuali  servizi da data center?</a:t>
            </a:r>
          </a:p>
          <a:p>
            <a:pPr lvl="1">
              <a:spcBef>
                <a:spcPts val="700"/>
              </a:spcBef>
            </a:pPr>
            <a:r>
              <a:rPr lang="en-US" sz="2000">
                <a:latin typeface="Calibri" charset="0"/>
                <a:ea typeface="MS PGothic" charset="0"/>
              </a:rPr>
              <a:t>Ad esempio: il cloud privato è qualcosa di più dell’uso di Server Virtuali.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dissolve">
                                      <p:cBhvr>
                                        <p:cTn id="7" dur="500"/>
                                        <p:tgtEl>
                                          <p:spTgt spid="4301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dissolve">
                                      <p:cBhvr>
                                        <p:cTn id="10" dur="500"/>
                                        <p:tgtEl>
                                          <p:spTgt spid="43011">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Effect transition="in" filter="dissolve">
                                      <p:cBhvr>
                                        <p:cTn id="13" dur="500"/>
                                        <p:tgtEl>
                                          <p:spTgt spid="4301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3011">
                                            <p:txEl>
                                              <p:pRg st="3" end="3"/>
                                            </p:txEl>
                                          </p:spTgt>
                                        </p:tgtEl>
                                        <p:attrNameLst>
                                          <p:attrName>style.visibility</p:attrName>
                                        </p:attrNameLst>
                                      </p:cBhvr>
                                      <p:to>
                                        <p:strVal val="visible"/>
                                      </p:to>
                                    </p:set>
                                    <p:animEffect transition="in" filter="dissolve">
                                      <p:cBhvr>
                                        <p:cTn id="18" dur="500"/>
                                        <p:tgtEl>
                                          <p:spTgt spid="43011">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3011">
                                            <p:txEl>
                                              <p:pRg st="4" end="4"/>
                                            </p:txEl>
                                          </p:spTgt>
                                        </p:tgtEl>
                                        <p:attrNameLst>
                                          <p:attrName>style.visibility</p:attrName>
                                        </p:attrNameLst>
                                      </p:cBhvr>
                                      <p:to>
                                        <p:strVal val="visible"/>
                                      </p:to>
                                    </p:set>
                                    <p:animEffect transition="in" filter="dissolve">
                                      <p:cBhvr>
                                        <p:cTn id="21" dur="500"/>
                                        <p:tgtEl>
                                          <p:spTgt spid="4301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43011">
                                            <p:txEl>
                                              <p:pRg st="5" end="5"/>
                                            </p:txEl>
                                          </p:spTgt>
                                        </p:tgtEl>
                                        <p:attrNameLst>
                                          <p:attrName>style.visibility</p:attrName>
                                        </p:attrNameLst>
                                      </p:cBhvr>
                                      <p:to>
                                        <p:strVal val="visible"/>
                                      </p:to>
                                    </p:set>
                                    <p:animEffect transition="in" filter="dissolve">
                                      <p:cBhvr>
                                        <p:cTn id="26" dur="500"/>
                                        <p:tgtEl>
                                          <p:spTgt spid="43011">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43011">
                                            <p:txEl>
                                              <p:pRg st="6" end="6"/>
                                            </p:txEl>
                                          </p:spTgt>
                                        </p:tgtEl>
                                        <p:attrNameLst>
                                          <p:attrName>style.visibility</p:attrName>
                                        </p:attrNameLst>
                                      </p:cBhvr>
                                      <p:to>
                                        <p:strVal val="visible"/>
                                      </p:to>
                                    </p:set>
                                    <p:animEffect transition="in" filter="dissolve">
                                      <p:cBhvr>
                                        <p:cTn id="29" dur="500"/>
                                        <p:tgtEl>
                                          <p:spTgt spid="43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0" y="458788"/>
            <a:ext cx="11911013" cy="1019175"/>
          </a:xfrm>
        </p:spPr>
        <p:txBody>
          <a:bodyPr/>
          <a:lstStyle/>
          <a:p>
            <a:pPr eaLnBrk="1" hangingPunct="1"/>
            <a:r>
              <a:rPr lang="it-IT">
                <a:latin typeface="Calibri" charset="0"/>
                <a:ea typeface="MS PGothic" charset="0"/>
              </a:rPr>
              <a:t>Cloud Services: l'</a:t>
            </a:r>
            <a:r>
              <a:rPr lang="it-IT" altLang="ja-JP">
                <a:latin typeface="Calibri" charset="0"/>
                <a:ea typeface="MS PGothic" charset="0"/>
              </a:rPr>
              <a:t>offerta di mercato</a:t>
            </a:r>
            <a:r>
              <a:rPr lang="it-IT" altLang="ja-JP" sz="3300">
                <a:latin typeface="Calibri" charset="0"/>
                <a:ea typeface="MS PGothic" charset="0"/>
              </a:rPr>
              <a:t/>
            </a:r>
            <a:br>
              <a:rPr lang="it-IT" altLang="ja-JP" sz="3300">
                <a:latin typeface="Calibri" charset="0"/>
                <a:ea typeface="MS PGothic" charset="0"/>
              </a:rPr>
            </a:br>
            <a:endParaRPr lang="it-IT" sz="3300">
              <a:latin typeface="Calibri" charset="0"/>
              <a:ea typeface="MS PGothic" charset="0"/>
            </a:endParaRPr>
          </a:p>
        </p:txBody>
      </p:sp>
      <p:grpSp>
        <p:nvGrpSpPr>
          <p:cNvPr id="54274" name="Group 62"/>
          <p:cNvGrpSpPr>
            <a:grpSpLocks/>
          </p:cNvGrpSpPr>
          <p:nvPr/>
        </p:nvGrpSpPr>
        <p:grpSpPr bwMode="auto">
          <a:xfrm>
            <a:off x="4352925" y="3498850"/>
            <a:ext cx="7283450" cy="2554288"/>
            <a:chOff x="3211204" y="3497266"/>
            <a:chExt cx="5592153" cy="2554288"/>
          </a:xfrm>
        </p:grpSpPr>
        <p:grpSp>
          <p:nvGrpSpPr>
            <p:cNvPr id="54312" name="Group 4"/>
            <p:cNvGrpSpPr>
              <a:grpSpLocks noChangeAspect="1"/>
            </p:cNvGrpSpPr>
            <p:nvPr/>
          </p:nvGrpSpPr>
          <p:grpSpPr bwMode="auto">
            <a:xfrm>
              <a:off x="3211204" y="3497266"/>
              <a:ext cx="5592153" cy="2554288"/>
              <a:chOff x="1713" y="2196"/>
              <a:chExt cx="3429" cy="1609"/>
            </a:xfrm>
          </p:grpSpPr>
          <p:sp>
            <p:nvSpPr>
              <p:cNvPr id="54325" name="AutoShape 3"/>
              <p:cNvSpPr>
                <a:spLocks noChangeAspect="1" noChangeArrowheads="1" noTextEdit="1"/>
              </p:cNvSpPr>
              <p:nvPr/>
            </p:nvSpPr>
            <p:spPr bwMode="auto">
              <a:xfrm>
                <a:off x="1713" y="2196"/>
                <a:ext cx="3429" cy="160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it-IT"/>
              </a:p>
            </p:txBody>
          </p:sp>
          <p:sp>
            <p:nvSpPr>
              <p:cNvPr id="54326" name="Freeform 5"/>
              <p:cNvSpPr>
                <a:spLocks/>
              </p:cNvSpPr>
              <p:nvPr/>
            </p:nvSpPr>
            <p:spPr bwMode="auto">
              <a:xfrm>
                <a:off x="1742" y="2225"/>
                <a:ext cx="3359" cy="1530"/>
              </a:xfrm>
              <a:custGeom>
                <a:avLst/>
                <a:gdLst>
                  <a:gd name="T0" fmla="*/ 1823 w 3359"/>
                  <a:gd name="T1" fmla="*/ 0 h 1530"/>
                  <a:gd name="T2" fmla="*/ 3359 w 3359"/>
                  <a:gd name="T3" fmla="*/ 0 h 1530"/>
                  <a:gd name="T4" fmla="*/ 3359 w 3359"/>
                  <a:gd name="T5" fmla="*/ 1530 h 1530"/>
                  <a:gd name="T6" fmla="*/ 0 w 3359"/>
                  <a:gd name="T7" fmla="*/ 1530 h 1530"/>
                  <a:gd name="T8" fmla="*/ 0 w 3359"/>
                  <a:gd name="T9" fmla="*/ 812 h 1530"/>
                  <a:gd name="T10" fmla="*/ 479 w 3359"/>
                  <a:gd name="T11" fmla="*/ 812 h 1530"/>
                  <a:gd name="T12" fmla="*/ 479 w 3359"/>
                  <a:gd name="T13" fmla="*/ 621 h 1530"/>
                  <a:gd name="T14" fmla="*/ 959 w 3359"/>
                  <a:gd name="T15" fmla="*/ 621 h 1530"/>
                  <a:gd name="T16" fmla="*/ 959 w 3359"/>
                  <a:gd name="T17" fmla="*/ 429 h 1530"/>
                  <a:gd name="T18" fmla="*/ 1392 w 3359"/>
                  <a:gd name="T19" fmla="*/ 429 h 1530"/>
                  <a:gd name="T20" fmla="*/ 1392 w 3359"/>
                  <a:gd name="T21" fmla="*/ 238 h 1530"/>
                  <a:gd name="T22" fmla="*/ 1823 w 3359"/>
                  <a:gd name="T23" fmla="*/ 238 h 1530"/>
                  <a:gd name="T24" fmla="*/ 1823 w 3359"/>
                  <a:gd name="T25" fmla="*/ 0 h 15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59"/>
                  <a:gd name="T40" fmla="*/ 0 h 1530"/>
                  <a:gd name="T41" fmla="*/ 3359 w 3359"/>
                  <a:gd name="T42" fmla="*/ 1530 h 15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59" h="1530">
                    <a:moveTo>
                      <a:pt x="1823" y="0"/>
                    </a:moveTo>
                    <a:lnTo>
                      <a:pt x="3359" y="0"/>
                    </a:lnTo>
                    <a:lnTo>
                      <a:pt x="3359" y="1530"/>
                    </a:lnTo>
                    <a:lnTo>
                      <a:pt x="0" y="1530"/>
                    </a:lnTo>
                    <a:lnTo>
                      <a:pt x="0" y="812"/>
                    </a:lnTo>
                    <a:lnTo>
                      <a:pt x="479" y="812"/>
                    </a:lnTo>
                    <a:lnTo>
                      <a:pt x="479" y="621"/>
                    </a:lnTo>
                    <a:lnTo>
                      <a:pt x="959" y="621"/>
                    </a:lnTo>
                    <a:lnTo>
                      <a:pt x="959" y="429"/>
                    </a:lnTo>
                    <a:lnTo>
                      <a:pt x="1392" y="429"/>
                    </a:lnTo>
                    <a:lnTo>
                      <a:pt x="1392" y="238"/>
                    </a:lnTo>
                    <a:lnTo>
                      <a:pt x="1823" y="238"/>
                    </a:lnTo>
                    <a:lnTo>
                      <a:pt x="1823" y="0"/>
                    </a:lnTo>
                    <a:close/>
                  </a:path>
                </a:pathLst>
              </a:custGeom>
              <a:solidFill>
                <a:srgbClr val="17365D"/>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it-IT"/>
              </a:p>
            </p:txBody>
          </p:sp>
          <p:sp>
            <p:nvSpPr>
              <p:cNvPr id="54327" name="Freeform 6"/>
              <p:cNvSpPr>
                <a:spLocks/>
              </p:cNvSpPr>
              <p:nvPr/>
            </p:nvSpPr>
            <p:spPr bwMode="auto">
              <a:xfrm>
                <a:off x="1742" y="2225"/>
                <a:ext cx="3359" cy="1530"/>
              </a:xfrm>
              <a:custGeom>
                <a:avLst/>
                <a:gdLst>
                  <a:gd name="T0" fmla="*/ 1823 w 3359"/>
                  <a:gd name="T1" fmla="*/ 0 h 1530"/>
                  <a:gd name="T2" fmla="*/ 3359 w 3359"/>
                  <a:gd name="T3" fmla="*/ 0 h 1530"/>
                  <a:gd name="T4" fmla="*/ 3359 w 3359"/>
                  <a:gd name="T5" fmla="*/ 1530 h 1530"/>
                  <a:gd name="T6" fmla="*/ 0 w 3359"/>
                  <a:gd name="T7" fmla="*/ 1530 h 1530"/>
                  <a:gd name="T8" fmla="*/ 0 w 3359"/>
                  <a:gd name="T9" fmla="*/ 812 h 1530"/>
                  <a:gd name="T10" fmla="*/ 479 w 3359"/>
                  <a:gd name="T11" fmla="*/ 812 h 1530"/>
                  <a:gd name="T12" fmla="*/ 479 w 3359"/>
                  <a:gd name="T13" fmla="*/ 621 h 1530"/>
                  <a:gd name="T14" fmla="*/ 959 w 3359"/>
                  <a:gd name="T15" fmla="*/ 621 h 1530"/>
                  <a:gd name="T16" fmla="*/ 959 w 3359"/>
                  <a:gd name="T17" fmla="*/ 429 h 1530"/>
                  <a:gd name="T18" fmla="*/ 1392 w 3359"/>
                  <a:gd name="T19" fmla="*/ 429 h 1530"/>
                  <a:gd name="T20" fmla="*/ 1392 w 3359"/>
                  <a:gd name="T21" fmla="*/ 238 h 1530"/>
                  <a:gd name="T22" fmla="*/ 1823 w 3359"/>
                  <a:gd name="T23" fmla="*/ 238 h 1530"/>
                  <a:gd name="T24" fmla="*/ 1823 w 3359"/>
                  <a:gd name="T25" fmla="*/ 0 h 15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59"/>
                  <a:gd name="T40" fmla="*/ 0 h 1530"/>
                  <a:gd name="T41" fmla="*/ 3359 w 3359"/>
                  <a:gd name="T42" fmla="*/ 1530 h 15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59" h="1530">
                    <a:moveTo>
                      <a:pt x="1823" y="0"/>
                    </a:moveTo>
                    <a:lnTo>
                      <a:pt x="3359" y="0"/>
                    </a:lnTo>
                    <a:lnTo>
                      <a:pt x="3359" y="1530"/>
                    </a:lnTo>
                    <a:lnTo>
                      <a:pt x="0" y="1530"/>
                    </a:lnTo>
                    <a:lnTo>
                      <a:pt x="0" y="812"/>
                    </a:lnTo>
                    <a:lnTo>
                      <a:pt x="479" y="812"/>
                    </a:lnTo>
                    <a:lnTo>
                      <a:pt x="479" y="621"/>
                    </a:lnTo>
                    <a:lnTo>
                      <a:pt x="959" y="621"/>
                    </a:lnTo>
                    <a:lnTo>
                      <a:pt x="959" y="429"/>
                    </a:lnTo>
                    <a:lnTo>
                      <a:pt x="1392" y="429"/>
                    </a:lnTo>
                    <a:lnTo>
                      <a:pt x="1392" y="238"/>
                    </a:lnTo>
                    <a:lnTo>
                      <a:pt x="1823" y="238"/>
                    </a:lnTo>
                    <a:lnTo>
                      <a:pt x="1823" y="0"/>
                    </a:lnTo>
                    <a:close/>
                  </a:path>
                </a:pathLst>
              </a:cu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6">
                    <a:solidFill>
                      <a:srgbClr val="000000"/>
                    </a:solidFill>
                    <a:miter lim="800000"/>
                    <a:headEnd/>
                    <a:tailEnd/>
                  </a14:hiddenLine>
                </a:ext>
              </a:extLst>
            </p:spPr>
            <p:txBody>
              <a:bodyPr/>
              <a:lstStyle/>
              <a:p>
                <a:endParaRPr lang="it-IT"/>
              </a:p>
            </p:txBody>
          </p:sp>
        </p:grpSp>
        <p:sp>
          <p:nvSpPr>
            <p:cNvPr id="54313" name="Freeform 61"/>
            <p:cNvSpPr>
              <a:spLocks noChangeArrowheads="1"/>
            </p:cNvSpPr>
            <p:nvPr/>
          </p:nvSpPr>
          <p:spPr bwMode="auto">
            <a:xfrm>
              <a:off x="3616949" y="4863271"/>
              <a:ext cx="141792" cy="369247"/>
            </a:xfrm>
            <a:custGeom>
              <a:avLst/>
              <a:gdLst>
                <a:gd name="T0" fmla="*/ 0 w 4598020"/>
                <a:gd name="T1" fmla="*/ 10 h 1535152"/>
                <a:gd name="T2" fmla="*/ 0 w 4598020"/>
                <a:gd name="T3" fmla="*/ 0 h 1535152"/>
                <a:gd name="T4" fmla="*/ 0 w 4598020"/>
                <a:gd name="T5" fmla="*/ 0 h 1535152"/>
                <a:gd name="T6" fmla="*/ 0 w 4598020"/>
                <a:gd name="T7" fmla="*/ 17 h 1535152"/>
                <a:gd name="T8" fmla="*/ 0 w 4598020"/>
                <a:gd name="T9" fmla="*/ 17 h 1535152"/>
                <a:gd name="T10" fmla="*/ 0 w 4598020"/>
                <a:gd name="T11" fmla="*/ 10 h 1535152"/>
                <a:gd name="T12" fmla="*/ 0 w 4598020"/>
                <a:gd name="T13" fmla="*/ 10 h 1535152"/>
                <a:gd name="T14" fmla="*/ 0 60000 65536"/>
                <a:gd name="T15" fmla="*/ 0 60000 65536"/>
                <a:gd name="T16" fmla="*/ 0 60000 65536"/>
                <a:gd name="T17" fmla="*/ 0 60000 65536"/>
                <a:gd name="T18" fmla="*/ 0 60000 65536"/>
                <a:gd name="T19" fmla="*/ 0 60000 65536"/>
                <a:gd name="T20" fmla="*/ 0 60000 65536"/>
                <a:gd name="T21" fmla="*/ 0 w 4598020"/>
                <a:gd name="T22" fmla="*/ 0 h 1535152"/>
                <a:gd name="T23" fmla="*/ 4598020 w 4598020"/>
                <a:gd name="T24" fmla="*/ 1535152 h 1535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98020" h="1535152">
                  <a:moveTo>
                    <a:pt x="3076343" y="910993"/>
                  </a:moveTo>
                  <a:lnTo>
                    <a:pt x="3076343" y="0"/>
                  </a:lnTo>
                  <a:lnTo>
                    <a:pt x="4598020" y="3717"/>
                  </a:lnTo>
                  <a:lnTo>
                    <a:pt x="4598020" y="1535152"/>
                  </a:lnTo>
                  <a:lnTo>
                    <a:pt x="3717" y="1535152"/>
                  </a:lnTo>
                  <a:lnTo>
                    <a:pt x="0" y="910993"/>
                  </a:lnTo>
                  <a:lnTo>
                    <a:pt x="3076343" y="910993"/>
                  </a:lnTo>
                  <a:close/>
                </a:path>
              </a:pathLst>
            </a:custGeom>
            <a:solidFill>
              <a:srgbClr val="00529B">
                <a:alpha val="61960"/>
              </a:srgbClr>
            </a:solidFill>
            <a:ln w="12700">
              <a:solidFill>
                <a:schemeClr val="bg1"/>
              </a:solidFill>
              <a:round/>
              <a:headEnd/>
              <a:tailEnd/>
            </a:ln>
          </p:spPr>
          <p:txBody>
            <a:bodyPr wrap="none" anchor="ctr">
              <a:spAutoFit/>
            </a:bodyPr>
            <a:lstStyle/>
            <a:p>
              <a:endParaRPr lang="it-IT"/>
            </a:p>
          </p:txBody>
        </p:sp>
        <p:sp>
          <p:nvSpPr>
            <p:cNvPr id="54314" name="Rectangle 27"/>
            <p:cNvSpPr>
              <a:spLocks noChangeArrowheads="1"/>
            </p:cNvSpPr>
            <p:nvPr/>
          </p:nvSpPr>
          <p:spPr bwMode="auto">
            <a:xfrm>
              <a:off x="3616438" y="5161803"/>
              <a:ext cx="3324225" cy="360272"/>
            </a:xfrm>
            <a:prstGeom prst="rect">
              <a:avLst/>
            </a:prstGeom>
            <a:solidFill>
              <a:srgbClr val="6E96D5"/>
            </a:solidFill>
            <a:ln w="12700">
              <a:solidFill>
                <a:schemeClr val="bg1"/>
              </a:solidFill>
              <a:miter lim="800000"/>
              <a:headEnd/>
              <a:tailEnd/>
            </a:ln>
          </p:spPr>
          <p:txBody>
            <a:bodyPr anchor="ctr">
              <a:spAutoFit/>
            </a:bodyPr>
            <a:lstStyle/>
            <a:p>
              <a:pPr algn="ctr" eaLnBrk="0" hangingPunct="0">
                <a:lnSpc>
                  <a:spcPct val="90000"/>
                </a:lnSpc>
                <a:spcBef>
                  <a:spcPct val="30000"/>
                </a:spcBef>
                <a:spcAft>
                  <a:spcPct val="10000"/>
                </a:spcAft>
              </a:pPr>
              <a:r>
                <a:rPr lang="en-US" sz="1900">
                  <a:solidFill>
                    <a:schemeClr val="bg1"/>
                  </a:solidFill>
                </a:rPr>
                <a:t>Infrastructure as a Service</a:t>
              </a:r>
            </a:p>
          </p:txBody>
        </p:sp>
        <p:sp>
          <p:nvSpPr>
            <p:cNvPr id="54315" name="Rectangle 28"/>
            <p:cNvSpPr>
              <a:spLocks noChangeArrowheads="1"/>
            </p:cNvSpPr>
            <p:nvPr/>
          </p:nvSpPr>
          <p:spPr bwMode="auto">
            <a:xfrm>
              <a:off x="6326300" y="3652089"/>
              <a:ext cx="1965325" cy="360272"/>
            </a:xfrm>
            <a:prstGeom prst="rect">
              <a:avLst/>
            </a:prstGeom>
            <a:solidFill>
              <a:srgbClr val="CDCDCD"/>
            </a:solidFill>
            <a:ln w="12700">
              <a:solidFill>
                <a:schemeClr val="bg1"/>
              </a:solidFill>
              <a:miter lim="800000"/>
              <a:headEnd/>
              <a:tailEnd/>
            </a:ln>
          </p:spPr>
          <p:txBody>
            <a:bodyPr anchor="ctr">
              <a:spAutoFit/>
            </a:bodyPr>
            <a:lstStyle/>
            <a:p>
              <a:pPr algn="ctr" eaLnBrk="0" hangingPunct="0">
                <a:lnSpc>
                  <a:spcPct val="90000"/>
                </a:lnSpc>
                <a:spcBef>
                  <a:spcPct val="30000"/>
                </a:spcBef>
                <a:spcAft>
                  <a:spcPct val="10000"/>
                </a:spcAft>
              </a:pPr>
              <a:r>
                <a:rPr lang="en-US" sz="1900"/>
                <a:t>Business Services</a:t>
              </a:r>
            </a:p>
          </p:txBody>
        </p:sp>
        <p:sp>
          <p:nvSpPr>
            <p:cNvPr id="54316" name="Rectangle 29"/>
            <p:cNvSpPr>
              <a:spLocks noChangeArrowheads="1"/>
            </p:cNvSpPr>
            <p:nvPr/>
          </p:nvSpPr>
          <p:spPr bwMode="auto">
            <a:xfrm>
              <a:off x="5836043" y="4020389"/>
              <a:ext cx="2565120" cy="360272"/>
            </a:xfrm>
            <a:prstGeom prst="rect">
              <a:avLst/>
            </a:prstGeom>
            <a:solidFill>
              <a:srgbClr val="CDCDCD"/>
            </a:solidFill>
            <a:ln w="12700">
              <a:solidFill>
                <a:schemeClr val="bg1"/>
              </a:solidFill>
              <a:miter lim="800000"/>
              <a:headEnd/>
              <a:tailEnd/>
            </a:ln>
          </p:spPr>
          <p:txBody>
            <a:bodyPr anchor="ctr">
              <a:spAutoFit/>
            </a:bodyPr>
            <a:lstStyle/>
            <a:p>
              <a:pPr algn="ctr" eaLnBrk="0" hangingPunct="0">
                <a:lnSpc>
                  <a:spcPct val="90000"/>
                </a:lnSpc>
                <a:spcBef>
                  <a:spcPct val="30000"/>
                </a:spcBef>
                <a:spcAft>
                  <a:spcPct val="10000"/>
                </a:spcAft>
              </a:pPr>
              <a:r>
                <a:rPr lang="en-US" sz="1900"/>
                <a:t>Information Services</a:t>
              </a:r>
            </a:p>
          </p:txBody>
        </p:sp>
        <p:sp>
          <p:nvSpPr>
            <p:cNvPr id="54317" name="Rectangle 30"/>
            <p:cNvSpPr>
              <a:spLocks noChangeArrowheads="1"/>
            </p:cNvSpPr>
            <p:nvPr/>
          </p:nvSpPr>
          <p:spPr bwMode="auto">
            <a:xfrm>
              <a:off x="5107100" y="4396627"/>
              <a:ext cx="2509838" cy="360272"/>
            </a:xfrm>
            <a:prstGeom prst="rect">
              <a:avLst/>
            </a:prstGeom>
            <a:solidFill>
              <a:srgbClr val="6E96D5"/>
            </a:solidFill>
            <a:ln w="12700">
              <a:solidFill>
                <a:schemeClr val="bg1"/>
              </a:solidFill>
              <a:miter lim="800000"/>
              <a:headEnd/>
              <a:tailEnd/>
            </a:ln>
          </p:spPr>
          <p:txBody>
            <a:bodyPr anchor="ctr">
              <a:spAutoFit/>
            </a:bodyPr>
            <a:lstStyle/>
            <a:p>
              <a:pPr algn="ctr" eaLnBrk="0" hangingPunct="0">
                <a:lnSpc>
                  <a:spcPct val="90000"/>
                </a:lnSpc>
                <a:spcBef>
                  <a:spcPct val="30000"/>
                </a:spcBef>
                <a:spcAft>
                  <a:spcPct val="10000"/>
                </a:spcAft>
              </a:pPr>
              <a:r>
                <a:rPr lang="en-US" sz="1900">
                  <a:solidFill>
                    <a:schemeClr val="bg1"/>
                  </a:solidFill>
                </a:rPr>
                <a:t>Software as a Service</a:t>
              </a:r>
            </a:p>
          </p:txBody>
        </p:sp>
        <p:sp>
          <p:nvSpPr>
            <p:cNvPr id="54318" name="Rectangle 31"/>
            <p:cNvSpPr>
              <a:spLocks noChangeArrowheads="1"/>
            </p:cNvSpPr>
            <p:nvPr/>
          </p:nvSpPr>
          <p:spPr bwMode="auto">
            <a:xfrm>
              <a:off x="4391763" y="4774452"/>
              <a:ext cx="2838450" cy="360272"/>
            </a:xfrm>
            <a:prstGeom prst="rect">
              <a:avLst/>
            </a:prstGeom>
            <a:solidFill>
              <a:srgbClr val="6E96D5"/>
            </a:solidFill>
            <a:ln w="12700">
              <a:solidFill>
                <a:schemeClr val="bg1"/>
              </a:solidFill>
              <a:miter lim="800000"/>
              <a:headEnd/>
              <a:tailEnd/>
            </a:ln>
          </p:spPr>
          <p:txBody>
            <a:bodyPr anchor="ctr">
              <a:spAutoFit/>
            </a:bodyPr>
            <a:lstStyle/>
            <a:p>
              <a:pPr eaLnBrk="0" hangingPunct="0">
                <a:lnSpc>
                  <a:spcPct val="90000"/>
                </a:lnSpc>
                <a:spcBef>
                  <a:spcPct val="30000"/>
                </a:spcBef>
                <a:spcAft>
                  <a:spcPct val="10000"/>
                </a:spcAft>
              </a:pPr>
              <a:r>
                <a:rPr lang="en-US" sz="1900">
                  <a:solidFill>
                    <a:schemeClr val="bg1"/>
                  </a:solidFill>
                </a:rPr>
                <a:t>Platform as a Service     </a:t>
              </a:r>
            </a:p>
          </p:txBody>
        </p:sp>
        <p:sp>
          <p:nvSpPr>
            <p:cNvPr id="54319" name="Line 32"/>
            <p:cNvSpPr>
              <a:spLocks noChangeShapeType="1"/>
            </p:cNvSpPr>
            <p:nvPr/>
          </p:nvSpPr>
          <p:spPr bwMode="auto">
            <a:xfrm>
              <a:off x="8237650" y="3973513"/>
              <a:ext cx="0" cy="1546225"/>
            </a:xfrm>
            <a:prstGeom prst="line">
              <a:avLst/>
            </a:prstGeom>
            <a:noFill/>
            <a:ln w="1270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spAutoFit/>
            </a:bodyPr>
            <a:lstStyle/>
            <a:p>
              <a:endParaRPr lang="it-IT"/>
            </a:p>
          </p:txBody>
        </p:sp>
        <p:sp>
          <p:nvSpPr>
            <p:cNvPr id="54320" name="Text Box 33"/>
            <p:cNvSpPr txBox="1">
              <a:spLocks noChangeArrowheads="1"/>
            </p:cNvSpPr>
            <p:nvPr/>
          </p:nvSpPr>
          <p:spPr bwMode="auto">
            <a:xfrm>
              <a:off x="7175473" y="5083490"/>
              <a:ext cx="880179" cy="7402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lnSpc>
                  <a:spcPct val="90000"/>
                </a:lnSpc>
                <a:spcBef>
                  <a:spcPct val="30000"/>
                </a:spcBef>
                <a:spcAft>
                  <a:spcPct val="10000"/>
                </a:spcAft>
              </a:pPr>
              <a:r>
                <a:rPr lang="en-US" sz="1900">
                  <a:solidFill>
                    <a:schemeClr val="bg1"/>
                  </a:solidFill>
                </a:rPr>
                <a:t>Cloud</a:t>
              </a:r>
            </a:p>
            <a:p>
              <a:pPr algn="ctr">
                <a:lnSpc>
                  <a:spcPct val="90000"/>
                </a:lnSpc>
                <a:spcBef>
                  <a:spcPct val="30000"/>
                </a:spcBef>
                <a:spcAft>
                  <a:spcPct val="10000"/>
                </a:spcAft>
              </a:pPr>
              <a:r>
                <a:rPr lang="en-US" sz="1900">
                  <a:solidFill>
                    <a:schemeClr val="bg1"/>
                  </a:solidFill>
                </a:rPr>
                <a:t>Enablers</a:t>
              </a:r>
            </a:p>
          </p:txBody>
        </p:sp>
        <p:sp>
          <p:nvSpPr>
            <p:cNvPr id="54321" name="Rectangle 34"/>
            <p:cNvSpPr>
              <a:spLocks noChangeArrowheads="1"/>
            </p:cNvSpPr>
            <p:nvPr/>
          </p:nvSpPr>
          <p:spPr bwMode="auto">
            <a:xfrm rot="-5400000">
              <a:off x="7329597" y="4500117"/>
              <a:ext cx="2163777" cy="478743"/>
            </a:xfrm>
            <a:prstGeom prst="rect">
              <a:avLst/>
            </a:prstGeom>
            <a:solidFill>
              <a:srgbClr val="CDCDCD"/>
            </a:solidFill>
            <a:ln w="12700">
              <a:solidFill>
                <a:schemeClr val="bg1"/>
              </a:solidFill>
              <a:miter lim="800000"/>
              <a:headEnd/>
              <a:tailEnd/>
            </a:ln>
          </p:spPr>
          <p:txBody>
            <a:bodyPr anchor="ctr">
              <a:spAutoFit/>
            </a:bodyPr>
            <a:lstStyle/>
            <a:p>
              <a:pPr algn="ctr" eaLnBrk="0" hangingPunct="0">
                <a:lnSpc>
                  <a:spcPct val="90000"/>
                </a:lnSpc>
                <a:spcBef>
                  <a:spcPct val="30000"/>
                </a:spcBef>
                <a:spcAft>
                  <a:spcPct val="10000"/>
                </a:spcAft>
              </a:pPr>
              <a:r>
                <a:rPr lang="en-US" sz="1900"/>
                <a:t>Mgmt</a:t>
              </a:r>
              <a:r>
                <a:rPr lang="en-US"/>
                <a:t>. </a:t>
              </a:r>
              <a:r>
                <a:rPr lang="en-US" sz="1900"/>
                <a:t>and Security</a:t>
              </a:r>
            </a:p>
          </p:txBody>
        </p:sp>
        <p:sp>
          <p:nvSpPr>
            <p:cNvPr id="54322" name="Oval 38"/>
            <p:cNvSpPr>
              <a:spLocks noChangeArrowheads="1"/>
            </p:cNvSpPr>
            <p:nvPr/>
          </p:nvSpPr>
          <p:spPr bwMode="auto">
            <a:xfrm>
              <a:off x="3677568" y="4946261"/>
              <a:ext cx="199386" cy="486779"/>
            </a:xfrm>
            <a:prstGeom prst="ellipse">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anchor="ctr">
              <a:spAutoFit/>
            </a:bodyPr>
            <a:lstStyle/>
            <a:p>
              <a:pPr algn="ctr" eaLnBrk="0" hangingPunct="0">
                <a:lnSpc>
                  <a:spcPct val="90000"/>
                </a:lnSpc>
                <a:spcBef>
                  <a:spcPct val="30000"/>
                </a:spcBef>
                <a:spcAft>
                  <a:spcPct val="10000"/>
                </a:spcAft>
              </a:pPr>
              <a:endParaRPr lang="it-IT"/>
            </a:p>
          </p:txBody>
        </p:sp>
        <p:sp>
          <p:nvSpPr>
            <p:cNvPr id="54323" name="Oval 45"/>
            <p:cNvSpPr>
              <a:spLocks noChangeArrowheads="1"/>
            </p:cNvSpPr>
            <p:nvPr/>
          </p:nvSpPr>
          <p:spPr bwMode="auto">
            <a:xfrm>
              <a:off x="4378777" y="4550133"/>
              <a:ext cx="199386" cy="486779"/>
            </a:xfrm>
            <a:prstGeom prst="ellipse">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anchor="ctr">
              <a:spAutoFit/>
            </a:bodyPr>
            <a:lstStyle/>
            <a:p>
              <a:pPr algn="ctr" eaLnBrk="0" hangingPunct="0">
                <a:lnSpc>
                  <a:spcPct val="90000"/>
                </a:lnSpc>
                <a:spcBef>
                  <a:spcPct val="30000"/>
                </a:spcBef>
                <a:spcAft>
                  <a:spcPct val="10000"/>
                </a:spcAft>
              </a:pPr>
              <a:endParaRPr lang="it-IT"/>
            </a:p>
          </p:txBody>
        </p:sp>
        <p:sp>
          <p:nvSpPr>
            <p:cNvPr id="54324" name="Oval 47"/>
            <p:cNvSpPr>
              <a:spLocks noChangeArrowheads="1"/>
            </p:cNvSpPr>
            <p:nvPr/>
          </p:nvSpPr>
          <p:spPr bwMode="auto">
            <a:xfrm>
              <a:off x="5248633" y="4155405"/>
              <a:ext cx="199386" cy="486779"/>
            </a:xfrm>
            <a:prstGeom prst="ellipse">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round/>
                  <a:headEnd/>
                  <a:tailEnd/>
                </a14:hiddenLine>
              </a:ext>
            </a:extLst>
          </p:spPr>
          <p:txBody>
            <a:bodyPr wrap="none" anchor="ctr">
              <a:spAutoFit/>
            </a:bodyPr>
            <a:lstStyle/>
            <a:p>
              <a:pPr algn="ctr" eaLnBrk="0" hangingPunct="0">
                <a:lnSpc>
                  <a:spcPct val="90000"/>
                </a:lnSpc>
                <a:spcBef>
                  <a:spcPct val="30000"/>
                </a:spcBef>
                <a:spcAft>
                  <a:spcPct val="10000"/>
                </a:spcAft>
              </a:pPr>
              <a:endParaRPr lang="it-IT"/>
            </a:p>
          </p:txBody>
        </p:sp>
      </p:grpSp>
      <p:grpSp>
        <p:nvGrpSpPr>
          <p:cNvPr id="4" name="Group 60"/>
          <p:cNvGrpSpPr>
            <a:grpSpLocks/>
          </p:cNvGrpSpPr>
          <p:nvPr/>
        </p:nvGrpSpPr>
        <p:grpSpPr bwMode="auto">
          <a:xfrm>
            <a:off x="450850" y="3163888"/>
            <a:ext cx="4879975" cy="1609725"/>
            <a:chOff x="346075" y="3163888"/>
            <a:chExt cx="3746500" cy="1609725"/>
          </a:xfrm>
        </p:grpSpPr>
        <p:sp>
          <p:nvSpPr>
            <p:cNvPr id="39" name="Rectangle 45"/>
            <p:cNvSpPr>
              <a:spLocks noChangeArrowheads="1"/>
            </p:cNvSpPr>
            <p:nvPr/>
          </p:nvSpPr>
          <p:spPr bwMode="auto">
            <a:xfrm>
              <a:off x="437483" y="4333875"/>
              <a:ext cx="141377" cy="346075"/>
            </a:xfrm>
            <a:prstGeom prst="rect">
              <a:avLst/>
            </a:prstGeom>
            <a:solidFill>
              <a:schemeClr val="bg2">
                <a:lumMod val="20000"/>
                <a:lumOff val="80000"/>
              </a:schemeClr>
            </a:solidFill>
            <a:ln w="9525">
              <a:noFill/>
              <a:miter lim="800000"/>
              <a:headEnd/>
              <a:tailEnd/>
            </a:ln>
          </p:spPr>
          <p:txBody>
            <a:bodyPr wrap="none">
              <a:spAutoFit/>
            </a:bodyPr>
            <a:lstStyle/>
            <a:p>
              <a:pPr algn="ctr" eaLnBrk="0" hangingPunct="0">
                <a:lnSpc>
                  <a:spcPct val="90000"/>
                </a:lnSpc>
                <a:spcBef>
                  <a:spcPct val="50000"/>
                </a:spcBef>
                <a:spcAft>
                  <a:spcPct val="10000"/>
                </a:spcAft>
                <a:defRPr/>
              </a:pPr>
              <a:endParaRPr lang="en-US" b="1" dirty="0">
                <a:ea typeface="Arial" pitchFamily="32" charset="0"/>
                <a:cs typeface="Arial" pitchFamily="32" charset="0"/>
              </a:endParaRPr>
            </a:p>
          </p:txBody>
        </p:sp>
        <p:sp>
          <p:nvSpPr>
            <p:cNvPr id="54298" name="AutoShape 32"/>
            <p:cNvSpPr>
              <a:spLocks noChangeArrowheads="1"/>
            </p:cNvSpPr>
            <p:nvPr/>
          </p:nvSpPr>
          <p:spPr bwMode="auto">
            <a:xfrm>
              <a:off x="346075" y="3163888"/>
              <a:ext cx="3746500" cy="1609725"/>
            </a:xfrm>
            <a:prstGeom prst="wedgeRoundRectCallout">
              <a:avLst>
                <a:gd name="adj1" fmla="val 44722"/>
                <a:gd name="adj2" fmla="val 76213"/>
                <a:gd name="adj3" fmla="val 16667"/>
              </a:avLst>
            </a:prstGeom>
            <a:noFill/>
            <a:ln w="12700">
              <a:solidFill>
                <a:srgbClr val="969696"/>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nchor="ctr"/>
            <a:lstStyle/>
            <a:p>
              <a:pPr algn="ctr" eaLnBrk="0" hangingPunct="0">
                <a:lnSpc>
                  <a:spcPct val="90000"/>
                </a:lnSpc>
                <a:spcBef>
                  <a:spcPct val="50000"/>
                </a:spcBef>
                <a:spcAft>
                  <a:spcPct val="10000"/>
                </a:spcAft>
              </a:pPr>
              <a:endParaRPr lang="en-GB"/>
            </a:p>
          </p:txBody>
        </p:sp>
        <p:pic>
          <p:nvPicPr>
            <p:cNvPr id="54299" name="Picture 2" descr="Logo of AT&amp;T"/>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59050" y="3214688"/>
              <a:ext cx="781050" cy="781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300" name="Picture 4" descr="Logo of Verizon Wireless Business"/>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81175" y="3749675"/>
              <a:ext cx="750888" cy="749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301" name="Picture 8" descr="BT home">
              <a:hlinkClick r:id="rId6"/>
            </p:cNvPr>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0088" y="3486150"/>
              <a:ext cx="612775" cy="371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302" name="Picture 2" descr="Logo of Telstra"/>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81163" y="3397250"/>
              <a:ext cx="895350" cy="6048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303" name="Picture 2" descr="SingTel Logo">
              <a:hlinkClick r:id="rId9"/>
            </p:cNvPr>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4175" y="3986213"/>
              <a:ext cx="877888" cy="285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304" name="Picture 2" descr="my homepage orange.com">
              <a:hlinkClick r:id="rId11" tooltip="welcome to orange.com"/>
            </p:cNvPr>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89313" y="3208338"/>
              <a:ext cx="406400" cy="40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305" name="Picture 63" descr="Amazon_Web_Services.gif"/>
            <p:cNvPicPr>
              <a:picLocks noChangeAspect="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7647" b="26234"/>
            <a:stretch>
              <a:fillRect/>
            </a:stretch>
          </p:blipFill>
          <p:spPr bwMode="auto">
            <a:xfrm>
              <a:off x="2601913" y="4048125"/>
              <a:ext cx="1392237" cy="511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306" name="Picture 68" descr="microsoft-logo.jpg"/>
            <p:cNvPicPr>
              <a:picLocks noChangeAspect="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6569" b="37157"/>
            <a:stretch>
              <a:fillRect/>
            </a:stretch>
          </p:blipFill>
          <p:spPr bwMode="auto">
            <a:xfrm>
              <a:off x="1192213" y="3792538"/>
              <a:ext cx="1289050" cy="241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307" name="Picture 8" descr="Logo of T Systems"/>
            <p:cNvPicPr>
              <a:picLocks noChangeAspect="1" noChangeArrowheads="1"/>
            </p:cNvPicPr>
            <p:nvPr/>
          </p:nvPicPr>
          <p:blipFill>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46213" y="3184525"/>
              <a:ext cx="1268412" cy="450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308" name="Picture 3" descr="C:\Users\david\Desktop\images.jpg"/>
            <p:cNvPicPr>
              <a:picLocks noChangeAspect="1" noChangeArrowheads="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1025" y="4300538"/>
              <a:ext cx="1136650" cy="4556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309" name="Picture 2" descr="C:\Users\david\Desktop\ibm-logo.jpg.png"/>
            <p:cNvPicPr>
              <a:picLocks noChangeAspect="1" noChangeArrowheads="1"/>
            </p:cNvPicPr>
            <p:nvPr/>
          </p:nvPicPr>
          <p:blipFill>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44675" y="4298950"/>
              <a:ext cx="550863" cy="4683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310" name="Picture 2" descr="Logo of HP"/>
            <p:cNvPicPr>
              <a:picLocks noChangeAspect="1" noChangeArrowheads="1"/>
            </p:cNvPicPr>
            <p:nvPr/>
          </p:nvPicPr>
          <p:blipFill>
            <a:blip r:embed="rId1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60750" y="3698875"/>
              <a:ext cx="534988" cy="4460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311" name="Picture 46" descr="logo_TI"/>
            <p:cNvPicPr>
              <a:picLocks noChangeAspect="1" noChangeArrowheads="1"/>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8313" y="3206750"/>
              <a:ext cx="692150" cy="263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grpSp>
        <p:nvGrpSpPr>
          <p:cNvPr id="5" name="Group 61"/>
          <p:cNvGrpSpPr>
            <a:grpSpLocks/>
          </p:cNvGrpSpPr>
          <p:nvPr/>
        </p:nvGrpSpPr>
        <p:grpSpPr bwMode="auto">
          <a:xfrm>
            <a:off x="3073400" y="1670050"/>
            <a:ext cx="4278313" cy="1395413"/>
            <a:chOff x="2359025" y="1670050"/>
            <a:chExt cx="3284538" cy="1395413"/>
          </a:xfrm>
        </p:grpSpPr>
        <p:pic>
          <p:nvPicPr>
            <p:cNvPr id="54287" name="Picture 2" descr="C:\Users\david\Desktop\ibm-logo.jpg.png"/>
            <p:cNvPicPr>
              <a:picLocks noChangeAspect="1" noChangeArrowheads="1"/>
            </p:cNvPicPr>
            <p:nvPr/>
          </p:nvPicPr>
          <p:blipFill>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78100" y="2506663"/>
              <a:ext cx="619125" cy="527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54288" name="Group 58"/>
            <p:cNvGrpSpPr>
              <a:grpSpLocks/>
            </p:cNvGrpSpPr>
            <p:nvPr/>
          </p:nvGrpSpPr>
          <p:grpSpPr bwMode="auto">
            <a:xfrm>
              <a:off x="2359025" y="1670050"/>
              <a:ext cx="3284538" cy="1395413"/>
              <a:chOff x="2359025" y="1670050"/>
              <a:chExt cx="3284538" cy="1395413"/>
            </a:xfrm>
          </p:grpSpPr>
          <p:sp>
            <p:nvSpPr>
              <p:cNvPr id="54289" name="AutoShape 32"/>
              <p:cNvSpPr>
                <a:spLocks noChangeArrowheads="1"/>
              </p:cNvSpPr>
              <p:nvPr/>
            </p:nvSpPr>
            <p:spPr bwMode="auto">
              <a:xfrm>
                <a:off x="2359025" y="1670050"/>
                <a:ext cx="3284538" cy="1395413"/>
              </a:xfrm>
              <a:prstGeom prst="wedgeRoundRectCallout">
                <a:avLst>
                  <a:gd name="adj1" fmla="val 18227"/>
                  <a:gd name="adj2" fmla="val 170162"/>
                  <a:gd name="adj3" fmla="val 16667"/>
                </a:avLst>
              </a:prstGeom>
              <a:noFill/>
              <a:ln w="12700">
                <a:solidFill>
                  <a:srgbClr val="969696"/>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nchor="ctr"/>
              <a:lstStyle/>
              <a:p>
                <a:pPr algn="ctr" eaLnBrk="0" hangingPunct="0">
                  <a:lnSpc>
                    <a:spcPct val="90000"/>
                  </a:lnSpc>
                  <a:spcBef>
                    <a:spcPct val="50000"/>
                  </a:spcBef>
                  <a:spcAft>
                    <a:spcPct val="10000"/>
                  </a:spcAft>
                </a:pPr>
                <a:endParaRPr lang="en-GB"/>
              </a:p>
            </p:txBody>
          </p:sp>
          <p:pic>
            <p:nvPicPr>
              <p:cNvPr id="54290" name="Picture 2" descr="BT"/>
              <p:cNvPicPr>
                <a:picLocks noChangeAspect="1" noChangeArrowheads="1"/>
              </p:cNvPicPr>
              <p:nvPr/>
            </p:nvPicPr>
            <p:blipFill>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87838" y="2752725"/>
                <a:ext cx="854075"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91" name="Picture 2"/>
              <p:cNvPicPr>
                <a:picLocks noChangeAspect="1" noChangeArrowheads="1"/>
              </p:cNvPicPr>
              <p:nvPr/>
            </p:nvPicPr>
            <p:blipFill>
              <a:blip r:embed="rId2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52713" y="1778000"/>
                <a:ext cx="833437" cy="361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92" name="Picture 9"/>
              <p:cNvPicPr>
                <a:picLocks noChangeAspect="1" noChangeArrowheads="1"/>
              </p:cNvPicPr>
              <p:nvPr/>
            </p:nvPicPr>
            <p:blipFill>
              <a:blip r:embed="rId2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87763" y="1746250"/>
                <a:ext cx="1382712" cy="333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93" name="Picture 8"/>
              <p:cNvPicPr>
                <a:picLocks noChangeAspect="1" noChangeArrowheads="1"/>
              </p:cNvPicPr>
              <p:nvPr/>
            </p:nvPicPr>
            <p:blipFill>
              <a:blip r:embed="rId2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89425" y="2290763"/>
                <a:ext cx="1171575" cy="43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94" name="Picture 12"/>
              <p:cNvPicPr>
                <a:picLocks noChangeAspect="1" noChangeArrowheads="1"/>
              </p:cNvPicPr>
              <p:nvPr/>
            </p:nvPicPr>
            <p:blipFill>
              <a:blip r:embed="rId2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73488" y="2093913"/>
                <a:ext cx="1336675" cy="180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95" name="Picture 13"/>
              <p:cNvPicPr>
                <a:picLocks noChangeAspect="1" noChangeArrowheads="1"/>
              </p:cNvPicPr>
              <p:nvPr/>
            </p:nvPicPr>
            <p:blipFill>
              <a:blip r:embed="rId2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57563" y="2486025"/>
                <a:ext cx="962025" cy="403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96" name="Picture 46" descr="logo_TI"/>
              <p:cNvPicPr>
                <a:picLocks noChangeAspect="1" noChangeArrowheads="1"/>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78088" y="2197100"/>
                <a:ext cx="896937" cy="342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grpSp>
      <p:grpSp>
        <p:nvGrpSpPr>
          <p:cNvPr id="7" name="Group 59"/>
          <p:cNvGrpSpPr>
            <a:grpSpLocks/>
          </p:cNvGrpSpPr>
          <p:nvPr/>
        </p:nvGrpSpPr>
        <p:grpSpPr bwMode="auto">
          <a:xfrm>
            <a:off x="7500938" y="1296988"/>
            <a:ext cx="4349750" cy="2057400"/>
            <a:chOff x="5759450" y="838800"/>
            <a:chExt cx="3338513" cy="2361652"/>
          </a:xfrm>
        </p:grpSpPr>
        <p:sp>
          <p:nvSpPr>
            <p:cNvPr id="54278" name="AutoShape 32"/>
            <p:cNvSpPr>
              <a:spLocks noChangeArrowheads="1"/>
            </p:cNvSpPr>
            <p:nvPr/>
          </p:nvSpPr>
          <p:spPr bwMode="auto">
            <a:xfrm>
              <a:off x="5759450" y="838800"/>
              <a:ext cx="3338513" cy="2361652"/>
            </a:xfrm>
            <a:prstGeom prst="wedgeRoundRectCallout">
              <a:avLst>
                <a:gd name="adj1" fmla="val -57403"/>
                <a:gd name="adj2" fmla="val 90528"/>
                <a:gd name="adj3" fmla="val 16667"/>
              </a:avLst>
            </a:prstGeom>
            <a:noFill/>
            <a:ln w="12700">
              <a:solidFill>
                <a:srgbClr val="969696"/>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nchor="ctr"/>
            <a:lstStyle/>
            <a:p>
              <a:pPr algn="ctr" eaLnBrk="0" hangingPunct="0">
                <a:lnSpc>
                  <a:spcPct val="90000"/>
                </a:lnSpc>
                <a:spcBef>
                  <a:spcPct val="50000"/>
                </a:spcBef>
                <a:spcAft>
                  <a:spcPct val="10000"/>
                </a:spcAft>
              </a:pPr>
              <a:endParaRPr lang="en-GB"/>
            </a:p>
          </p:txBody>
        </p:sp>
        <p:grpSp>
          <p:nvGrpSpPr>
            <p:cNvPr id="54279" name="Group 60"/>
            <p:cNvGrpSpPr>
              <a:grpSpLocks/>
            </p:cNvGrpSpPr>
            <p:nvPr/>
          </p:nvGrpSpPr>
          <p:grpSpPr bwMode="auto">
            <a:xfrm>
              <a:off x="5858959" y="838800"/>
              <a:ext cx="3158904" cy="2011777"/>
              <a:chOff x="2730592" y="2312605"/>
              <a:chExt cx="4464472" cy="3730645"/>
            </a:xfrm>
          </p:grpSpPr>
          <p:pic>
            <p:nvPicPr>
              <p:cNvPr id="54281" name="Picture 61" descr="Logo of Verizon Wireless Business"/>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30592" y="2312605"/>
                <a:ext cx="1538310" cy="324020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82" name="Picture 2" descr="Logo of Telstra"/>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79708" y="3415025"/>
                <a:ext cx="1333499" cy="23038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83" name="Picture 2" descr="Logo of AT&amp;T"/>
              <p:cNvPicPr>
                <a:picLocks noChangeAspect="1" noChangeArrowheads="1"/>
              </p:cNvPicPr>
              <p:nvPr/>
            </p:nvPicPr>
            <p:blipFill>
              <a:blip r:embed="rId2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66776" y="2474807"/>
                <a:ext cx="963854" cy="171507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84" name="Picture 2" descr="BT"/>
              <p:cNvPicPr>
                <a:picLocks noChangeAspect="1" noChangeArrowheads="1"/>
              </p:cNvPicPr>
              <p:nvPr/>
            </p:nvPicPr>
            <p:blipFill>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40249" y="4823120"/>
                <a:ext cx="1205731" cy="10579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85" name="Picture 2" descr="SingTel Logo">
                <a:hlinkClick r:id="rId9"/>
              </p:cNvPr>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92787" y="5036014"/>
                <a:ext cx="1602277" cy="100723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4286" name="Picture 2" descr="my homepage orange.com">
                <a:hlinkClick r:id="rId11" tooltip="welcome to orange.com"/>
              </p:cNvPr>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06337" y="2799211"/>
                <a:ext cx="740700" cy="16416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pic>
          <p:nvPicPr>
            <p:cNvPr id="54280" name="Picture 46" descr="logo_TI"/>
            <p:cNvPicPr>
              <a:picLocks noChangeAspect="1" noChangeArrowheads="1"/>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76938" y="2511425"/>
              <a:ext cx="1006475" cy="384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grpSp>
        <p:nvGrpSpPr>
          <p:cNvPr id="57" name="Gruppo 56"/>
          <p:cNvGrpSpPr/>
          <p:nvPr/>
        </p:nvGrpSpPr>
        <p:grpSpPr>
          <a:xfrm>
            <a:off x="169863" y="837506"/>
            <a:ext cx="2695575" cy="2312988"/>
            <a:chOff x="169863" y="914400"/>
            <a:chExt cx="2695575" cy="2312988"/>
          </a:xfrm>
        </p:grpSpPr>
        <p:pic>
          <p:nvPicPr>
            <p:cNvPr id="58" name="Picture 57"/>
            <p:cNvPicPr>
              <a:picLocks noChangeAspect="1" noChangeArrowheads="1"/>
            </p:cNvPicPr>
            <p:nvPr/>
          </p:nvPicPr>
          <p:blipFill>
            <a:blip r:embed="rId2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9863" y="914400"/>
              <a:ext cx="873125" cy="2287588"/>
            </a:xfrm>
            <a:prstGeom prst="rect">
              <a:avLst/>
            </a:prstGeom>
            <a:noFill/>
            <a:ln>
              <a:noFill/>
            </a:ln>
            <a:effectLst>
              <a:prstShdw prst="shdw17" dist="17961" dir="2700000">
                <a:srgbClr val="2F4D71">
                  <a:alpha val="74998"/>
                </a:srgb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9" name="Picture 58"/>
            <p:cNvPicPr>
              <a:picLocks noChangeAspect="1" noChangeArrowheads="1"/>
            </p:cNvPicPr>
            <p:nvPr/>
          </p:nvPicPr>
          <p:blipFill>
            <a:blip r:embed="rId2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8075" y="1931988"/>
              <a:ext cx="430213" cy="1108075"/>
            </a:xfrm>
            <a:prstGeom prst="rect">
              <a:avLst/>
            </a:prstGeom>
            <a:noFill/>
            <a:ln>
              <a:noFill/>
            </a:ln>
            <a:effectLst>
              <a:prstShdw prst="shdw17" dist="17961" dir="2700000">
                <a:srgbClr val="2F4D71">
                  <a:alpha val="74998"/>
                </a:srgb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0" name="Picture 59"/>
            <p:cNvPicPr>
              <a:picLocks noChangeAspect="1" noChangeArrowheads="1"/>
            </p:cNvPicPr>
            <p:nvPr/>
          </p:nvPicPr>
          <p:blipFill>
            <a:blip r:embed="rId2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41475" y="1093788"/>
              <a:ext cx="442913" cy="2133600"/>
            </a:xfrm>
            <a:prstGeom prst="rect">
              <a:avLst/>
            </a:prstGeom>
            <a:noFill/>
            <a:ln>
              <a:noFill/>
            </a:ln>
            <a:effectLst>
              <a:prstShdw prst="shdw17" dist="17961" dir="2700000">
                <a:srgbClr val="2F4D71">
                  <a:alpha val="74998"/>
                </a:srgb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1" name="Picture 60"/>
            <p:cNvPicPr>
              <a:picLocks noChangeAspect="1" noChangeArrowheads="1"/>
            </p:cNvPicPr>
            <p:nvPr/>
          </p:nvPicPr>
          <p:blipFill>
            <a:blip r:embed="rId3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70113" y="1355725"/>
              <a:ext cx="695325" cy="1838325"/>
            </a:xfrm>
            <a:prstGeom prst="rect">
              <a:avLst/>
            </a:prstGeom>
            <a:noFill/>
            <a:ln>
              <a:noFill/>
            </a:ln>
            <a:effectLst>
              <a:prstShdw prst="shdw17" dist="17961" dir="2700000">
                <a:srgbClr val="2F4D71">
                  <a:alpha val="74998"/>
                </a:srgb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spTree>
  </p:cSld>
  <p:clrMapOvr>
    <a:masterClrMapping/>
  </p:clrMapOvr>
  <p:transition>
    <p:wipe dir="d"/>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Rectangle 6"/>
          <p:cNvSpPr>
            <a:spLocks noGrp="1" noChangeArrowheads="1"/>
          </p:cNvSpPr>
          <p:nvPr>
            <p:ph type="title" idx="4294967295"/>
          </p:nvPr>
        </p:nvSpPr>
        <p:spPr>
          <a:xfrm>
            <a:off x="411163" y="407988"/>
            <a:ext cx="10893425" cy="889000"/>
          </a:xfrm>
        </p:spPr>
        <p:txBody>
          <a:bodyPr/>
          <a:lstStyle/>
          <a:p>
            <a:pPr eaLnBrk="1" hangingPunct="1"/>
            <a:r>
              <a:rPr lang="it-IT">
                <a:latin typeface="Calibri" charset="0"/>
                <a:ea typeface="MS PGothic" charset="0"/>
              </a:rPr>
              <a:t>Cloud Services: </a:t>
            </a:r>
            <a:r>
              <a:rPr lang="en-GB">
                <a:latin typeface="Calibri" charset="0"/>
                <a:ea typeface="MS PGothic" charset="0"/>
              </a:rPr>
              <a:t>la domanda</a:t>
            </a:r>
            <a:endParaRPr lang="it-IT">
              <a:latin typeface="Calibri" charset="0"/>
              <a:ea typeface="MS PGothic" charset="0"/>
            </a:endParaRPr>
          </a:p>
        </p:txBody>
      </p:sp>
      <p:graphicFrame>
        <p:nvGraphicFramePr>
          <p:cNvPr id="6" name="Chart 5"/>
          <p:cNvGraphicFramePr>
            <a:graphicFrameLocks/>
          </p:cNvGraphicFramePr>
          <p:nvPr/>
        </p:nvGraphicFramePr>
        <p:xfrm>
          <a:off x="0" y="1636594"/>
          <a:ext cx="11911013" cy="3977835"/>
        </p:xfrm>
        <a:graphic>
          <a:graphicData uri="http://schemas.openxmlformats.org/drawingml/2006/chart">
            <c:chart xmlns:c="http://schemas.openxmlformats.org/drawingml/2006/chart" xmlns:r="http://schemas.openxmlformats.org/officeDocument/2006/relationships" r:id="rId4"/>
          </a:graphicData>
        </a:graphic>
      </p:graphicFrame>
      <p:sp>
        <p:nvSpPr>
          <p:cNvPr id="56323" name="CasellaDiTesto 3"/>
          <p:cNvSpPr txBox="1">
            <a:spLocks noChangeArrowheads="1"/>
          </p:cNvSpPr>
          <p:nvPr/>
        </p:nvSpPr>
        <p:spPr bwMode="auto">
          <a:xfrm>
            <a:off x="7554913" y="5868988"/>
            <a:ext cx="2819400" cy="3381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i="1"/>
              <a:t>Fonte: Gartner Group, 2012</a:t>
            </a:r>
          </a:p>
        </p:txBody>
      </p:sp>
      <p:sp>
        <p:nvSpPr>
          <p:cNvPr id="56324" name="AutoShape 32"/>
          <p:cNvSpPr>
            <a:spLocks noChangeArrowheads="1"/>
          </p:cNvSpPr>
          <p:nvPr/>
        </p:nvSpPr>
        <p:spPr bwMode="auto">
          <a:xfrm>
            <a:off x="7631113" y="4421188"/>
            <a:ext cx="3886200" cy="1395412"/>
          </a:xfrm>
          <a:prstGeom prst="wedgeRoundRectCallout">
            <a:avLst>
              <a:gd name="adj1" fmla="val -92829"/>
              <a:gd name="adj2" fmla="val -106750"/>
              <a:gd name="adj3" fmla="val 16667"/>
            </a:avLst>
          </a:prstGeom>
          <a:noFill/>
          <a:ln w="12700">
            <a:solidFill>
              <a:srgbClr val="969696"/>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nchor="ctr"/>
          <a:lstStyle/>
          <a:p>
            <a:pPr algn="ctr" eaLnBrk="0" hangingPunct="0">
              <a:lnSpc>
                <a:spcPct val="90000"/>
              </a:lnSpc>
              <a:spcBef>
                <a:spcPct val="50000"/>
              </a:spcBef>
              <a:spcAft>
                <a:spcPct val="10000"/>
              </a:spcAft>
            </a:pPr>
            <a:r>
              <a:rPr lang="en-GB"/>
              <a:t>Cosa stanno facendo i responsabili IT Italiani con i Cloud Services?</a:t>
            </a:r>
          </a:p>
        </p:txBody>
      </p:sp>
    </p:spTree>
  </p:cSld>
  <p:clrMapOvr>
    <a:masterClrMapping/>
  </p:clrMapOvr>
  <p:transition>
    <p:wheel spokes="1"/>
    <p:sndAc>
      <p:stSnd>
        <p:snd r:embed="rId3" name="click.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lstStyle/>
          <a:p>
            <a:pPr eaLnBrk="1" hangingPunct="1"/>
            <a:r>
              <a:rPr lang="en-GB">
                <a:latin typeface="Calibri" charset="0"/>
                <a:ea typeface="MS PGothic" charset="0"/>
              </a:rPr>
              <a:t>I principali motivi di adozione</a:t>
            </a:r>
            <a:endParaRPr lang="it-IT">
              <a:solidFill>
                <a:srgbClr val="FF0000"/>
              </a:solidFill>
              <a:latin typeface="Calibri" charset="0"/>
              <a:ea typeface="MS PGothic" charset="0"/>
            </a:endParaRPr>
          </a:p>
        </p:txBody>
      </p:sp>
      <p:graphicFrame>
        <p:nvGraphicFramePr>
          <p:cNvPr id="12" name="Chart 11"/>
          <p:cNvGraphicFramePr>
            <a:graphicFrameLocks/>
          </p:cNvGraphicFramePr>
          <p:nvPr/>
        </p:nvGraphicFramePr>
        <p:xfrm>
          <a:off x="321409" y="948108"/>
          <a:ext cx="11268196" cy="5121401"/>
        </p:xfrm>
        <a:graphic>
          <a:graphicData uri="http://schemas.openxmlformats.org/drawingml/2006/chart">
            <c:chart xmlns:c="http://schemas.openxmlformats.org/drawingml/2006/chart" xmlns:r="http://schemas.openxmlformats.org/officeDocument/2006/relationships" r:id="rId4"/>
          </a:graphicData>
        </a:graphic>
      </p:graphicFrame>
      <p:sp>
        <p:nvSpPr>
          <p:cNvPr id="60419" name="CasellaDiTesto 5"/>
          <p:cNvSpPr txBox="1">
            <a:spLocks noChangeArrowheads="1"/>
          </p:cNvSpPr>
          <p:nvPr/>
        </p:nvSpPr>
        <p:spPr bwMode="auto">
          <a:xfrm>
            <a:off x="7402513" y="5986463"/>
            <a:ext cx="2819400" cy="339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i="1"/>
              <a:t>Fonte: Gartner Group, 2012</a:t>
            </a:r>
          </a:p>
        </p:txBody>
      </p:sp>
      <p:sp>
        <p:nvSpPr>
          <p:cNvPr id="7" name="Right Arrow 4"/>
          <p:cNvSpPr>
            <a:spLocks noChangeArrowheads="1"/>
          </p:cNvSpPr>
          <p:nvPr/>
        </p:nvSpPr>
        <p:spPr bwMode="auto">
          <a:xfrm>
            <a:off x="257175" y="4570413"/>
            <a:ext cx="287338" cy="857250"/>
          </a:xfrm>
          <a:prstGeom prst="rightArrow">
            <a:avLst>
              <a:gd name="adj1" fmla="val 50000"/>
              <a:gd name="adj2" fmla="val 50000"/>
            </a:avLst>
          </a:prstGeom>
          <a:solidFill>
            <a:srgbClr val="FF0000"/>
          </a:solidFill>
          <a:ln w="12700">
            <a:solidFill>
              <a:srgbClr val="FF9900"/>
            </a:solidFill>
            <a:round/>
            <a:headEnd/>
            <a:tailEnd/>
          </a:ln>
        </p:spPr>
        <p:txBody>
          <a:bodyPr wrap="none" lIns="107259" tIns="53630" rIns="107259" bIns="53630" anchor="ctr">
            <a:spAutoFit/>
          </a:bodyPr>
          <a:lstStyle/>
          <a:p>
            <a:pPr algn="ctr" defTabSz="1071563" eaLnBrk="0" hangingPunct="0">
              <a:spcBef>
                <a:spcPct val="50000"/>
              </a:spcBef>
            </a:pPr>
            <a:endParaRPr lang="it-IT" sz="2100"/>
          </a:p>
        </p:txBody>
      </p:sp>
    </p:spTree>
  </p:cSld>
  <p:clrMapOvr>
    <a:masterClrMapping/>
  </p:clrMapOvr>
  <p:transition>
    <p:wipe dir="r"/>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a:lstStyle/>
          <a:p>
            <a:pPr eaLnBrk="1" hangingPunct="1"/>
            <a:r>
              <a:rPr lang="en-GB">
                <a:latin typeface="Calibri" charset="0"/>
                <a:ea typeface="MS PGothic" charset="0"/>
              </a:rPr>
              <a:t>I principali ostacoli all’adozione</a:t>
            </a:r>
            <a:endParaRPr lang="it-IT">
              <a:latin typeface="Calibri" charset="0"/>
              <a:ea typeface="MS PGothic" charset="0"/>
            </a:endParaRPr>
          </a:p>
        </p:txBody>
      </p:sp>
      <p:graphicFrame>
        <p:nvGraphicFramePr>
          <p:cNvPr id="13" name="Chart 12"/>
          <p:cNvGraphicFramePr>
            <a:graphicFrameLocks/>
          </p:cNvGraphicFramePr>
          <p:nvPr/>
        </p:nvGraphicFramePr>
        <p:xfrm>
          <a:off x="521909" y="1186563"/>
          <a:ext cx="10744726" cy="4468259"/>
        </p:xfrm>
        <a:graphic>
          <a:graphicData uri="http://schemas.openxmlformats.org/drawingml/2006/chart">
            <c:chart xmlns:c="http://schemas.openxmlformats.org/drawingml/2006/chart" xmlns:r="http://schemas.openxmlformats.org/officeDocument/2006/relationships" r:id="rId4"/>
          </a:graphicData>
        </a:graphic>
      </p:graphicFrame>
      <p:sp>
        <p:nvSpPr>
          <p:cNvPr id="62467" name="CasellaDiTesto 3"/>
          <p:cNvSpPr txBox="1">
            <a:spLocks noChangeArrowheads="1"/>
          </p:cNvSpPr>
          <p:nvPr/>
        </p:nvSpPr>
        <p:spPr bwMode="auto">
          <a:xfrm>
            <a:off x="7402513" y="5868988"/>
            <a:ext cx="2819400" cy="3381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i="1"/>
              <a:t>Fonte: Gartner Group, 2012</a:t>
            </a:r>
          </a:p>
        </p:txBody>
      </p:sp>
      <p:sp>
        <p:nvSpPr>
          <p:cNvPr id="5" name="Right Arrow 4"/>
          <p:cNvSpPr>
            <a:spLocks noChangeArrowheads="1"/>
          </p:cNvSpPr>
          <p:nvPr/>
        </p:nvSpPr>
        <p:spPr bwMode="auto">
          <a:xfrm>
            <a:off x="703263" y="4570413"/>
            <a:ext cx="287337" cy="857250"/>
          </a:xfrm>
          <a:prstGeom prst="rightArrow">
            <a:avLst>
              <a:gd name="adj1" fmla="val 50000"/>
              <a:gd name="adj2" fmla="val 50000"/>
            </a:avLst>
          </a:prstGeom>
          <a:solidFill>
            <a:srgbClr val="FF0000"/>
          </a:solidFill>
          <a:ln w="12700">
            <a:solidFill>
              <a:srgbClr val="FF9900"/>
            </a:solidFill>
            <a:round/>
            <a:headEnd/>
            <a:tailEnd/>
          </a:ln>
        </p:spPr>
        <p:txBody>
          <a:bodyPr wrap="none" lIns="107259" tIns="53630" rIns="107259" bIns="53630" anchor="ctr">
            <a:spAutoFit/>
          </a:bodyPr>
          <a:lstStyle/>
          <a:p>
            <a:pPr algn="ctr" defTabSz="1071563" eaLnBrk="0" hangingPunct="0">
              <a:spcBef>
                <a:spcPct val="50000"/>
              </a:spcBef>
            </a:pPr>
            <a:endParaRPr lang="it-IT" sz="2100"/>
          </a:p>
        </p:txBody>
      </p:sp>
    </p:spTree>
  </p:cSld>
  <p:clrMapOvr>
    <a:masterClrMapping/>
  </p:clrMapOvr>
  <p:transition>
    <p:wipe dir="r"/>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pPr eaLnBrk="1" hangingPunct="1"/>
            <a:r>
              <a:rPr lang="en-GB" sz="3300">
                <a:latin typeface="Calibri" charset="0"/>
                <a:ea typeface="MS PGothic" charset="0"/>
              </a:rPr>
              <a:t>Scelta del fornitore: i fattori principali</a:t>
            </a:r>
            <a:endParaRPr lang="it-IT" sz="3300">
              <a:latin typeface="Calibri" charset="0"/>
              <a:ea typeface="MS PGothic" charset="0"/>
            </a:endParaRPr>
          </a:p>
        </p:txBody>
      </p:sp>
      <p:graphicFrame>
        <p:nvGraphicFramePr>
          <p:cNvPr id="10" name="Chart 9"/>
          <p:cNvGraphicFramePr>
            <a:graphicFrameLocks/>
          </p:cNvGraphicFramePr>
          <p:nvPr/>
        </p:nvGraphicFramePr>
        <p:xfrm>
          <a:off x="797433" y="1581267"/>
          <a:ext cx="10303971" cy="4297224"/>
        </p:xfrm>
        <a:graphic>
          <a:graphicData uri="http://schemas.openxmlformats.org/drawingml/2006/chart">
            <c:chart xmlns:c="http://schemas.openxmlformats.org/drawingml/2006/chart" xmlns:r="http://schemas.openxmlformats.org/officeDocument/2006/relationships" r:id="rId4"/>
          </a:graphicData>
        </a:graphic>
      </p:graphicFrame>
      <p:sp>
        <p:nvSpPr>
          <p:cNvPr id="5" name="Right Arrow 4"/>
          <p:cNvSpPr>
            <a:spLocks noChangeArrowheads="1"/>
          </p:cNvSpPr>
          <p:nvPr/>
        </p:nvSpPr>
        <p:spPr bwMode="auto">
          <a:xfrm>
            <a:off x="703263" y="4570413"/>
            <a:ext cx="287337" cy="857250"/>
          </a:xfrm>
          <a:prstGeom prst="rightArrow">
            <a:avLst>
              <a:gd name="adj1" fmla="val 50000"/>
              <a:gd name="adj2" fmla="val 50000"/>
            </a:avLst>
          </a:prstGeom>
          <a:solidFill>
            <a:srgbClr val="FF0000"/>
          </a:solidFill>
          <a:ln w="12700">
            <a:solidFill>
              <a:srgbClr val="FF9900"/>
            </a:solidFill>
            <a:round/>
            <a:headEnd/>
            <a:tailEnd/>
          </a:ln>
        </p:spPr>
        <p:txBody>
          <a:bodyPr wrap="none" lIns="107259" tIns="53630" rIns="107259" bIns="53630" anchor="ctr">
            <a:spAutoFit/>
          </a:bodyPr>
          <a:lstStyle/>
          <a:p>
            <a:pPr algn="ctr" defTabSz="1071563" eaLnBrk="0" hangingPunct="0">
              <a:spcBef>
                <a:spcPct val="50000"/>
              </a:spcBef>
            </a:pPr>
            <a:endParaRPr lang="it-IT" sz="2100"/>
          </a:p>
        </p:txBody>
      </p:sp>
      <p:sp>
        <p:nvSpPr>
          <p:cNvPr id="64516" name="CasellaDiTesto 6"/>
          <p:cNvSpPr txBox="1">
            <a:spLocks noChangeArrowheads="1"/>
          </p:cNvSpPr>
          <p:nvPr/>
        </p:nvSpPr>
        <p:spPr bwMode="auto">
          <a:xfrm>
            <a:off x="7402513" y="5868988"/>
            <a:ext cx="2819400" cy="3381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600" i="1"/>
              <a:t>Fonte: Gartner Group, 2012</a:t>
            </a:r>
          </a:p>
        </p:txBody>
      </p:sp>
    </p:spTree>
  </p:cSld>
  <p:clrMapOvr>
    <a:masterClrMapping/>
  </p:clrMapOvr>
  <p:transition>
    <p:wipe dir="r"/>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9154" name="Rectangle 3"/>
          <p:cNvSpPr txBox="1">
            <a:spLocks noChangeArrowheads="1"/>
          </p:cNvSpPr>
          <p:nvPr/>
        </p:nvSpPr>
        <p:spPr bwMode="auto">
          <a:xfrm>
            <a:off x="227013" y="1062038"/>
            <a:ext cx="11417300" cy="4729162"/>
          </a:xfrm>
          <a:prstGeom prst="rect">
            <a:avLst/>
          </a:prstGeom>
          <a:solidFill>
            <a:schemeClr val="bg1"/>
          </a:solidFill>
          <a:ln w="9525">
            <a:solidFill>
              <a:schemeClr val="bg2"/>
            </a:solidFill>
            <a:round/>
            <a:headEnd/>
            <a:tailEnd/>
          </a:ln>
          <a:effectLst>
            <a:outerShdw blurRad="63500" dist="38099" dir="2700000" algn="ctr" rotWithShape="0">
              <a:srgbClr val="000000">
                <a:alpha val="50000"/>
              </a:srgbClr>
            </a:outerShdw>
          </a:effectLst>
        </p:spPr>
        <p:txBody>
          <a:bodyPr wrap="none" lIns="107259" tIns="53630" rIns="107259" bIns="53630"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endParaRPr lang="en-US" smtClean="0"/>
          </a:p>
        </p:txBody>
      </p:sp>
      <p:sp>
        <p:nvSpPr>
          <p:cNvPr id="66562" name="Rectangle 3"/>
          <p:cNvSpPr>
            <a:spLocks noChangeArrowheads="1"/>
          </p:cNvSpPr>
          <p:nvPr/>
        </p:nvSpPr>
        <p:spPr bwMode="auto">
          <a:xfrm>
            <a:off x="1543050" y="1189038"/>
            <a:ext cx="8780463" cy="908050"/>
          </a:xfrm>
          <a:prstGeom prst="rect">
            <a:avLst/>
          </a:prstGeom>
          <a:solidFill>
            <a:srgbClr val="DDDDDD"/>
          </a:solidFill>
          <a:ln w="9525">
            <a:solidFill>
              <a:schemeClr val="tx1"/>
            </a:solidFill>
            <a:miter lim="800000"/>
            <a:headEnd/>
            <a:tailEnd/>
          </a:ln>
        </p:spPr>
        <p:txBody>
          <a:bodyPr lIns="53630" tIns="54896" rIns="53630" bIns="54896"/>
          <a:lstStyle/>
          <a:p>
            <a:pPr algn="ctr"/>
            <a:endParaRPr lang="en-US" sz="1400" b="1"/>
          </a:p>
        </p:txBody>
      </p:sp>
      <p:sp>
        <p:nvSpPr>
          <p:cNvPr id="66563" name="Rectangle 4"/>
          <p:cNvSpPr>
            <a:spLocks noChangeArrowheads="1"/>
          </p:cNvSpPr>
          <p:nvPr/>
        </p:nvSpPr>
        <p:spPr bwMode="auto">
          <a:xfrm>
            <a:off x="5878513" y="5894388"/>
            <a:ext cx="5484812" cy="508000"/>
          </a:xfrm>
          <a:prstGeom prst="rect">
            <a:avLst/>
          </a:prstGeom>
          <a:solidFill>
            <a:schemeClr val="bg1"/>
          </a:solidFill>
          <a:ln w="9525">
            <a:solidFill>
              <a:schemeClr val="tx1"/>
            </a:solidFill>
            <a:miter lim="800000"/>
            <a:headEnd/>
            <a:tailEnd/>
          </a:ln>
        </p:spPr>
        <p:txBody>
          <a:bodyPr wrap="none" lIns="105570" tIns="54896" rIns="105570" bIns="54896" anchor="ctr"/>
          <a:lstStyle/>
          <a:p>
            <a:pPr algn="ctr"/>
            <a:endParaRPr lang="en-US"/>
          </a:p>
        </p:txBody>
      </p:sp>
      <p:sp>
        <p:nvSpPr>
          <p:cNvPr id="159751" name="Rectangle 5"/>
          <p:cNvSpPr>
            <a:spLocks noChangeArrowheads="1"/>
          </p:cNvSpPr>
          <p:nvPr/>
        </p:nvSpPr>
        <p:spPr bwMode="auto">
          <a:xfrm>
            <a:off x="8629650" y="5949950"/>
            <a:ext cx="944563" cy="109538"/>
          </a:xfrm>
          <a:prstGeom prst="rect">
            <a:avLst/>
          </a:prstGeom>
          <a:solidFill>
            <a:schemeClr val="bg1">
              <a:lumMod val="50000"/>
            </a:schemeClr>
          </a:solidFill>
          <a:ln w="9525" algn="ctr">
            <a:solidFill>
              <a:schemeClr val="tx1"/>
            </a:solidFill>
            <a:miter lim="800000"/>
            <a:headEnd/>
            <a:tailEnd/>
          </a:ln>
          <a:effectLst/>
        </p:spPr>
        <p:txBody>
          <a:bodyPr lIns="53630" tIns="54896" rIns="53630" bIns="54896"/>
          <a:lstStyle/>
          <a:p>
            <a:pPr algn="ctr">
              <a:defRPr/>
            </a:pPr>
            <a:endParaRPr lang="en-US" sz="1400" b="1" dirty="0">
              <a:latin typeface="Arial" pitchFamily="-107" charset="0"/>
              <a:ea typeface="Arial" pitchFamily="-107" charset="0"/>
              <a:cs typeface="Arial" pitchFamily="34" charset="0"/>
            </a:endParaRPr>
          </a:p>
        </p:txBody>
      </p:sp>
      <p:sp>
        <p:nvSpPr>
          <p:cNvPr id="66565" name="Rectangle 6"/>
          <p:cNvSpPr>
            <a:spLocks noChangeArrowheads="1"/>
          </p:cNvSpPr>
          <p:nvPr/>
        </p:nvSpPr>
        <p:spPr bwMode="auto">
          <a:xfrm>
            <a:off x="8629650" y="6127750"/>
            <a:ext cx="944563" cy="109538"/>
          </a:xfrm>
          <a:prstGeom prst="rect">
            <a:avLst/>
          </a:prstGeom>
          <a:solidFill>
            <a:srgbClr val="FF0000"/>
          </a:solidFill>
          <a:ln w="9525">
            <a:solidFill>
              <a:schemeClr val="tx1"/>
            </a:solidFill>
            <a:miter lim="800000"/>
            <a:headEnd/>
            <a:tailEnd/>
          </a:ln>
        </p:spPr>
        <p:txBody>
          <a:bodyPr wrap="none" lIns="105570" tIns="54896" rIns="105570" bIns="54896"/>
          <a:lstStyle/>
          <a:p>
            <a:pPr algn="ctr"/>
            <a:endParaRPr lang="en-US" sz="1400" b="1"/>
          </a:p>
        </p:txBody>
      </p:sp>
      <p:sp>
        <p:nvSpPr>
          <p:cNvPr id="66566" name="Rectangle 7"/>
          <p:cNvSpPr>
            <a:spLocks noChangeArrowheads="1"/>
          </p:cNvSpPr>
          <p:nvPr/>
        </p:nvSpPr>
        <p:spPr bwMode="auto">
          <a:xfrm>
            <a:off x="6183313" y="5945188"/>
            <a:ext cx="946150" cy="109537"/>
          </a:xfrm>
          <a:prstGeom prst="rect">
            <a:avLst/>
          </a:prstGeom>
          <a:solidFill>
            <a:srgbClr val="DDDDDD"/>
          </a:solidFill>
          <a:ln w="9525">
            <a:solidFill>
              <a:schemeClr val="tx1"/>
            </a:solidFill>
            <a:miter lim="800000"/>
            <a:headEnd/>
            <a:tailEnd/>
          </a:ln>
        </p:spPr>
        <p:txBody>
          <a:bodyPr lIns="53630" tIns="54896" rIns="53630" bIns="54896"/>
          <a:lstStyle/>
          <a:p>
            <a:pPr algn="ctr"/>
            <a:endParaRPr lang="en-US" sz="1400" b="1"/>
          </a:p>
        </p:txBody>
      </p:sp>
      <p:sp>
        <p:nvSpPr>
          <p:cNvPr id="66567" name="Text Box 8"/>
          <p:cNvSpPr txBox="1">
            <a:spLocks noChangeArrowheads="1"/>
          </p:cNvSpPr>
          <p:nvPr/>
        </p:nvSpPr>
        <p:spPr bwMode="auto">
          <a:xfrm>
            <a:off x="9548813" y="5868988"/>
            <a:ext cx="1816100" cy="279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5570" tIns="54896" rIns="105570" bIns="54896">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100" b="1"/>
              <a:t>Foundation Capabilities</a:t>
            </a:r>
          </a:p>
        </p:txBody>
      </p:sp>
      <p:sp>
        <p:nvSpPr>
          <p:cNvPr id="66568" name="Text Box 9"/>
          <p:cNvSpPr txBox="1">
            <a:spLocks noChangeArrowheads="1"/>
          </p:cNvSpPr>
          <p:nvPr/>
        </p:nvSpPr>
        <p:spPr bwMode="auto">
          <a:xfrm>
            <a:off x="9536113" y="6021388"/>
            <a:ext cx="1273175" cy="279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5570" tIns="54896" rIns="105570" bIns="54896">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100" b="1"/>
              <a:t> Cloud Services </a:t>
            </a:r>
          </a:p>
        </p:txBody>
      </p:sp>
      <p:sp>
        <p:nvSpPr>
          <p:cNvPr id="66569" name="Text Box 10"/>
          <p:cNvSpPr txBox="1">
            <a:spLocks noChangeArrowheads="1"/>
          </p:cNvSpPr>
          <p:nvPr/>
        </p:nvSpPr>
        <p:spPr bwMode="auto">
          <a:xfrm>
            <a:off x="7021513" y="5868988"/>
            <a:ext cx="1609725" cy="279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5570" tIns="54896" rIns="105570" bIns="54896">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100" b="1"/>
              <a:t> Unified Cloud Portal</a:t>
            </a:r>
          </a:p>
        </p:txBody>
      </p:sp>
      <p:sp>
        <p:nvSpPr>
          <p:cNvPr id="66570" name="Rectangle 11"/>
          <p:cNvSpPr>
            <a:spLocks noGrp="1" noChangeArrowheads="1"/>
          </p:cNvSpPr>
          <p:nvPr>
            <p:ph type="title"/>
          </p:nvPr>
        </p:nvSpPr>
        <p:spPr>
          <a:xfrm>
            <a:off x="409575" y="401638"/>
            <a:ext cx="11166475" cy="473075"/>
          </a:xfrm>
        </p:spPr>
        <p:txBody>
          <a:bodyPr lIns="107259" rIns="107259" anchor="b"/>
          <a:lstStyle/>
          <a:p>
            <a:r>
              <a:rPr lang="en-US" sz="2800">
                <a:latin typeface="Calibri" charset="0"/>
                <a:ea typeface="MS PGothic" charset="0"/>
              </a:rPr>
              <a:t>I Cloud Services dal punto di vista del fornitore</a:t>
            </a:r>
            <a:endParaRPr lang="en-US" sz="2800">
              <a:latin typeface="Arial" charset="0"/>
              <a:ea typeface="MS PGothic" charset="0"/>
            </a:endParaRPr>
          </a:p>
        </p:txBody>
      </p:sp>
      <p:sp>
        <p:nvSpPr>
          <p:cNvPr id="159758" name="Rectangle 12"/>
          <p:cNvSpPr>
            <a:spLocks noChangeArrowheads="1"/>
          </p:cNvSpPr>
          <p:nvPr/>
        </p:nvSpPr>
        <p:spPr bwMode="auto">
          <a:xfrm>
            <a:off x="314325" y="1190625"/>
            <a:ext cx="1166813" cy="4541838"/>
          </a:xfrm>
          <a:prstGeom prst="rect">
            <a:avLst/>
          </a:prstGeom>
          <a:solidFill>
            <a:schemeClr val="bg1">
              <a:lumMod val="50000"/>
            </a:schemeClr>
          </a:solidFill>
          <a:ln w="9525" algn="ctr">
            <a:solidFill>
              <a:schemeClr val="tx1"/>
            </a:solidFill>
            <a:miter lim="800000"/>
            <a:headEnd/>
            <a:tailEnd/>
          </a:ln>
          <a:effectLst/>
        </p:spPr>
        <p:txBody>
          <a:bodyPr lIns="53630" tIns="54896" rIns="53630" bIns="54896"/>
          <a:lstStyle/>
          <a:p>
            <a:pPr algn="ctr">
              <a:defRPr/>
            </a:pPr>
            <a:endParaRPr lang="en-US" sz="1400" b="1" dirty="0">
              <a:latin typeface="Arial" pitchFamily="-107" charset="0"/>
              <a:ea typeface="Arial" pitchFamily="-107" charset="0"/>
              <a:cs typeface="Arial" pitchFamily="34" charset="0"/>
            </a:endParaRPr>
          </a:p>
        </p:txBody>
      </p:sp>
      <p:sp>
        <p:nvSpPr>
          <p:cNvPr id="66572" name="Rettangolo arrotondato 12"/>
          <p:cNvSpPr>
            <a:spLocks noChangeArrowheads="1"/>
          </p:cNvSpPr>
          <p:nvPr/>
        </p:nvSpPr>
        <p:spPr bwMode="auto">
          <a:xfrm>
            <a:off x="388938" y="2403475"/>
            <a:ext cx="1004887" cy="430213"/>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Data Network Security</a:t>
            </a:r>
          </a:p>
        </p:txBody>
      </p:sp>
      <p:sp>
        <p:nvSpPr>
          <p:cNvPr id="66573" name="Rettangolo arrotondato 12"/>
          <p:cNvSpPr>
            <a:spLocks noChangeArrowheads="1"/>
          </p:cNvSpPr>
          <p:nvPr/>
        </p:nvSpPr>
        <p:spPr bwMode="auto">
          <a:xfrm>
            <a:off x="388938" y="2955925"/>
            <a:ext cx="1004887" cy="373063"/>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Data Privacy</a:t>
            </a:r>
          </a:p>
        </p:txBody>
      </p:sp>
      <p:sp>
        <p:nvSpPr>
          <p:cNvPr id="66574" name="Rettangolo arrotondato 12"/>
          <p:cNvSpPr>
            <a:spLocks noChangeArrowheads="1"/>
          </p:cNvSpPr>
          <p:nvPr/>
        </p:nvSpPr>
        <p:spPr bwMode="auto">
          <a:xfrm>
            <a:off x="388938" y="3454400"/>
            <a:ext cx="1004887" cy="449263"/>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Certification &amp; Compliance</a:t>
            </a:r>
          </a:p>
        </p:txBody>
      </p:sp>
      <p:sp>
        <p:nvSpPr>
          <p:cNvPr id="66575" name="Rettangolo arrotondato 12"/>
          <p:cNvSpPr>
            <a:spLocks noChangeArrowheads="1"/>
          </p:cNvSpPr>
          <p:nvPr/>
        </p:nvSpPr>
        <p:spPr bwMode="auto">
          <a:xfrm>
            <a:off x="363538" y="4025900"/>
            <a:ext cx="1063625" cy="501650"/>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Authentication </a:t>
            </a:r>
          </a:p>
          <a:p>
            <a:pPr algn="ctr"/>
            <a:r>
              <a:rPr lang="en-US" sz="1100"/>
              <a:t>&amp; Authorization</a:t>
            </a:r>
          </a:p>
        </p:txBody>
      </p:sp>
      <p:sp>
        <p:nvSpPr>
          <p:cNvPr id="66576" name="Rettangolo arrotondato 12"/>
          <p:cNvSpPr>
            <a:spLocks noChangeArrowheads="1"/>
          </p:cNvSpPr>
          <p:nvPr/>
        </p:nvSpPr>
        <p:spPr bwMode="auto">
          <a:xfrm>
            <a:off x="388938" y="4641850"/>
            <a:ext cx="1004887" cy="373063"/>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Auditing &amp; Accounting</a:t>
            </a:r>
          </a:p>
        </p:txBody>
      </p:sp>
      <p:sp>
        <p:nvSpPr>
          <p:cNvPr id="66577" name="Rectangle 81"/>
          <p:cNvSpPr>
            <a:spLocks noChangeArrowheads="1"/>
          </p:cNvSpPr>
          <p:nvPr/>
        </p:nvSpPr>
        <p:spPr bwMode="auto">
          <a:xfrm>
            <a:off x="10393363" y="1187450"/>
            <a:ext cx="1192212" cy="4545013"/>
          </a:xfrm>
          <a:prstGeom prst="rect">
            <a:avLst/>
          </a:prstGeom>
          <a:solidFill>
            <a:srgbClr val="0066CC"/>
          </a:solidFill>
          <a:ln w="9525">
            <a:solidFill>
              <a:schemeClr val="tx1"/>
            </a:solidFill>
            <a:miter lim="800000"/>
            <a:headEnd/>
            <a:tailEnd/>
          </a:ln>
        </p:spPr>
        <p:txBody>
          <a:bodyPr lIns="53630" tIns="54896" rIns="53630" bIns="54896"/>
          <a:lstStyle/>
          <a:p>
            <a:pPr algn="ctr"/>
            <a:endParaRPr lang="en-US" sz="1400" b="1"/>
          </a:p>
        </p:txBody>
      </p:sp>
      <p:sp>
        <p:nvSpPr>
          <p:cNvPr id="66578" name="Rectangle 19"/>
          <p:cNvSpPr>
            <a:spLocks noChangeArrowheads="1"/>
          </p:cNvSpPr>
          <p:nvPr/>
        </p:nvSpPr>
        <p:spPr bwMode="auto">
          <a:xfrm>
            <a:off x="10512425" y="1382713"/>
            <a:ext cx="955675"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p>
            <a:pPr algn="ctr"/>
            <a:r>
              <a:rPr lang="en-US" sz="1400" b="1">
                <a:solidFill>
                  <a:schemeClr val="bg1"/>
                </a:solidFill>
              </a:rPr>
              <a:t>Support </a:t>
            </a:r>
          </a:p>
          <a:p>
            <a:pPr algn="ctr"/>
            <a:r>
              <a:rPr lang="en-US" sz="1400" b="1">
                <a:solidFill>
                  <a:schemeClr val="bg1"/>
                </a:solidFill>
              </a:rPr>
              <a:t>Systems</a:t>
            </a:r>
          </a:p>
        </p:txBody>
      </p:sp>
      <p:sp>
        <p:nvSpPr>
          <p:cNvPr id="66579" name="AutoShape 20"/>
          <p:cNvSpPr>
            <a:spLocks noChangeArrowheads="1"/>
          </p:cNvSpPr>
          <p:nvPr/>
        </p:nvSpPr>
        <p:spPr bwMode="auto">
          <a:xfrm>
            <a:off x="10480675" y="2608263"/>
            <a:ext cx="990600" cy="303212"/>
          </a:xfrm>
          <a:prstGeom prst="roundRect">
            <a:avLst>
              <a:gd name="adj" fmla="val 16667"/>
            </a:avLst>
          </a:prstGeom>
          <a:solidFill>
            <a:schemeClr val="bg1"/>
          </a:solidFill>
          <a:ln w="9525">
            <a:solidFill>
              <a:srgbClr val="FF0000"/>
            </a:solidFill>
            <a:round/>
            <a:headEnd/>
            <a:tailEnd/>
          </a:ln>
        </p:spPr>
        <p:txBody>
          <a:bodyPr lIns="21114" tIns="54896" rIns="21114" bIns="54896" anchor="ctr"/>
          <a:lstStyle/>
          <a:p>
            <a:pPr algn="ctr"/>
            <a:r>
              <a:rPr lang="en-US" sz="1100"/>
              <a:t>CRM</a:t>
            </a:r>
          </a:p>
        </p:txBody>
      </p:sp>
      <p:sp>
        <p:nvSpPr>
          <p:cNvPr id="66580" name="AutoShape 21"/>
          <p:cNvSpPr>
            <a:spLocks noChangeArrowheads="1"/>
          </p:cNvSpPr>
          <p:nvPr/>
        </p:nvSpPr>
        <p:spPr bwMode="auto">
          <a:xfrm>
            <a:off x="10480675" y="3148013"/>
            <a:ext cx="990600" cy="363537"/>
          </a:xfrm>
          <a:prstGeom prst="roundRect">
            <a:avLst>
              <a:gd name="adj" fmla="val 16667"/>
            </a:avLst>
          </a:prstGeom>
          <a:solidFill>
            <a:schemeClr val="bg1"/>
          </a:solidFill>
          <a:ln w="9525">
            <a:solidFill>
              <a:srgbClr val="FF0000"/>
            </a:solidFill>
            <a:round/>
            <a:headEnd/>
            <a:tailEnd/>
          </a:ln>
        </p:spPr>
        <p:txBody>
          <a:bodyPr lIns="21114" tIns="54896" rIns="21114" bIns="54896" anchor="ctr"/>
          <a:lstStyle/>
          <a:p>
            <a:pPr algn="ctr"/>
            <a:r>
              <a:rPr lang="en-US" sz="1100"/>
              <a:t>Payment &amp;</a:t>
            </a:r>
          </a:p>
          <a:p>
            <a:pPr algn="ctr"/>
            <a:r>
              <a:rPr lang="en-US" sz="1100"/>
              <a:t>Accounting</a:t>
            </a:r>
          </a:p>
        </p:txBody>
      </p:sp>
      <p:sp>
        <p:nvSpPr>
          <p:cNvPr id="66581" name="AutoShape 22"/>
          <p:cNvSpPr>
            <a:spLocks noChangeArrowheads="1"/>
          </p:cNvSpPr>
          <p:nvPr/>
        </p:nvSpPr>
        <p:spPr bwMode="auto">
          <a:xfrm>
            <a:off x="10480675" y="3749675"/>
            <a:ext cx="990600" cy="303213"/>
          </a:xfrm>
          <a:prstGeom prst="roundRect">
            <a:avLst>
              <a:gd name="adj" fmla="val 16667"/>
            </a:avLst>
          </a:prstGeom>
          <a:solidFill>
            <a:schemeClr val="bg1"/>
          </a:solidFill>
          <a:ln w="9525">
            <a:solidFill>
              <a:srgbClr val="FF0000"/>
            </a:solidFill>
            <a:round/>
            <a:headEnd/>
            <a:tailEnd/>
          </a:ln>
        </p:spPr>
        <p:txBody>
          <a:bodyPr lIns="21114" tIns="54896" rIns="21114" bIns="54896" anchor="ctr"/>
          <a:lstStyle/>
          <a:p>
            <a:pPr algn="ctr"/>
            <a:r>
              <a:rPr lang="en-US" sz="1100"/>
              <a:t>Trouble Ticket Manager</a:t>
            </a:r>
          </a:p>
        </p:txBody>
      </p:sp>
      <p:sp>
        <p:nvSpPr>
          <p:cNvPr id="159769" name="Rectangle 23"/>
          <p:cNvSpPr>
            <a:spLocks noChangeArrowheads="1"/>
          </p:cNvSpPr>
          <p:nvPr/>
        </p:nvSpPr>
        <p:spPr bwMode="auto">
          <a:xfrm>
            <a:off x="1627188" y="2189163"/>
            <a:ext cx="1484312" cy="3543300"/>
          </a:xfrm>
          <a:prstGeom prst="rect">
            <a:avLst/>
          </a:prstGeom>
          <a:solidFill>
            <a:schemeClr val="bg1">
              <a:lumMod val="50000"/>
            </a:schemeClr>
          </a:solidFill>
          <a:ln w="9525">
            <a:solidFill>
              <a:schemeClr val="tx1"/>
            </a:solidFill>
            <a:miter lim="800000"/>
            <a:headEnd/>
            <a:tailEnd/>
          </a:ln>
          <a:effectLst/>
        </p:spPr>
        <p:txBody>
          <a:bodyPr wrap="none" lIns="105570" tIns="54896" rIns="105570" bIns="54896"/>
          <a:lstStyle/>
          <a:p>
            <a:pPr algn="ctr">
              <a:defRPr/>
            </a:pPr>
            <a:r>
              <a:rPr lang="en-US" sz="1400" b="1" dirty="0">
                <a:solidFill>
                  <a:schemeClr val="bg1"/>
                </a:solidFill>
                <a:latin typeface="Arial" pitchFamily="-107" charset="0"/>
                <a:ea typeface="Arial" pitchFamily="-107" charset="0"/>
                <a:cs typeface="Arial" pitchFamily="34" charset="0"/>
              </a:rPr>
              <a:t>Cloud Service</a:t>
            </a:r>
          </a:p>
          <a:p>
            <a:pPr algn="ctr">
              <a:defRPr/>
            </a:pPr>
            <a:r>
              <a:rPr lang="en-US" sz="1400" b="1" dirty="0">
                <a:solidFill>
                  <a:schemeClr val="bg1"/>
                </a:solidFill>
                <a:latin typeface="Arial" pitchFamily="-107" charset="0"/>
                <a:ea typeface="Arial" pitchFamily="-107" charset="0"/>
                <a:cs typeface="Arial" pitchFamily="34" charset="0"/>
              </a:rPr>
              <a:t>Development &amp;</a:t>
            </a:r>
          </a:p>
          <a:p>
            <a:pPr algn="ctr">
              <a:defRPr/>
            </a:pPr>
            <a:r>
              <a:rPr lang="en-US" sz="1400" b="1" dirty="0">
                <a:solidFill>
                  <a:schemeClr val="bg1"/>
                </a:solidFill>
                <a:latin typeface="Arial" pitchFamily="-107" charset="0"/>
                <a:ea typeface="Arial" pitchFamily="-107" charset="0"/>
                <a:cs typeface="Arial" pitchFamily="34" charset="0"/>
              </a:rPr>
              <a:t>Delivery</a:t>
            </a:r>
          </a:p>
        </p:txBody>
      </p:sp>
      <p:sp>
        <p:nvSpPr>
          <p:cNvPr id="66583" name="Rettangolo arrotondato 51"/>
          <p:cNvSpPr>
            <a:spLocks noChangeArrowheads="1"/>
          </p:cNvSpPr>
          <p:nvPr/>
        </p:nvSpPr>
        <p:spPr bwMode="auto">
          <a:xfrm>
            <a:off x="1774825" y="4900613"/>
            <a:ext cx="1190625" cy="268287"/>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Service Creation</a:t>
            </a:r>
          </a:p>
        </p:txBody>
      </p:sp>
      <p:sp>
        <p:nvSpPr>
          <p:cNvPr id="66584" name="Rettangolo arrotondato 51"/>
          <p:cNvSpPr>
            <a:spLocks noChangeArrowheads="1"/>
          </p:cNvSpPr>
          <p:nvPr/>
        </p:nvSpPr>
        <p:spPr bwMode="auto">
          <a:xfrm>
            <a:off x="1774825" y="5272088"/>
            <a:ext cx="1190625" cy="268287"/>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Service Activation</a:t>
            </a:r>
          </a:p>
        </p:txBody>
      </p:sp>
      <p:sp>
        <p:nvSpPr>
          <p:cNvPr id="66585" name="Rettangolo arrotondato 51"/>
          <p:cNvSpPr>
            <a:spLocks noChangeArrowheads="1"/>
          </p:cNvSpPr>
          <p:nvPr/>
        </p:nvSpPr>
        <p:spPr bwMode="auto">
          <a:xfrm>
            <a:off x="1774825" y="4500563"/>
            <a:ext cx="1190625" cy="268287"/>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Service Design</a:t>
            </a:r>
          </a:p>
        </p:txBody>
      </p:sp>
      <p:sp>
        <p:nvSpPr>
          <p:cNvPr id="66586" name="AutoShape 68"/>
          <p:cNvSpPr>
            <a:spLocks noChangeArrowheads="1"/>
          </p:cNvSpPr>
          <p:nvPr/>
        </p:nvSpPr>
        <p:spPr bwMode="auto">
          <a:xfrm>
            <a:off x="1898650" y="3716338"/>
            <a:ext cx="855663" cy="500062"/>
          </a:xfrm>
          <a:prstGeom prst="can">
            <a:avLst>
              <a:gd name="adj" fmla="val 25569"/>
            </a:avLst>
          </a:prstGeom>
          <a:solidFill>
            <a:schemeClr val="bg1"/>
          </a:solidFill>
          <a:ln w="12700">
            <a:solidFill>
              <a:schemeClr val="tx2"/>
            </a:solidFill>
            <a:round/>
            <a:headEnd/>
            <a:tailEnd/>
          </a:ln>
        </p:spPr>
        <p:txBody>
          <a:bodyPr wrap="none" lIns="107259" tIns="53630" rIns="107259" bIns="53630" anchor="ctr"/>
          <a:lstStyle/>
          <a:p>
            <a:pPr algn="ctr"/>
            <a:r>
              <a:rPr lang="en-US" sz="900"/>
              <a:t>Template</a:t>
            </a:r>
          </a:p>
          <a:p>
            <a:pPr algn="ctr"/>
            <a:r>
              <a:rPr lang="en-US" sz="900"/>
              <a:t>Repository </a:t>
            </a:r>
          </a:p>
        </p:txBody>
      </p:sp>
      <p:sp>
        <p:nvSpPr>
          <p:cNvPr id="66587" name="AutoShape 66"/>
          <p:cNvSpPr>
            <a:spLocks noChangeArrowheads="1"/>
          </p:cNvSpPr>
          <p:nvPr/>
        </p:nvSpPr>
        <p:spPr bwMode="auto">
          <a:xfrm>
            <a:off x="1898650" y="3057525"/>
            <a:ext cx="868363" cy="500063"/>
          </a:xfrm>
          <a:prstGeom prst="can">
            <a:avLst>
              <a:gd name="adj" fmla="val 26255"/>
            </a:avLst>
          </a:prstGeom>
          <a:solidFill>
            <a:schemeClr val="bg1"/>
          </a:solidFill>
          <a:ln w="12700">
            <a:solidFill>
              <a:schemeClr val="tx2"/>
            </a:solidFill>
            <a:round/>
            <a:headEnd/>
            <a:tailEnd/>
          </a:ln>
        </p:spPr>
        <p:txBody>
          <a:bodyPr wrap="none" lIns="107259" tIns="53630" rIns="107259" bIns="53630" anchor="ctr"/>
          <a:lstStyle/>
          <a:p>
            <a:pPr algn="ctr"/>
            <a:r>
              <a:rPr lang="en-US" sz="900"/>
              <a:t>Service</a:t>
            </a:r>
          </a:p>
          <a:p>
            <a:pPr algn="ctr"/>
            <a:r>
              <a:rPr lang="en-US" sz="900"/>
              <a:t>Catalog </a:t>
            </a:r>
          </a:p>
        </p:txBody>
      </p:sp>
      <p:sp>
        <p:nvSpPr>
          <p:cNvPr id="159775" name="Rectangle 29"/>
          <p:cNvSpPr>
            <a:spLocks noChangeArrowheads="1"/>
          </p:cNvSpPr>
          <p:nvPr/>
        </p:nvSpPr>
        <p:spPr bwMode="auto">
          <a:xfrm>
            <a:off x="8550275" y="2189163"/>
            <a:ext cx="1674813" cy="2163762"/>
          </a:xfrm>
          <a:prstGeom prst="rect">
            <a:avLst/>
          </a:prstGeom>
          <a:solidFill>
            <a:schemeClr val="bg1">
              <a:lumMod val="50000"/>
            </a:schemeClr>
          </a:solidFill>
          <a:ln w="9525">
            <a:solidFill>
              <a:schemeClr val="tx1"/>
            </a:solidFill>
            <a:miter lim="800000"/>
            <a:headEnd/>
            <a:tailEnd/>
          </a:ln>
          <a:effectLst/>
        </p:spPr>
        <p:txBody>
          <a:bodyPr lIns="53630" tIns="54896" rIns="53630" bIns="54896"/>
          <a:lstStyle/>
          <a:p>
            <a:pPr algn="ctr">
              <a:defRPr/>
            </a:pPr>
            <a:r>
              <a:rPr lang="en-US" sz="1400" b="1" dirty="0">
                <a:solidFill>
                  <a:schemeClr val="bg1"/>
                </a:solidFill>
                <a:latin typeface="Arial" pitchFamily="-107" charset="0"/>
                <a:ea typeface="Arial" pitchFamily="-107" charset="0"/>
                <a:cs typeface="Arial" pitchFamily="34" charset="0"/>
              </a:rPr>
              <a:t>Cloud Service Monitoring &amp; </a:t>
            </a:r>
          </a:p>
          <a:p>
            <a:pPr algn="ctr">
              <a:defRPr/>
            </a:pPr>
            <a:r>
              <a:rPr lang="en-US" sz="1400" b="1" dirty="0">
                <a:solidFill>
                  <a:schemeClr val="bg1"/>
                </a:solidFill>
                <a:latin typeface="Arial" pitchFamily="-107" charset="0"/>
                <a:ea typeface="Arial" pitchFamily="-107" charset="0"/>
                <a:cs typeface="Arial" pitchFamily="34" charset="0"/>
              </a:rPr>
              <a:t>Management</a:t>
            </a:r>
          </a:p>
        </p:txBody>
      </p:sp>
      <p:sp>
        <p:nvSpPr>
          <p:cNvPr id="66589" name="Rettangolo arrotondato 44"/>
          <p:cNvSpPr>
            <a:spLocks noChangeArrowheads="1"/>
          </p:cNvSpPr>
          <p:nvPr/>
        </p:nvSpPr>
        <p:spPr bwMode="auto">
          <a:xfrm>
            <a:off x="8801100" y="4033838"/>
            <a:ext cx="1176338" cy="265112"/>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QoS Management</a:t>
            </a:r>
          </a:p>
        </p:txBody>
      </p:sp>
      <p:sp>
        <p:nvSpPr>
          <p:cNvPr id="66590" name="Rettangolo arrotondato 42"/>
          <p:cNvSpPr>
            <a:spLocks noChangeArrowheads="1"/>
          </p:cNvSpPr>
          <p:nvPr/>
        </p:nvSpPr>
        <p:spPr bwMode="auto">
          <a:xfrm>
            <a:off x="8788400" y="3625850"/>
            <a:ext cx="1200150" cy="350838"/>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Policy &amp; Services SLA Mgmt</a:t>
            </a:r>
          </a:p>
        </p:txBody>
      </p:sp>
      <p:sp>
        <p:nvSpPr>
          <p:cNvPr id="66591" name="AutoShape 87"/>
          <p:cNvSpPr>
            <a:spLocks noChangeArrowheads="1"/>
          </p:cNvSpPr>
          <p:nvPr/>
        </p:nvSpPr>
        <p:spPr bwMode="auto">
          <a:xfrm>
            <a:off x="9429750" y="2787650"/>
            <a:ext cx="738188" cy="500063"/>
          </a:xfrm>
          <a:prstGeom prst="can">
            <a:avLst>
              <a:gd name="adj" fmla="val 25000"/>
            </a:avLst>
          </a:prstGeom>
          <a:solidFill>
            <a:schemeClr val="bg1"/>
          </a:solidFill>
          <a:ln w="12700">
            <a:solidFill>
              <a:schemeClr val="tx2"/>
            </a:solidFill>
            <a:round/>
            <a:headEnd/>
            <a:tailEnd/>
          </a:ln>
        </p:spPr>
        <p:txBody>
          <a:bodyPr wrap="none" lIns="107259" tIns="53630" rIns="107259" bIns="53630" anchor="ctr"/>
          <a:lstStyle/>
          <a:p>
            <a:pPr algn="ctr"/>
            <a:r>
              <a:rPr lang="en-US" sz="900"/>
              <a:t>Policy</a:t>
            </a:r>
          </a:p>
          <a:p>
            <a:pPr algn="ctr"/>
            <a:r>
              <a:rPr lang="en-US" sz="900"/>
              <a:t>Repository</a:t>
            </a:r>
          </a:p>
        </p:txBody>
      </p:sp>
      <p:sp>
        <p:nvSpPr>
          <p:cNvPr id="66592" name="AutoShape 87"/>
          <p:cNvSpPr>
            <a:spLocks noChangeArrowheads="1"/>
          </p:cNvSpPr>
          <p:nvPr/>
        </p:nvSpPr>
        <p:spPr bwMode="auto">
          <a:xfrm>
            <a:off x="8610600" y="2787650"/>
            <a:ext cx="769938" cy="500063"/>
          </a:xfrm>
          <a:prstGeom prst="can">
            <a:avLst>
              <a:gd name="adj" fmla="val 25000"/>
            </a:avLst>
          </a:prstGeom>
          <a:solidFill>
            <a:schemeClr val="bg1"/>
          </a:solidFill>
          <a:ln w="12700">
            <a:solidFill>
              <a:schemeClr val="tx2"/>
            </a:solidFill>
            <a:round/>
            <a:headEnd/>
            <a:tailEnd/>
          </a:ln>
        </p:spPr>
        <p:txBody>
          <a:bodyPr wrap="none" lIns="107259" tIns="53630" rIns="107259" bIns="53630" anchor="ctr"/>
          <a:lstStyle/>
          <a:p>
            <a:pPr algn="ctr"/>
            <a:r>
              <a:rPr lang="en-US" sz="900"/>
              <a:t>Instance</a:t>
            </a:r>
          </a:p>
          <a:p>
            <a:pPr algn="ctr"/>
            <a:r>
              <a:rPr lang="en-US" sz="900"/>
              <a:t>Repository </a:t>
            </a:r>
          </a:p>
        </p:txBody>
      </p:sp>
      <p:sp>
        <p:nvSpPr>
          <p:cNvPr id="66593" name="AutoShape 34"/>
          <p:cNvSpPr>
            <a:spLocks noChangeArrowheads="1"/>
          </p:cNvSpPr>
          <p:nvPr/>
        </p:nvSpPr>
        <p:spPr bwMode="auto">
          <a:xfrm>
            <a:off x="10480675" y="4291013"/>
            <a:ext cx="990600" cy="303212"/>
          </a:xfrm>
          <a:prstGeom prst="roundRect">
            <a:avLst>
              <a:gd name="adj" fmla="val 16667"/>
            </a:avLst>
          </a:prstGeom>
          <a:solidFill>
            <a:schemeClr val="bg1"/>
          </a:solidFill>
          <a:ln w="9525">
            <a:solidFill>
              <a:srgbClr val="FF0000"/>
            </a:solidFill>
            <a:round/>
            <a:headEnd/>
            <a:tailEnd/>
          </a:ln>
        </p:spPr>
        <p:txBody>
          <a:bodyPr lIns="21114" tIns="54896" rIns="21114" bIns="54896" anchor="ctr"/>
          <a:lstStyle/>
          <a:p>
            <a:pPr algn="ctr"/>
            <a:r>
              <a:rPr lang="en-US" sz="1100"/>
              <a:t>. . . </a:t>
            </a:r>
          </a:p>
        </p:txBody>
      </p:sp>
      <p:sp>
        <p:nvSpPr>
          <p:cNvPr id="66594" name="Rectangle 35"/>
          <p:cNvSpPr>
            <a:spLocks noChangeArrowheads="1"/>
          </p:cNvSpPr>
          <p:nvPr/>
        </p:nvSpPr>
        <p:spPr bwMode="auto">
          <a:xfrm>
            <a:off x="434975" y="1384300"/>
            <a:ext cx="925513" cy="539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p>
            <a:pPr algn="ctr"/>
            <a:r>
              <a:rPr lang="en-US" sz="1400" b="1">
                <a:solidFill>
                  <a:schemeClr val="bg1"/>
                </a:solidFill>
              </a:rPr>
              <a:t>Cloud </a:t>
            </a:r>
          </a:p>
          <a:p>
            <a:pPr algn="ctr"/>
            <a:r>
              <a:rPr lang="en-US" sz="1400" b="1">
                <a:solidFill>
                  <a:schemeClr val="bg1"/>
                </a:solidFill>
              </a:rPr>
              <a:t>Security</a:t>
            </a:r>
          </a:p>
        </p:txBody>
      </p:sp>
      <p:sp>
        <p:nvSpPr>
          <p:cNvPr id="66595" name="Rettangolo arrotondato 51"/>
          <p:cNvSpPr>
            <a:spLocks noChangeArrowheads="1"/>
          </p:cNvSpPr>
          <p:nvPr/>
        </p:nvSpPr>
        <p:spPr bwMode="auto">
          <a:xfrm>
            <a:off x="8794750" y="3349625"/>
            <a:ext cx="1189038" cy="228600"/>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Service Operation</a:t>
            </a:r>
          </a:p>
        </p:txBody>
      </p:sp>
      <p:sp>
        <p:nvSpPr>
          <p:cNvPr id="66596" name="Rectangle 37"/>
          <p:cNvSpPr>
            <a:spLocks noChangeArrowheads="1"/>
          </p:cNvSpPr>
          <p:nvPr/>
        </p:nvSpPr>
        <p:spPr bwMode="auto">
          <a:xfrm>
            <a:off x="6183313" y="6138863"/>
            <a:ext cx="946150" cy="111125"/>
          </a:xfrm>
          <a:prstGeom prst="rect">
            <a:avLst/>
          </a:prstGeom>
          <a:solidFill>
            <a:srgbClr val="0066CC"/>
          </a:solidFill>
          <a:ln w="9525">
            <a:solidFill>
              <a:schemeClr val="tx1"/>
            </a:solidFill>
            <a:miter lim="800000"/>
            <a:headEnd/>
            <a:tailEnd/>
          </a:ln>
        </p:spPr>
        <p:txBody>
          <a:bodyPr lIns="53630" tIns="54896" rIns="53630" bIns="54896"/>
          <a:lstStyle/>
          <a:p>
            <a:pPr algn="ctr"/>
            <a:endParaRPr lang="en-US" sz="1400" b="1"/>
          </a:p>
        </p:txBody>
      </p:sp>
      <p:sp>
        <p:nvSpPr>
          <p:cNvPr id="66597" name="Text Box 38"/>
          <p:cNvSpPr txBox="1">
            <a:spLocks noChangeArrowheads="1"/>
          </p:cNvSpPr>
          <p:nvPr/>
        </p:nvSpPr>
        <p:spPr bwMode="auto">
          <a:xfrm>
            <a:off x="7021513" y="6045200"/>
            <a:ext cx="1431925" cy="280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5570" tIns="54896" rIns="105570" bIns="54896">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100" b="1"/>
              <a:t> External Systems</a:t>
            </a:r>
          </a:p>
        </p:txBody>
      </p:sp>
      <p:sp>
        <p:nvSpPr>
          <p:cNvPr id="66598" name="Rectangle 39"/>
          <p:cNvSpPr>
            <a:spLocks noChangeArrowheads="1"/>
          </p:cNvSpPr>
          <p:nvPr/>
        </p:nvSpPr>
        <p:spPr bwMode="auto">
          <a:xfrm>
            <a:off x="5313363" y="1144588"/>
            <a:ext cx="1284287" cy="322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p>
            <a:pPr algn="ctr"/>
            <a:r>
              <a:rPr lang="en-US" sz="1400" b="1"/>
              <a:t>Cloud Portal</a:t>
            </a:r>
          </a:p>
        </p:txBody>
      </p:sp>
      <p:sp>
        <p:nvSpPr>
          <p:cNvPr id="159786" name="Rectangle 40"/>
          <p:cNvSpPr>
            <a:spLocks noChangeArrowheads="1"/>
          </p:cNvSpPr>
          <p:nvPr/>
        </p:nvSpPr>
        <p:spPr bwMode="auto">
          <a:xfrm>
            <a:off x="8548688" y="4470400"/>
            <a:ext cx="1673225" cy="1262063"/>
          </a:xfrm>
          <a:prstGeom prst="rect">
            <a:avLst/>
          </a:prstGeom>
          <a:solidFill>
            <a:schemeClr val="bg1">
              <a:lumMod val="50000"/>
            </a:schemeClr>
          </a:solidFill>
          <a:ln w="9525">
            <a:solidFill>
              <a:schemeClr val="tx1"/>
            </a:solidFill>
            <a:miter lim="800000"/>
            <a:headEnd/>
            <a:tailEnd/>
          </a:ln>
          <a:effectLst/>
        </p:spPr>
        <p:txBody>
          <a:bodyPr lIns="53630" tIns="54896" rIns="53630" bIns="54896"/>
          <a:lstStyle/>
          <a:p>
            <a:pPr algn="ctr">
              <a:defRPr/>
            </a:pPr>
            <a:r>
              <a:rPr lang="en-US" sz="1400" b="1">
                <a:solidFill>
                  <a:schemeClr val="bg1"/>
                </a:solidFill>
                <a:latin typeface="Arial" pitchFamily="34" charset="0"/>
                <a:ea typeface="+mn-ea"/>
                <a:cs typeface="Arial" pitchFamily="34" charset="0"/>
              </a:rPr>
              <a:t>Cloud Platform</a:t>
            </a:r>
          </a:p>
          <a:p>
            <a:pPr algn="ctr">
              <a:defRPr/>
            </a:pPr>
            <a:r>
              <a:rPr lang="it-IT" sz="1400" b="1">
                <a:solidFill>
                  <a:schemeClr val="bg1"/>
                </a:solidFill>
                <a:latin typeface="Arial" pitchFamily="34" charset="0"/>
                <a:ea typeface="+mn-ea"/>
                <a:cs typeface="Arial" pitchFamily="34" charset="0"/>
              </a:rPr>
              <a:t>Management</a:t>
            </a:r>
            <a:endParaRPr lang="en-US" sz="1400" b="1">
              <a:solidFill>
                <a:schemeClr val="bg1"/>
              </a:solidFill>
              <a:latin typeface="Arial" pitchFamily="34" charset="0"/>
              <a:ea typeface="+mn-ea"/>
              <a:cs typeface="Arial" pitchFamily="34" charset="0"/>
            </a:endParaRPr>
          </a:p>
        </p:txBody>
      </p:sp>
      <p:sp>
        <p:nvSpPr>
          <p:cNvPr id="66600" name="Rettangolo arrotondato 45"/>
          <p:cNvSpPr>
            <a:spLocks noChangeArrowheads="1"/>
          </p:cNvSpPr>
          <p:nvPr/>
        </p:nvSpPr>
        <p:spPr bwMode="auto">
          <a:xfrm>
            <a:off x="8897938" y="4967288"/>
            <a:ext cx="971550" cy="330200"/>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Services &amp; Data Mgmt</a:t>
            </a:r>
          </a:p>
        </p:txBody>
      </p:sp>
      <p:sp>
        <p:nvSpPr>
          <p:cNvPr id="66601" name="Rettangolo arrotondato 43"/>
          <p:cNvSpPr>
            <a:spLocks noChangeArrowheads="1"/>
          </p:cNvSpPr>
          <p:nvPr/>
        </p:nvSpPr>
        <p:spPr bwMode="auto">
          <a:xfrm>
            <a:off x="8899525" y="5348288"/>
            <a:ext cx="969963" cy="320675"/>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Utilization Monitoring </a:t>
            </a:r>
          </a:p>
        </p:txBody>
      </p:sp>
      <p:sp>
        <p:nvSpPr>
          <p:cNvPr id="159789" name="Rectangle 43"/>
          <p:cNvSpPr>
            <a:spLocks noChangeArrowheads="1"/>
          </p:cNvSpPr>
          <p:nvPr/>
        </p:nvSpPr>
        <p:spPr bwMode="auto">
          <a:xfrm>
            <a:off x="3267075" y="5162550"/>
            <a:ext cx="5181600" cy="569913"/>
          </a:xfrm>
          <a:prstGeom prst="rect">
            <a:avLst/>
          </a:prstGeom>
          <a:solidFill>
            <a:schemeClr val="bg1">
              <a:lumMod val="50000"/>
            </a:schemeClr>
          </a:solidFill>
          <a:ln w="9525" algn="ctr">
            <a:solidFill>
              <a:schemeClr val="tx1"/>
            </a:solidFill>
            <a:miter lim="800000"/>
            <a:headEnd/>
            <a:tailEnd/>
          </a:ln>
          <a:effectLst/>
        </p:spPr>
        <p:txBody>
          <a:bodyPr lIns="53630" tIns="54896" rIns="53630" bIns="54896"/>
          <a:lstStyle/>
          <a:p>
            <a:pPr algn="ctr">
              <a:defRPr/>
            </a:pPr>
            <a:r>
              <a:rPr lang="en-US" sz="1400" b="1" dirty="0">
                <a:solidFill>
                  <a:schemeClr val="bg1"/>
                </a:solidFill>
                <a:latin typeface="Arial" pitchFamily="-107" charset="0"/>
                <a:ea typeface="Arial" pitchFamily="-107" charset="0"/>
                <a:cs typeface="Arial" pitchFamily="34" charset="0"/>
              </a:rPr>
              <a:t>Physical resources</a:t>
            </a:r>
          </a:p>
        </p:txBody>
      </p:sp>
      <p:sp>
        <p:nvSpPr>
          <p:cNvPr id="66603" name="AutoShape 44"/>
          <p:cNvSpPr>
            <a:spLocks noChangeArrowheads="1"/>
          </p:cNvSpPr>
          <p:nvPr/>
        </p:nvSpPr>
        <p:spPr bwMode="auto">
          <a:xfrm>
            <a:off x="3355975" y="5405438"/>
            <a:ext cx="1244600" cy="257175"/>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Server</a:t>
            </a:r>
          </a:p>
        </p:txBody>
      </p:sp>
      <p:sp>
        <p:nvSpPr>
          <p:cNvPr id="66604" name="AutoShape 45"/>
          <p:cNvSpPr>
            <a:spLocks noChangeArrowheads="1"/>
          </p:cNvSpPr>
          <p:nvPr/>
        </p:nvSpPr>
        <p:spPr bwMode="auto">
          <a:xfrm>
            <a:off x="5260975" y="5405438"/>
            <a:ext cx="1219200" cy="257175"/>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SAN/TAN</a:t>
            </a:r>
          </a:p>
        </p:txBody>
      </p:sp>
      <p:sp>
        <p:nvSpPr>
          <p:cNvPr id="66605" name="AutoShape 46"/>
          <p:cNvSpPr>
            <a:spLocks noChangeArrowheads="1"/>
          </p:cNvSpPr>
          <p:nvPr/>
        </p:nvSpPr>
        <p:spPr bwMode="auto">
          <a:xfrm>
            <a:off x="7091363" y="5395913"/>
            <a:ext cx="1230312" cy="257175"/>
          </a:xfrm>
          <a:prstGeom prst="roundRect">
            <a:avLst>
              <a:gd name="adj" fmla="val 16667"/>
            </a:avLst>
          </a:prstGeom>
          <a:solidFill>
            <a:schemeClr val="bg1"/>
          </a:solidFill>
          <a:ln w="12700">
            <a:solidFill>
              <a:schemeClr val="tx2"/>
            </a:solidFill>
            <a:round/>
            <a:headEnd/>
            <a:tailEnd/>
          </a:ln>
        </p:spPr>
        <p:txBody>
          <a:bodyPr lIns="21114" tIns="54896" rIns="21114" bIns="54896" anchor="ctr"/>
          <a:lstStyle/>
          <a:p>
            <a:pPr algn="ctr"/>
            <a:r>
              <a:rPr lang="en-US" sz="1100"/>
              <a:t>Network</a:t>
            </a:r>
          </a:p>
        </p:txBody>
      </p:sp>
      <p:sp>
        <p:nvSpPr>
          <p:cNvPr id="159793" name="Rectangle 47"/>
          <p:cNvSpPr>
            <a:spLocks noChangeArrowheads="1"/>
          </p:cNvSpPr>
          <p:nvPr/>
        </p:nvSpPr>
        <p:spPr bwMode="auto">
          <a:xfrm>
            <a:off x="3273425" y="4833938"/>
            <a:ext cx="5175250" cy="287337"/>
          </a:xfrm>
          <a:prstGeom prst="rect">
            <a:avLst/>
          </a:prstGeom>
          <a:solidFill>
            <a:schemeClr val="bg1">
              <a:lumMod val="50000"/>
            </a:schemeClr>
          </a:solidFill>
          <a:ln w="9525" algn="ctr">
            <a:solidFill>
              <a:schemeClr val="tx1"/>
            </a:solidFill>
            <a:miter lim="800000"/>
            <a:headEnd/>
            <a:tailEnd/>
          </a:ln>
          <a:effectLst/>
        </p:spPr>
        <p:txBody>
          <a:bodyPr lIns="53630" tIns="54896" rIns="53630" bIns="54896"/>
          <a:lstStyle/>
          <a:p>
            <a:pPr algn="ctr">
              <a:defRPr/>
            </a:pPr>
            <a:r>
              <a:rPr lang="en-US" sz="1400" b="1" dirty="0">
                <a:solidFill>
                  <a:schemeClr val="bg1"/>
                </a:solidFill>
                <a:latin typeface="Arial" pitchFamily="-107" charset="0"/>
                <a:ea typeface="Arial" pitchFamily="-107" charset="0"/>
                <a:cs typeface="Arial" pitchFamily="34" charset="0"/>
              </a:rPr>
              <a:t>Virtualization</a:t>
            </a:r>
            <a:r>
              <a:rPr lang="en-US" sz="1400" b="1" dirty="0">
                <a:latin typeface="Arial" pitchFamily="-107" charset="0"/>
                <a:ea typeface="Arial" pitchFamily="-107" charset="0"/>
                <a:cs typeface="Arial" pitchFamily="34" charset="0"/>
              </a:rPr>
              <a:t> </a:t>
            </a:r>
            <a:r>
              <a:rPr lang="en-US" sz="1400" b="1" dirty="0">
                <a:solidFill>
                  <a:schemeClr val="bg1"/>
                </a:solidFill>
                <a:latin typeface="Arial" pitchFamily="-107" charset="0"/>
                <a:ea typeface="Arial" pitchFamily="-107" charset="0"/>
                <a:cs typeface="Arial" pitchFamily="34" charset="0"/>
              </a:rPr>
              <a:t>layer</a:t>
            </a:r>
          </a:p>
        </p:txBody>
      </p:sp>
      <p:sp>
        <p:nvSpPr>
          <p:cNvPr id="66607" name="Rectangle 81"/>
          <p:cNvSpPr>
            <a:spLocks noChangeArrowheads="1"/>
          </p:cNvSpPr>
          <p:nvPr/>
        </p:nvSpPr>
        <p:spPr bwMode="auto">
          <a:xfrm>
            <a:off x="3273425" y="2189163"/>
            <a:ext cx="1584325" cy="2598737"/>
          </a:xfrm>
          <a:prstGeom prst="rect">
            <a:avLst/>
          </a:prstGeom>
          <a:solidFill>
            <a:srgbClr val="FF0000"/>
          </a:solidFill>
          <a:ln w="9525">
            <a:solidFill>
              <a:schemeClr val="tx1"/>
            </a:solidFill>
            <a:miter lim="800000"/>
            <a:headEnd/>
            <a:tailEnd/>
          </a:ln>
        </p:spPr>
        <p:txBody>
          <a:bodyPr wrap="none" lIns="105570" tIns="54896" rIns="105570" bIns="54896"/>
          <a:lstStyle/>
          <a:p>
            <a:pPr algn="ctr"/>
            <a:endParaRPr lang="en-US" sz="1400" b="1"/>
          </a:p>
        </p:txBody>
      </p:sp>
      <p:sp>
        <p:nvSpPr>
          <p:cNvPr id="66608" name="Rectangle 81"/>
          <p:cNvSpPr>
            <a:spLocks noChangeArrowheads="1"/>
          </p:cNvSpPr>
          <p:nvPr/>
        </p:nvSpPr>
        <p:spPr bwMode="auto">
          <a:xfrm>
            <a:off x="5057775" y="2189163"/>
            <a:ext cx="1603375" cy="2598737"/>
          </a:xfrm>
          <a:prstGeom prst="rect">
            <a:avLst/>
          </a:prstGeom>
          <a:solidFill>
            <a:srgbClr val="FF0000"/>
          </a:solidFill>
          <a:ln w="9525">
            <a:solidFill>
              <a:schemeClr val="tx1"/>
            </a:solidFill>
            <a:miter lim="800000"/>
            <a:headEnd/>
            <a:tailEnd/>
          </a:ln>
        </p:spPr>
        <p:txBody>
          <a:bodyPr wrap="none" lIns="105570" tIns="54896" rIns="105570" bIns="54896"/>
          <a:lstStyle/>
          <a:p>
            <a:pPr algn="ctr"/>
            <a:endParaRPr lang="en-US" sz="1400" b="1"/>
          </a:p>
        </p:txBody>
      </p:sp>
      <p:sp>
        <p:nvSpPr>
          <p:cNvPr id="66609" name="Rectangle 50"/>
          <p:cNvSpPr>
            <a:spLocks noChangeArrowheads="1"/>
          </p:cNvSpPr>
          <p:nvPr/>
        </p:nvSpPr>
        <p:spPr bwMode="auto">
          <a:xfrm>
            <a:off x="5049838" y="2181225"/>
            <a:ext cx="1427162" cy="509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spAutoFit/>
          </a:bodyPr>
          <a:lstStyle/>
          <a:p>
            <a:pPr algn="ctr"/>
            <a:r>
              <a:rPr lang="en-US" sz="1300" b="1">
                <a:solidFill>
                  <a:schemeClr val="bg1"/>
                </a:solidFill>
              </a:rPr>
              <a:t>PaaS </a:t>
            </a:r>
          </a:p>
          <a:p>
            <a:pPr algn="ctr"/>
            <a:r>
              <a:rPr lang="en-US" sz="1300" b="1">
                <a:solidFill>
                  <a:schemeClr val="bg1"/>
                </a:solidFill>
              </a:rPr>
              <a:t>Components</a:t>
            </a:r>
          </a:p>
        </p:txBody>
      </p:sp>
      <p:sp>
        <p:nvSpPr>
          <p:cNvPr id="66610" name="Rectangle 51"/>
          <p:cNvSpPr>
            <a:spLocks noChangeArrowheads="1"/>
          </p:cNvSpPr>
          <p:nvPr/>
        </p:nvSpPr>
        <p:spPr bwMode="auto">
          <a:xfrm>
            <a:off x="3260725" y="2181225"/>
            <a:ext cx="1230313" cy="509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spAutoFit/>
          </a:bodyPr>
          <a:lstStyle/>
          <a:p>
            <a:pPr algn="ctr"/>
            <a:r>
              <a:rPr lang="en-US" sz="1300" b="1">
                <a:solidFill>
                  <a:schemeClr val="bg1"/>
                </a:solidFill>
              </a:rPr>
              <a:t>IaaS &amp; NaaS</a:t>
            </a:r>
          </a:p>
          <a:p>
            <a:pPr algn="ctr"/>
            <a:r>
              <a:rPr lang="en-US" sz="1300" b="1">
                <a:solidFill>
                  <a:schemeClr val="bg1"/>
                </a:solidFill>
              </a:rPr>
              <a:t>Components</a:t>
            </a:r>
          </a:p>
        </p:txBody>
      </p:sp>
      <p:sp>
        <p:nvSpPr>
          <p:cNvPr id="66611" name="AutoShape 59"/>
          <p:cNvSpPr>
            <a:spLocks noChangeArrowheads="1"/>
          </p:cNvSpPr>
          <p:nvPr/>
        </p:nvSpPr>
        <p:spPr bwMode="auto">
          <a:xfrm>
            <a:off x="3455988" y="4159250"/>
            <a:ext cx="1220787" cy="317500"/>
          </a:xfrm>
          <a:prstGeom prst="roundRect">
            <a:avLst>
              <a:gd name="adj" fmla="val 16667"/>
            </a:avLst>
          </a:prstGeom>
          <a:solidFill>
            <a:schemeClr val="bg1"/>
          </a:solidFill>
          <a:ln w="12700">
            <a:solidFill>
              <a:srgbClr val="0066CC"/>
            </a:solidFill>
            <a:round/>
            <a:headEnd/>
            <a:tailEnd/>
          </a:ln>
        </p:spPr>
        <p:txBody>
          <a:bodyPr lIns="21114" tIns="54896" rIns="21114" bIns="54896" anchor="ctr"/>
          <a:lstStyle/>
          <a:p>
            <a:pPr algn="ctr"/>
            <a:r>
              <a:rPr lang="en-US" sz="1100"/>
              <a:t>Storage</a:t>
            </a:r>
          </a:p>
        </p:txBody>
      </p:sp>
      <p:sp>
        <p:nvSpPr>
          <p:cNvPr id="66612" name="AutoShape 58"/>
          <p:cNvSpPr>
            <a:spLocks noChangeArrowheads="1"/>
          </p:cNvSpPr>
          <p:nvPr/>
        </p:nvSpPr>
        <p:spPr bwMode="auto">
          <a:xfrm>
            <a:off x="3455988" y="3556000"/>
            <a:ext cx="1220787" cy="327025"/>
          </a:xfrm>
          <a:prstGeom prst="roundRect">
            <a:avLst>
              <a:gd name="adj" fmla="val 16667"/>
            </a:avLst>
          </a:prstGeom>
          <a:solidFill>
            <a:schemeClr val="bg1"/>
          </a:solidFill>
          <a:ln w="12700">
            <a:solidFill>
              <a:srgbClr val="0066CC"/>
            </a:solidFill>
            <a:round/>
            <a:headEnd/>
            <a:tailEnd/>
          </a:ln>
        </p:spPr>
        <p:txBody>
          <a:bodyPr lIns="21114" tIns="54896" rIns="21114" bIns="54896" anchor="ctr"/>
          <a:lstStyle/>
          <a:p>
            <a:pPr algn="ctr"/>
            <a:r>
              <a:rPr lang="en-US" sz="1100"/>
              <a:t>Server /</a:t>
            </a:r>
          </a:p>
          <a:p>
            <a:pPr algn="ctr"/>
            <a:r>
              <a:rPr lang="en-US" sz="1100"/>
              <a:t>Hosting services</a:t>
            </a:r>
          </a:p>
        </p:txBody>
      </p:sp>
      <p:sp>
        <p:nvSpPr>
          <p:cNvPr id="66613" name="Rettangolo arrotondato 20"/>
          <p:cNvSpPr>
            <a:spLocks noChangeArrowheads="1"/>
          </p:cNvSpPr>
          <p:nvPr/>
        </p:nvSpPr>
        <p:spPr bwMode="auto">
          <a:xfrm>
            <a:off x="5249863" y="4157663"/>
            <a:ext cx="1219200" cy="322262"/>
          </a:xfrm>
          <a:prstGeom prst="roundRect">
            <a:avLst>
              <a:gd name="adj" fmla="val 16667"/>
            </a:avLst>
          </a:prstGeom>
          <a:solidFill>
            <a:schemeClr val="bg1"/>
          </a:solidFill>
          <a:ln w="12700">
            <a:solidFill>
              <a:srgbClr val="0066CC"/>
            </a:solidFill>
            <a:round/>
            <a:headEnd/>
            <a:tailEnd/>
          </a:ln>
        </p:spPr>
        <p:txBody>
          <a:bodyPr lIns="21114" tIns="54896" rIns="21114" bIns="54896" anchor="ctr"/>
          <a:lstStyle/>
          <a:p>
            <a:pPr algn="ctr"/>
            <a:r>
              <a:rPr lang="en-US" sz="1100"/>
              <a:t>Development </a:t>
            </a:r>
          </a:p>
          <a:p>
            <a:pPr algn="ctr"/>
            <a:r>
              <a:rPr lang="en-US" sz="1100"/>
              <a:t>Environment</a:t>
            </a:r>
          </a:p>
        </p:txBody>
      </p:sp>
      <p:sp>
        <p:nvSpPr>
          <p:cNvPr id="66614" name="Rettangolo arrotondato 8"/>
          <p:cNvSpPr>
            <a:spLocks noChangeArrowheads="1"/>
          </p:cNvSpPr>
          <p:nvPr/>
        </p:nvSpPr>
        <p:spPr bwMode="auto">
          <a:xfrm>
            <a:off x="5249863" y="2752725"/>
            <a:ext cx="1219200" cy="328613"/>
          </a:xfrm>
          <a:prstGeom prst="roundRect">
            <a:avLst>
              <a:gd name="adj" fmla="val 16667"/>
            </a:avLst>
          </a:prstGeom>
          <a:solidFill>
            <a:schemeClr val="bg1"/>
          </a:solidFill>
          <a:ln w="12700">
            <a:solidFill>
              <a:srgbClr val="0066CC"/>
            </a:solidFill>
            <a:round/>
            <a:headEnd/>
            <a:tailEnd/>
          </a:ln>
        </p:spPr>
        <p:txBody>
          <a:bodyPr lIns="21114" tIns="54896" rIns="21114" bIns="54896" anchor="ctr"/>
          <a:lstStyle/>
          <a:p>
            <a:pPr algn="ctr"/>
            <a:r>
              <a:rPr lang="en-US" sz="1100"/>
              <a:t>DBMS</a:t>
            </a:r>
          </a:p>
        </p:txBody>
      </p:sp>
      <p:sp>
        <p:nvSpPr>
          <p:cNvPr id="66615" name="Rettangolo arrotondato 20"/>
          <p:cNvSpPr>
            <a:spLocks noChangeArrowheads="1"/>
          </p:cNvSpPr>
          <p:nvPr/>
        </p:nvSpPr>
        <p:spPr bwMode="auto">
          <a:xfrm>
            <a:off x="5249863" y="3217863"/>
            <a:ext cx="1219200" cy="315912"/>
          </a:xfrm>
          <a:prstGeom prst="roundRect">
            <a:avLst>
              <a:gd name="adj" fmla="val 16667"/>
            </a:avLst>
          </a:prstGeom>
          <a:solidFill>
            <a:schemeClr val="bg1"/>
          </a:solidFill>
          <a:ln w="9525">
            <a:solidFill>
              <a:srgbClr val="0070B0"/>
            </a:solidFill>
            <a:round/>
            <a:headEnd/>
            <a:tailEnd/>
          </a:ln>
        </p:spPr>
        <p:txBody>
          <a:bodyPr lIns="21114" tIns="54896" rIns="21114" bIns="54896" anchor="ctr"/>
          <a:lstStyle/>
          <a:p>
            <a:pPr algn="ctr"/>
            <a:r>
              <a:rPr lang="en-US" sz="1100"/>
              <a:t>Directory </a:t>
            </a:r>
          </a:p>
          <a:p>
            <a:pPr algn="ctr"/>
            <a:r>
              <a:rPr lang="en-US" sz="1100"/>
              <a:t>Services</a:t>
            </a:r>
          </a:p>
        </p:txBody>
      </p:sp>
      <p:sp>
        <p:nvSpPr>
          <p:cNvPr id="66616" name="AutoShape 59"/>
          <p:cNvSpPr>
            <a:spLocks noChangeArrowheads="1"/>
          </p:cNvSpPr>
          <p:nvPr/>
        </p:nvSpPr>
        <p:spPr bwMode="auto">
          <a:xfrm>
            <a:off x="3455988" y="3057525"/>
            <a:ext cx="1220787" cy="307975"/>
          </a:xfrm>
          <a:prstGeom prst="roundRect">
            <a:avLst>
              <a:gd name="adj" fmla="val 16667"/>
            </a:avLst>
          </a:prstGeom>
          <a:solidFill>
            <a:schemeClr val="bg1"/>
          </a:solidFill>
          <a:ln w="12700">
            <a:solidFill>
              <a:srgbClr val="0066CC"/>
            </a:solidFill>
            <a:round/>
            <a:headEnd/>
            <a:tailEnd/>
          </a:ln>
        </p:spPr>
        <p:txBody>
          <a:bodyPr lIns="21114" tIns="54896" rIns="21114" bIns="54896" anchor="ctr"/>
          <a:lstStyle/>
          <a:p>
            <a:pPr algn="ctr"/>
            <a:r>
              <a:rPr lang="en-US" sz="1100"/>
              <a:t>Networking</a:t>
            </a:r>
          </a:p>
        </p:txBody>
      </p:sp>
      <p:sp>
        <p:nvSpPr>
          <p:cNvPr id="66617" name="Rettangolo arrotondato 20"/>
          <p:cNvSpPr>
            <a:spLocks noChangeArrowheads="1"/>
          </p:cNvSpPr>
          <p:nvPr/>
        </p:nvSpPr>
        <p:spPr bwMode="auto">
          <a:xfrm>
            <a:off x="5249863" y="3700463"/>
            <a:ext cx="1219200" cy="328612"/>
          </a:xfrm>
          <a:prstGeom prst="roundRect">
            <a:avLst>
              <a:gd name="adj" fmla="val 16667"/>
            </a:avLst>
          </a:prstGeom>
          <a:solidFill>
            <a:schemeClr val="bg1"/>
          </a:solidFill>
          <a:ln w="9525">
            <a:solidFill>
              <a:srgbClr val="0070B0"/>
            </a:solidFill>
            <a:round/>
            <a:headEnd/>
            <a:tailEnd/>
          </a:ln>
        </p:spPr>
        <p:txBody>
          <a:bodyPr lIns="21114" tIns="54896" rIns="21114" bIns="54896" anchor="ctr"/>
          <a:lstStyle/>
          <a:p>
            <a:pPr algn="ctr"/>
            <a:r>
              <a:rPr lang="en-US" sz="1100"/>
              <a:t>Application Servers</a:t>
            </a:r>
          </a:p>
        </p:txBody>
      </p:sp>
      <p:sp>
        <p:nvSpPr>
          <p:cNvPr id="66618" name="Rectangle 81"/>
          <p:cNvSpPr>
            <a:spLocks noChangeArrowheads="1"/>
          </p:cNvSpPr>
          <p:nvPr/>
        </p:nvSpPr>
        <p:spPr bwMode="auto">
          <a:xfrm>
            <a:off x="6883400" y="2189163"/>
            <a:ext cx="1563688" cy="2598737"/>
          </a:xfrm>
          <a:prstGeom prst="rect">
            <a:avLst/>
          </a:prstGeom>
          <a:solidFill>
            <a:srgbClr val="FF0000"/>
          </a:solidFill>
          <a:ln w="9525">
            <a:solidFill>
              <a:schemeClr val="tx1"/>
            </a:solidFill>
            <a:miter lim="800000"/>
            <a:headEnd/>
            <a:tailEnd/>
          </a:ln>
        </p:spPr>
        <p:txBody>
          <a:bodyPr wrap="none" lIns="105570" tIns="54896" rIns="105570" bIns="54896"/>
          <a:lstStyle/>
          <a:p>
            <a:pPr algn="ctr"/>
            <a:endParaRPr lang="en-US" sz="1400" b="1"/>
          </a:p>
        </p:txBody>
      </p:sp>
      <p:sp>
        <p:nvSpPr>
          <p:cNvPr id="66619" name="Rectangle 60"/>
          <p:cNvSpPr>
            <a:spLocks noChangeArrowheads="1"/>
          </p:cNvSpPr>
          <p:nvPr/>
        </p:nvSpPr>
        <p:spPr bwMode="auto">
          <a:xfrm>
            <a:off x="6880225" y="2182813"/>
            <a:ext cx="1312863" cy="5095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spAutoFit/>
          </a:bodyPr>
          <a:lstStyle/>
          <a:p>
            <a:pPr algn="ctr"/>
            <a:r>
              <a:rPr lang="en-US" sz="1300" b="1">
                <a:solidFill>
                  <a:schemeClr val="bg1"/>
                </a:solidFill>
              </a:rPr>
              <a:t>SaaS </a:t>
            </a:r>
          </a:p>
          <a:p>
            <a:pPr algn="ctr"/>
            <a:r>
              <a:rPr lang="en-US" sz="1300" b="1">
                <a:solidFill>
                  <a:schemeClr val="bg1"/>
                </a:solidFill>
              </a:rPr>
              <a:t>Components</a:t>
            </a:r>
          </a:p>
        </p:txBody>
      </p:sp>
      <p:sp>
        <p:nvSpPr>
          <p:cNvPr id="66620" name="Rettangolo arrotondato 12"/>
          <p:cNvSpPr>
            <a:spLocks noChangeArrowheads="1"/>
          </p:cNvSpPr>
          <p:nvPr/>
        </p:nvSpPr>
        <p:spPr bwMode="auto">
          <a:xfrm>
            <a:off x="7050088" y="2757488"/>
            <a:ext cx="1227137" cy="319087"/>
          </a:xfrm>
          <a:prstGeom prst="roundRect">
            <a:avLst>
              <a:gd name="adj" fmla="val 16667"/>
            </a:avLst>
          </a:prstGeom>
          <a:solidFill>
            <a:schemeClr val="bg1"/>
          </a:solidFill>
          <a:ln w="12700">
            <a:solidFill>
              <a:srgbClr val="0066CC"/>
            </a:solidFill>
            <a:round/>
            <a:headEnd/>
            <a:tailEnd/>
          </a:ln>
        </p:spPr>
        <p:txBody>
          <a:bodyPr lIns="21114" tIns="54896" rIns="21114" bIns="54896" anchor="ctr"/>
          <a:lstStyle/>
          <a:p>
            <a:pPr algn="ctr"/>
            <a:r>
              <a:rPr lang="en-US" sz="1100"/>
              <a:t>TI Applications</a:t>
            </a:r>
          </a:p>
        </p:txBody>
      </p:sp>
      <p:sp>
        <p:nvSpPr>
          <p:cNvPr id="66621" name="Rettangolo arrotondato 12"/>
          <p:cNvSpPr>
            <a:spLocks noChangeArrowheads="1"/>
          </p:cNvSpPr>
          <p:nvPr/>
        </p:nvSpPr>
        <p:spPr bwMode="auto">
          <a:xfrm>
            <a:off x="7050088" y="3457575"/>
            <a:ext cx="1227137" cy="314325"/>
          </a:xfrm>
          <a:prstGeom prst="roundRect">
            <a:avLst>
              <a:gd name="adj" fmla="val 16667"/>
            </a:avLst>
          </a:prstGeom>
          <a:solidFill>
            <a:schemeClr val="bg1"/>
          </a:solidFill>
          <a:ln w="12700">
            <a:solidFill>
              <a:srgbClr val="0066CC"/>
            </a:solidFill>
            <a:round/>
            <a:headEnd/>
            <a:tailEnd/>
          </a:ln>
        </p:spPr>
        <p:txBody>
          <a:bodyPr lIns="21114" tIns="54896" rIns="21114" bIns="54896" anchor="ctr"/>
          <a:lstStyle/>
          <a:p>
            <a:pPr algn="ctr"/>
            <a:r>
              <a:rPr lang="en-US" sz="1100"/>
              <a:t>Partner Applications</a:t>
            </a:r>
          </a:p>
        </p:txBody>
      </p:sp>
      <p:sp>
        <p:nvSpPr>
          <p:cNvPr id="66622" name="Rettangolo arrotondato 20"/>
          <p:cNvSpPr>
            <a:spLocks noChangeArrowheads="1"/>
          </p:cNvSpPr>
          <p:nvPr/>
        </p:nvSpPr>
        <p:spPr bwMode="auto">
          <a:xfrm>
            <a:off x="7058025" y="4154488"/>
            <a:ext cx="1208088" cy="466725"/>
          </a:xfrm>
          <a:prstGeom prst="roundRect">
            <a:avLst>
              <a:gd name="adj" fmla="val 16667"/>
            </a:avLst>
          </a:prstGeom>
          <a:solidFill>
            <a:schemeClr val="bg1"/>
          </a:solidFill>
          <a:ln w="12700">
            <a:solidFill>
              <a:srgbClr val="0066CC"/>
            </a:solidFill>
            <a:round/>
            <a:headEnd/>
            <a:tailEnd/>
          </a:ln>
        </p:spPr>
        <p:txBody>
          <a:bodyPr lIns="21114" tIns="54896" rIns="21114" bIns="54896" anchor="ctr"/>
          <a:lstStyle/>
          <a:p>
            <a:pPr algn="ctr"/>
            <a:r>
              <a:rPr lang="en-US" sz="1100"/>
              <a:t>Partner Application Management</a:t>
            </a:r>
          </a:p>
        </p:txBody>
      </p:sp>
      <p:sp>
        <p:nvSpPr>
          <p:cNvPr id="66623" name="AutoShape 64"/>
          <p:cNvSpPr>
            <a:spLocks noChangeArrowheads="1"/>
          </p:cNvSpPr>
          <p:nvPr/>
        </p:nvSpPr>
        <p:spPr bwMode="auto">
          <a:xfrm>
            <a:off x="4668838" y="1431925"/>
            <a:ext cx="2576512" cy="560388"/>
          </a:xfrm>
          <a:prstGeom prst="roundRect">
            <a:avLst>
              <a:gd name="adj" fmla="val 16667"/>
            </a:avLst>
          </a:prstGeom>
          <a:solidFill>
            <a:schemeClr val="bg1"/>
          </a:solidFill>
          <a:ln w="6350">
            <a:solidFill>
              <a:schemeClr val="accent1"/>
            </a:solidFill>
            <a:round/>
            <a:headEnd/>
            <a:tailEnd/>
          </a:ln>
        </p:spPr>
        <p:txBody>
          <a:bodyPr wrap="none" lIns="107259" tIns="53630" rIns="107259" bIns="53630" anchor="ctr"/>
          <a:lstStyle/>
          <a:p>
            <a:pPr algn="ctr"/>
            <a:endParaRPr lang="en-US"/>
          </a:p>
        </p:txBody>
      </p:sp>
      <p:sp>
        <p:nvSpPr>
          <p:cNvPr id="66624" name="Rectangle 65"/>
          <p:cNvSpPr>
            <a:spLocks noChangeArrowheads="1"/>
          </p:cNvSpPr>
          <p:nvPr/>
        </p:nvSpPr>
        <p:spPr bwMode="auto">
          <a:xfrm>
            <a:off x="4837113" y="1581150"/>
            <a:ext cx="2243137" cy="307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p>
            <a:pPr algn="ctr"/>
            <a:r>
              <a:rPr lang="en-US" sz="1300"/>
              <a:t>IT Manager &amp; Administrator</a:t>
            </a:r>
          </a:p>
        </p:txBody>
      </p:sp>
      <p:sp>
        <p:nvSpPr>
          <p:cNvPr id="66625" name="AutoShape 66"/>
          <p:cNvSpPr>
            <a:spLocks noChangeArrowheads="1"/>
          </p:cNvSpPr>
          <p:nvPr/>
        </p:nvSpPr>
        <p:spPr bwMode="auto">
          <a:xfrm>
            <a:off x="7702550" y="1431925"/>
            <a:ext cx="2576513" cy="560388"/>
          </a:xfrm>
          <a:prstGeom prst="roundRect">
            <a:avLst>
              <a:gd name="adj" fmla="val 16667"/>
            </a:avLst>
          </a:prstGeom>
          <a:solidFill>
            <a:schemeClr val="bg1"/>
          </a:solidFill>
          <a:ln w="6350">
            <a:solidFill>
              <a:schemeClr val="accent1"/>
            </a:solidFill>
            <a:round/>
            <a:headEnd/>
            <a:tailEnd/>
          </a:ln>
        </p:spPr>
        <p:txBody>
          <a:bodyPr wrap="none" lIns="107259" tIns="53630" rIns="107259" bIns="53630" anchor="ctr"/>
          <a:lstStyle/>
          <a:p>
            <a:pPr algn="ctr"/>
            <a:endParaRPr lang="en-US"/>
          </a:p>
        </p:txBody>
      </p:sp>
      <p:sp>
        <p:nvSpPr>
          <p:cNvPr id="66626" name="Rectangle 67"/>
          <p:cNvSpPr>
            <a:spLocks noChangeArrowheads="1"/>
          </p:cNvSpPr>
          <p:nvPr/>
        </p:nvSpPr>
        <p:spPr bwMode="auto">
          <a:xfrm>
            <a:off x="7877175" y="1373188"/>
            <a:ext cx="2230438" cy="6302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p>
            <a:pPr algn="ctr"/>
            <a:r>
              <a:rPr lang="en-US" sz="1200"/>
              <a:t>Business Partner</a:t>
            </a:r>
          </a:p>
          <a:p>
            <a:pPr algn="ctr">
              <a:buFontTx/>
              <a:buChar char="•"/>
            </a:pPr>
            <a:r>
              <a:rPr lang="en-US" sz="1100"/>
              <a:t> Reseller</a:t>
            </a:r>
          </a:p>
          <a:p>
            <a:pPr algn="ctr">
              <a:buFontTx/>
              <a:buChar char="•"/>
            </a:pPr>
            <a:r>
              <a:rPr lang="en-US" sz="1100"/>
              <a:t> Application Provider/Developer</a:t>
            </a:r>
          </a:p>
        </p:txBody>
      </p:sp>
      <p:sp>
        <p:nvSpPr>
          <p:cNvPr id="66627" name="AutoShape 68"/>
          <p:cNvSpPr>
            <a:spLocks noChangeArrowheads="1"/>
          </p:cNvSpPr>
          <p:nvPr/>
        </p:nvSpPr>
        <p:spPr bwMode="auto">
          <a:xfrm>
            <a:off x="1751013" y="1431925"/>
            <a:ext cx="2579687" cy="560388"/>
          </a:xfrm>
          <a:prstGeom prst="roundRect">
            <a:avLst>
              <a:gd name="adj" fmla="val 16667"/>
            </a:avLst>
          </a:prstGeom>
          <a:solidFill>
            <a:schemeClr val="bg1"/>
          </a:solidFill>
          <a:ln w="6350">
            <a:solidFill>
              <a:schemeClr val="accent1"/>
            </a:solidFill>
            <a:round/>
            <a:headEnd/>
            <a:tailEnd/>
          </a:ln>
        </p:spPr>
        <p:txBody>
          <a:bodyPr wrap="none" lIns="107259" tIns="53630" rIns="107259" bIns="53630" anchor="ctr"/>
          <a:lstStyle/>
          <a:p>
            <a:pPr algn="ctr"/>
            <a:endParaRPr lang="en-US"/>
          </a:p>
        </p:txBody>
      </p:sp>
      <p:sp>
        <p:nvSpPr>
          <p:cNvPr id="66628" name="Rectangle 69"/>
          <p:cNvSpPr>
            <a:spLocks noChangeArrowheads="1"/>
          </p:cNvSpPr>
          <p:nvPr/>
        </p:nvSpPr>
        <p:spPr bwMode="auto">
          <a:xfrm>
            <a:off x="2584450" y="1581150"/>
            <a:ext cx="912813" cy="307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p>
            <a:pPr algn="ctr"/>
            <a:r>
              <a:rPr lang="en-US" sz="1300"/>
              <a:t>End User</a:t>
            </a:r>
          </a:p>
        </p:txBody>
      </p:sp>
      <p:sp>
        <p:nvSpPr>
          <p:cNvPr id="66629" name="Rectangle 4"/>
          <p:cNvSpPr>
            <a:spLocks noChangeArrowheads="1"/>
          </p:cNvSpPr>
          <p:nvPr/>
        </p:nvSpPr>
        <p:spPr bwMode="auto">
          <a:xfrm>
            <a:off x="8164513" y="7850188"/>
            <a:ext cx="2908300" cy="790575"/>
          </a:xfrm>
          <a:prstGeom prst="rect">
            <a:avLst/>
          </a:prstGeom>
          <a:solidFill>
            <a:schemeClr val="bg1"/>
          </a:solidFill>
          <a:ln w="9525">
            <a:solidFill>
              <a:schemeClr val="tx1"/>
            </a:solidFill>
            <a:miter lim="800000"/>
            <a:headEnd/>
            <a:tailEnd/>
          </a:ln>
        </p:spPr>
        <p:txBody>
          <a:bodyPr wrap="none" lIns="105570" tIns="54896" rIns="105570" bIns="54896" anchor="ctr"/>
          <a:lstStyle/>
          <a:p>
            <a:pPr algn="ctr"/>
            <a:endParaRPr lang="en-US"/>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315913" y="992188"/>
            <a:ext cx="10891837" cy="152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lstStyle/>
          <a:p>
            <a:pPr>
              <a:spcAft>
                <a:spcPct val="40000"/>
              </a:spcAft>
              <a:buClr>
                <a:srgbClr val="FF0000"/>
              </a:buClr>
              <a:buSzPct val="50000"/>
              <a:tabLst>
                <a:tab pos="528638" algn="l"/>
              </a:tabLst>
            </a:pPr>
            <a:r>
              <a:rPr lang="en-US" sz="2400">
                <a:solidFill>
                  <a:srgbClr val="000000"/>
                </a:solidFill>
              </a:rPr>
              <a:t>DMTF (Distributed Management Task Force) Gruppo di lavoro sul Cloud Management  per la definizione di specifiche standard  (API, protocol, information  model) per la gestione del ciclo di vita delle risorse cloud (IaaS); release 2011 e 2012 (in arrivo).</a:t>
            </a:r>
          </a:p>
        </p:txBody>
      </p:sp>
      <p:grpSp>
        <p:nvGrpSpPr>
          <p:cNvPr id="68611" name="Gruppo 66"/>
          <p:cNvGrpSpPr>
            <a:grpSpLocks/>
          </p:cNvGrpSpPr>
          <p:nvPr/>
        </p:nvGrpSpPr>
        <p:grpSpPr bwMode="auto">
          <a:xfrm>
            <a:off x="3786188" y="2552700"/>
            <a:ext cx="7477125" cy="3697288"/>
            <a:chOff x="4013200" y="3702050"/>
            <a:chExt cx="4565650" cy="2587625"/>
          </a:xfrm>
        </p:grpSpPr>
        <p:sp>
          <p:nvSpPr>
            <p:cNvPr id="68615" name="AutoShape 4"/>
            <p:cNvSpPr>
              <a:spLocks noChangeArrowheads="1"/>
            </p:cNvSpPr>
            <p:nvPr/>
          </p:nvSpPr>
          <p:spPr bwMode="auto">
            <a:xfrm>
              <a:off x="4013200" y="3702050"/>
              <a:ext cx="4565650" cy="2587625"/>
            </a:xfrm>
            <a:prstGeom prst="roundRect">
              <a:avLst>
                <a:gd name="adj" fmla="val 2977"/>
              </a:avLst>
            </a:prstGeom>
            <a:solidFill>
              <a:schemeClr val="bg1"/>
            </a:solidFill>
            <a:ln w="12700">
              <a:solidFill>
                <a:srgbClr val="FF0000"/>
              </a:solidFill>
              <a:round/>
              <a:headEnd type="none" w="sm" len="sm"/>
              <a:tailEnd type="none" w="sm" len="sm"/>
            </a:ln>
          </p:spPr>
          <p:txBody>
            <a:bodyPr lIns="54000" tIns="154800" rIns="54000" anchor="ctr"/>
            <a:lstStyle/>
            <a:p>
              <a:pPr marL="312738" indent="-312738" algn="ctr">
                <a:buClr>
                  <a:srgbClr val="FF0000"/>
                </a:buClr>
                <a:buSzPct val="50000"/>
              </a:pPr>
              <a:endParaRPr lang="en-US">
                <a:solidFill>
                  <a:srgbClr val="000000"/>
                </a:solidFill>
                <a:latin typeface="Calibri" charset="0"/>
              </a:endParaRPr>
            </a:p>
          </p:txBody>
        </p:sp>
        <p:sp>
          <p:nvSpPr>
            <p:cNvPr id="68616" name="AutoShape 5"/>
            <p:cNvSpPr>
              <a:spLocks noChangeArrowheads="1"/>
            </p:cNvSpPr>
            <p:nvPr/>
          </p:nvSpPr>
          <p:spPr bwMode="auto">
            <a:xfrm>
              <a:off x="4064000" y="4017963"/>
              <a:ext cx="4437063" cy="434975"/>
            </a:xfrm>
            <a:prstGeom prst="roundRect">
              <a:avLst>
                <a:gd name="adj" fmla="val 16667"/>
              </a:avLst>
            </a:prstGeom>
            <a:solidFill>
              <a:srgbClr val="93B1CC">
                <a:alpha val="36862"/>
              </a:srgbClr>
            </a:solidFill>
            <a:ln w="12700">
              <a:solidFill>
                <a:schemeClr val="tx1"/>
              </a:solidFill>
              <a:prstDash val="dash"/>
              <a:round/>
              <a:headEnd/>
              <a:tailEnd/>
            </a:ln>
          </p:spPr>
          <p:txBody>
            <a:bodyPr wrap="none" anchor="ctr"/>
            <a:lstStyle/>
            <a:p>
              <a:endParaRPr lang="en-US"/>
            </a:p>
          </p:txBody>
        </p:sp>
        <p:sp>
          <p:nvSpPr>
            <p:cNvPr id="68617" name="Oval 6"/>
            <p:cNvSpPr>
              <a:spLocks noChangeArrowheads="1"/>
            </p:cNvSpPr>
            <p:nvPr/>
          </p:nvSpPr>
          <p:spPr bwMode="auto">
            <a:xfrm>
              <a:off x="7545388" y="4054475"/>
              <a:ext cx="779462" cy="279400"/>
            </a:xfrm>
            <a:prstGeom prst="ellipse">
              <a:avLst/>
            </a:prstGeom>
            <a:solidFill>
              <a:srgbClr val="CCFFFF"/>
            </a:solidFill>
            <a:ln w="9525">
              <a:solidFill>
                <a:schemeClr val="tx1"/>
              </a:solidFill>
              <a:round/>
              <a:headEnd/>
              <a:tailEnd/>
            </a:ln>
          </p:spPr>
          <p:txBody>
            <a:bodyPr wrap="none" anchor="ctr"/>
            <a:lstStyle/>
            <a:p>
              <a:pPr algn="ctr">
                <a:lnSpc>
                  <a:spcPct val="80000"/>
                </a:lnSpc>
              </a:pPr>
              <a:endParaRPr lang="en-US" sz="1200">
                <a:latin typeface="Calibri" charset="0"/>
              </a:endParaRPr>
            </a:p>
          </p:txBody>
        </p:sp>
        <p:pic>
          <p:nvPicPr>
            <p:cNvPr id="68618"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90988" y="4117975"/>
              <a:ext cx="676275" cy="25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8619" name="Rectangle 8"/>
            <p:cNvSpPr>
              <a:spLocks noChangeArrowheads="1"/>
            </p:cNvSpPr>
            <p:nvPr/>
          </p:nvSpPr>
          <p:spPr bwMode="auto">
            <a:xfrm>
              <a:off x="4716463" y="4125913"/>
              <a:ext cx="384175" cy="238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prstDash val="dash"/>
                  <a:miter lim="800000"/>
                  <a:headEnd/>
                  <a:tailEnd/>
                </a14:hiddenLine>
              </a:ext>
            </a:extLst>
          </p:spPr>
          <p:txBody>
            <a:bodyPr wrap="none" anchor="ctr"/>
            <a:lstStyle/>
            <a:p>
              <a:pPr algn="ctr"/>
              <a:r>
                <a:rPr lang="it-IT" b="1">
                  <a:latin typeface="Calibri" charset="0"/>
                </a:rPr>
                <a:t>API</a:t>
              </a:r>
              <a:endParaRPr b="1" noProof="1">
                <a:latin typeface="Calibri" charset="0"/>
              </a:endParaRPr>
            </a:p>
          </p:txBody>
        </p:sp>
        <p:sp>
          <p:nvSpPr>
            <p:cNvPr id="68620" name="Rectangle 9"/>
            <p:cNvSpPr>
              <a:spLocks noChangeArrowheads="1"/>
            </p:cNvSpPr>
            <p:nvPr/>
          </p:nvSpPr>
          <p:spPr bwMode="auto">
            <a:xfrm>
              <a:off x="5127625" y="4070350"/>
              <a:ext cx="576263" cy="349250"/>
            </a:xfrm>
            <a:prstGeom prst="rect">
              <a:avLst/>
            </a:prstGeom>
            <a:solidFill>
              <a:schemeClr val="bg1"/>
            </a:solidFill>
            <a:ln w="9525">
              <a:solidFill>
                <a:schemeClr val="tx1"/>
              </a:solidFill>
              <a:miter lim="800000"/>
              <a:headEnd/>
              <a:tailEnd/>
            </a:ln>
          </p:spPr>
          <p:txBody>
            <a:bodyPr wrap="none" anchor="ctr"/>
            <a:lstStyle/>
            <a:p>
              <a:pPr algn="ctr">
                <a:lnSpc>
                  <a:spcPct val="80000"/>
                </a:lnSpc>
              </a:pPr>
              <a:r>
                <a:rPr lang="en-US" sz="1200"/>
                <a:t>Service</a:t>
              </a:r>
            </a:p>
            <a:p>
              <a:pPr algn="ctr">
                <a:lnSpc>
                  <a:spcPct val="80000"/>
                </a:lnSpc>
              </a:pPr>
              <a:r>
                <a:rPr lang="en-US" sz="1200"/>
                <a:t>Catalog</a:t>
              </a:r>
              <a:endParaRPr lang="en-US" sz="1900"/>
            </a:p>
          </p:txBody>
        </p:sp>
        <p:sp>
          <p:nvSpPr>
            <p:cNvPr id="68621" name="Rectangle 10"/>
            <p:cNvSpPr>
              <a:spLocks noChangeArrowheads="1"/>
            </p:cNvSpPr>
            <p:nvPr/>
          </p:nvSpPr>
          <p:spPr bwMode="auto">
            <a:xfrm>
              <a:off x="5861050" y="4070350"/>
              <a:ext cx="579438" cy="349250"/>
            </a:xfrm>
            <a:prstGeom prst="rect">
              <a:avLst/>
            </a:prstGeom>
            <a:solidFill>
              <a:schemeClr val="bg1"/>
            </a:solidFill>
            <a:ln w="9525">
              <a:solidFill>
                <a:schemeClr val="tx1"/>
              </a:solidFill>
              <a:miter lim="800000"/>
              <a:headEnd/>
              <a:tailEnd/>
            </a:ln>
          </p:spPr>
          <p:txBody>
            <a:bodyPr wrap="none" anchor="ctr"/>
            <a:lstStyle/>
            <a:p>
              <a:pPr algn="ctr">
                <a:lnSpc>
                  <a:spcPct val="80000"/>
                </a:lnSpc>
              </a:pPr>
              <a:r>
                <a:rPr lang="en-US" sz="1200"/>
                <a:t>Service</a:t>
              </a:r>
            </a:p>
            <a:p>
              <a:pPr algn="ctr">
                <a:lnSpc>
                  <a:spcPct val="80000"/>
                </a:lnSpc>
              </a:pPr>
              <a:r>
                <a:rPr lang="en-US" sz="1200"/>
                <a:t>Manager</a:t>
              </a:r>
              <a:r>
                <a:rPr lang="en-US" sz="1200">
                  <a:latin typeface="Calibri" charset="0"/>
                </a:rPr>
                <a:t> </a:t>
              </a:r>
            </a:p>
          </p:txBody>
        </p:sp>
        <p:sp>
          <p:nvSpPr>
            <p:cNvPr id="68622" name="Rectangle 11"/>
            <p:cNvSpPr>
              <a:spLocks noChangeArrowheads="1"/>
            </p:cNvSpPr>
            <p:nvPr/>
          </p:nvSpPr>
          <p:spPr bwMode="auto">
            <a:xfrm>
              <a:off x="6924675" y="4070350"/>
              <a:ext cx="577850" cy="349250"/>
            </a:xfrm>
            <a:prstGeom prst="rect">
              <a:avLst/>
            </a:prstGeom>
            <a:solidFill>
              <a:schemeClr val="bg1"/>
            </a:solidFill>
            <a:ln w="9525">
              <a:solidFill>
                <a:schemeClr val="tx1"/>
              </a:solidFill>
              <a:miter lim="800000"/>
              <a:headEnd/>
              <a:tailEnd/>
            </a:ln>
          </p:spPr>
          <p:txBody>
            <a:bodyPr wrap="none" anchor="ctr"/>
            <a:lstStyle/>
            <a:p>
              <a:pPr algn="ctr">
                <a:lnSpc>
                  <a:spcPct val="80000"/>
                </a:lnSpc>
              </a:pPr>
              <a:r>
                <a:rPr lang="en-US" sz="1200"/>
                <a:t>Security</a:t>
              </a:r>
            </a:p>
            <a:p>
              <a:pPr algn="ctr">
                <a:lnSpc>
                  <a:spcPct val="80000"/>
                </a:lnSpc>
              </a:pPr>
              <a:r>
                <a:rPr lang="en-US" sz="1200"/>
                <a:t>Manager </a:t>
              </a:r>
            </a:p>
          </p:txBody>
        </p:sp>
        <p:sp>
          <p:nvSpPr>
            <p:cNvPr id="68623" name="Text Box 12"/>
            <p:cNvSpPr txBox="1">
              <a:spLocks noChangeArrowheads="1"/>
            </p:cNvSpPr>
            <p:nvPr/>
          </p:nvSpPr>
          <p:spPr bwMode="auto">
            <a:xfrm>
              <a:off x="6429375" y="4087813"/>
              <a:ext cx="338488" cy="3123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2300" b="1">
                  <a:latin typeface="Calibri" charset="0"/>
                </a:rPr>
                <a:t>. . .</a:t>
              </a:r>
              <a:endParaRPr lang="en-US" sz="2300" b="1">
                <a:latin typeface="Calibri" charset="0"/>
              </a:endParaRPr>
            </a:p>
          </p:txBody>
        </p:sp>
        <p:sp>
          <p:nvSpPr>
            <p:cNvPr id="68624" name="AutoShape 13"/>
            <p:cNvSpPr>
              <a:spLocks noChangeArrowheads="1"/>
            </p:cNvSpPr>
            <p:nvPr/>
          </p:nvSpPr>
          <p:spPr bwMode="auto">
            <a:xfrm>
              <a:off x="4278313" y="3743325"/>
              <a:ext cx="3984625" cy="188913"/>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en-US" b="1"/>
                <a:t>Cloud Services Customer</a:t>
              </a:r>
              <a:r>
                <a:rPr lang="en-US" sz="1600" b="1">
                  <a:latin typeface="Calibri" charset="0"/>
                </a:rPr>
                <a:t> </a:t>
              </a:r>
            </a:p>
          </p:txBody>
        </p:sp>
        <p:sp>
          <p:nvSpPr>
            <p:cNvPr id="68625" name="Rectangle 14"/>
            <p:cNvSpPr>
              <a:spLocks noChangeArrowheads="1"/>
            </p:cNvSpPr>
            <p:nvPr/>
          </p:nvSpPr>
          <p:spPr bwMode="auto">
            <a:xfrm>
              <a:off x="4094163" y="4581525"/>
              <a:ext cx="4392612" cy="1654175"/>
            </a:xfrm>
            <a:prstGeom prst="rect">
              <a:avLst/>
            </a:prstGeom>
            <a:solidFill>
              <a:srgbClr val="DDDDDD"/>
            </a:solidFill>
            <a:ln w="12700">
              <a:solidFill>
                <a:schemeClr val="tx1"/>
              </a:solidFill>
              <a:miter lim="800000"/>
              <a:headEnd/>
              <a:tailEnd/>
            </a:ln>
          </p:spPr>
          <p:txBody>
            <a:bodyPr wrap="none" anchor="ctr"/>
            <a:lstStyle/>
            <a:p>
              <a:pPr algn="ctr"/>
              <a:endParaRPr lang="en-US" b="1">
                <a:latin typeface="Calibri" charset="0"/>
              </a:endParaRPr>
            </a:p>
          </p:txBody>
        </p:sp>
        <p:sp>
          <p:nvSpPr>
            <p:cNvPr id="68626" name="Rectangle 15"/>
            <p:cNvSpPr>
              <a:spLocks noChangeArrowheads="1"/>
            </p:cNvSpPr>
            <p:nvPr/>
          </p:nvSpPr>
          <p:spPr bwMode="auto">
            <a:xfrm>
              <a:off x="4146550" y="4645025"/>
              <a:ext cx="1397000" cy="1416050"/>
            </a:xfrm>
            <a:prstGeom prst="rect">
              <a:avLst/>
            </a:prstGeom>
            <a:solidFill>
              <a:schemeClr val="bg1"/>
            </a:solidFill>
            <a:ln w="9525">
              <a:solidFill>
                <a:schemeClr val="tx1"/>
              </a:solidFill>
              <a:prstDash val="dash"/>
              <a:miter lim="800000"/>
              <a:headEnd/>
              <a:tailEnd/>
            </a:ln>
          </p:spPr>
          <p:txBody>
            <a:bodyPr wrap="none" anchor="ctr"/>
            <a:lstStyle/>
            <a:p>
              <a:endParaRPr lang="en-US"/>
            </a:p>
          </p:txBody>
        </p:sp>
        <p:sp>
          <p:nvSpPr>
            <p:cNvPr id="68627" name="Text Box 16"/>
            <p:cNvSpPr txBox="1">
              <a:spLocks noChangeArrowheads="1"/>
            </p:cNvSpPr>
            <p:nvPr/>
          </p:nvSpPr>
          <p:spPr bwMode="auto">
            <a:xfrm>
              <a:off x="4924483" y="6019858"/>
              <a:ext cx="2548640" cy="25853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800" b="1"/>
                <a:t>Cloud Service Provider </a:t>
              </a:r>
              <a:r>
                <a:rPr lang="en-US" sz="1800" b="1"/>
                <a:t>environment</a:t>
              </a:r>
            </a:p>
          </p:txBody>
        </p:sp>
        <p:sp>
          <p:nvSpPr>
            <p:cNvPr id="68628" name="Line 17"/>
            <p:cNvSpPr>
              <a:spLocks noChangeShapeType="1"/>
            </p:cNvSpPr>
            <p:nvPr/>
          </p:nvSpPr>
          <p:spPr bwMode="auto">
            <a:xfrm>
              <a:off x="4776788" y="5045075"/>
              <a:ext cx="0" cy="639763"/>
            </a:xfrm>
            <a:prstGeom prst="line">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spAutoFit/>
            </a:bodyPr>
            <a:lstStyle/>
            <a:p>
              <a:endParaRPr lang="it-IT"/>
            </a:p>
          </p:txBody>
        </p:sp>
        <p:sp>
          <p:nvSpPr>
            <p:cNvPr id="68629" name="Rectangle 18"/>
            <p:cNvSpPr>
              <a:spLocks noChangeArrowheads="1"/>
            </p:cNvSpPr>
            <p:nvPr/>
          </p:nvSpPr>
          <p:spPr bwMode="auto">
            <a:xfrm>
              <a:off x="4219575" y="4826907"/>
              <a:ext cx="1112838" cy="258536"/>
            </a:xfrm>
            <a:prstGeom prst="rect">
              <a:avLst/>
            </a:prstGeom>
            <a:solidFill>
              <a:srgbClr val="CCFFCC"/>
            </a:solidFill>
            <a:ln w="9525">
              <a:solidFill>
                <a:schemeClr val="tx1"/>
              </a:solidFill>
              <a:miter lim="800000"/>
              <a:headEnd/>
              <a:tailEnd/>
            </a:ln>
          </p:spPr>
          <p:txBody>
            <a:bodyPr anchor="ctr">
              <a:spAutoFit/>
            </a:bodyPr>
            <a:lstStyle/>
            <a:p>
              <a:endParaRPr lang="en-US"/>
            </a:p>
          </p:txBody>
        </p:sp>
        <p:sp>
          <p:nvSpPr>
            <p:cNvPr id="68630" name="Rectangle 19"/>
            <p:cNvSpPr>
              <a:spLocks noChangeArrowheads="1"/>
            </p:cNvSpPr>
            <p:nvPr/>
          </p:nvSpPr>
          <p:spPr bwMode="auto">
            <a:xfrm>
              <a:off x="4200068" y="4718106"/>
              <a:ext cx="1151514" cy="37918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ctr">
                <a:lnSpc>
                  <a:spcPct val="80000"/>
                </a:lnSpc>
              </a:pPr>
              <a:r>
                <a:rPr lang="en-US" sz="1200"/>
                <a:t>Virtualization </a:t>
              </a:r>
            </a:p>
            <a:p>
              <a:pPr algn="ctr">
                <a:lnSpc>
                  <a:spcPct val="80000"/>
                </a:lnSpc>
              </a:pPr>
              <a:r>
                <a:rPr lang="en-US" sz="1200"/>
                <a:t>Management </a:t>
              </a:r>
            </a:p>
            <a:p>
              <a:pPr algn="ctr">
                <a:lnSpc>
                  <a:spcPct val="80000"/>
                </a:lnSpc>
              </a:pPr>
              <a:r>
                <a:rPr lang="en-US" sz="1200"/>
                <a:t>System</a:t>
              </a:r>
            </a:p>
          </p:txBody>
        </p:sp>
        <p:sp>
          <p:nvSpPr>
            <p:cNvPr id="68631" name="Rectangle 20"/>
            <p:cNvSpPr>
              <a:spLocks noChangeArrowheads="1"/>
            </p:cNvSpPr>
            <p:nvPr/>
          </p:nvSpPr>
          <p:spPr bwMode="auto">
            <a:xfrm>
              <a:off x="4219575" y="5708764"/>
              <a:ext cx="1112838" cy="258536"/>
            </a:xfrm>
            <a:prstGeom prst="rect">
              <a:avLst/>
            </a:prstGeom>
            <a:solidFill>
              <a:srgbClr val="CCFFFF"/>
            </a:solidFill>
            <a:ln w="9525">
              <a:solidFill>
                <a:schemeClr val="tx1"/>
              </a:solidFill>
              <a:miter lim="800000"/>
              <a:headEnd/>
              <a:tailEnd/>
            </a:ln>
          </p:spPr>
          <p:txBody>
            <a:bodyPr anchor="ctr">
              <a:spAutoFit/>
            </a:bodyPr>
            <a:lstStyle/>
            <a:p>
              <a:endParaRPr lang="en-US"/>
            </a:p>
          </p:txBody>
        </p:sp>
        <p:pic>
          <p:nvPicPr>
            <p:cNvPr id="68632" name="Picture 21"/>
            <p:cNvPicPr>
              <a:picLocks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51375" y="5716588"/>
              <a:ext cx="249238" cy="239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8633" name="Picture 22"/>
            <p:cNvPicPr>
              <a:picLocks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06975" y="5710238"/>
              <a:ext cx="274638" cy="2555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8634" name="Picture 23"/>
            <p:cNvPicPr>
              <a:picLocks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03713" y="5686425"/>
              <a:ext cx="260350" cy="301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8635" name="Rectangle 24"/>
            <p:cNvSpPr>
              <a:spLocks noChangeArrowheads="1"/>
            </p:cNvSpPr>
            <p:nvPr/>
          </p:nvSpPr>
          <p:spPr bwMode="auto">
            <a:xfrm>
              <a:off x="5595938" y="4646613"/>
              <a:ext cx="1398587" cy="1416050"/>
            </a:xfrm>
            <a:prstGeom prst="rect">
              <a:avLst/>
            </a:prstGeom>
            <a:solidFill>
              <a:schemeClr val="bg1"/>
            </a:solidFill>
            <a:ln w="9525">
              <a:solidFill>
                <a:schemeClr val="tx1"/>
              </a:solidFill>
              <a:prstDash val="dash"/>
              <a:miter lim="800000"/>
              <a:headEnd/>
              <a:tailEnd/>
            </a:ln>
          </p:spPr>
          <p:txBody>
            <a:bodyPr wrap="none" anchor="ctr"/>
            <a:lstStyle/>
            <a:p>
              <a:endParaRPr lang="en-US"/>
            </a:p>
          </p:txBody>
        </p:sp>
        <p:sp>
          <p:nvSpPr>
            <p:cNvPr id="68636" name="Line 25"/>
            <p:cNvSpPr>
              <a:spLocks noChangeShapeType="1"/>
            </p:cNvSpPr>
            <p:nvPr/>
          </p:nvSpPr>
          <p:spPr bwMode="auto">
            <a:xfrm>
              <a:off x="6226175" y="5046663"/>
              <a:ext cx="0" cy="639762"/>
            </a:xfrm>
            <a:prstGeom prst="line">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spAutoFit/>
            </a:bodyPr>
            <a:lstStyle/>
            <a:p>
              <a:endParaRPr lang="it-IT"/>
            </a:p>
          </p:txBody>
        </p:sp>
        <p:sp>
          <p:nvSpPr>
            <p:cNvPr id="68637" name="Rectangle 26"/>
            <p:cNvSpPr>
              <a:spLocks noChangeArrowheads="1"/>
            </p:cNvSpPr>
            <p:nvPr/>
          </p:nvSpPr>
          <p:spPr bwMode="auto">
            <a:xfrm>
              <a:off x="5668963" y="4829288"/>
              <a:ext cx="1114425" cy="258536"/>
            </a:xfrm>
            <a:prstGeom prst="rect">
              <a:avLst/>
            </a:prstGeom>
            <a:solidFill>
              <a:srgbClr val="CCFFCC"/>
            </a:solidFill>
            <a:ln w="9525">
              <a:solidFill>
                <a:schemeClr val="tx1"/>
              </a:solidFill>
              <a:miter lim="800000"/>
              <a:headEnd/>
              <a:tailEnd/>
            </a:ln>
          </p:spPr>
          <p:txBody>
            <a:bodyPr anchor="ctr">
              <a:spAutoFit/>
            </a:bodyPr>
            <a:lstStyle/>
            <a:p>
              <a:endParaRPr lang="en-US"/>
            </a:p>
          </p:txBody>
        </p:sp>
        <p:sp>
          <p:nvSpPr>
            <p:cNvPr id="68638" name="Rectangle 27"/>
            <p:cNvSpPr>
              <a:spLocks noChangeArrowheads="1"/>
            </p:cNvSpPr>
            <p:nvPr/>
          </p:nvSpPr>
          <p:spPr bwMode="auto">
            <a:xfrm>
              <a:off x="5649561" y="4721441"/>
              <a:ext cx="1152776" cy="37918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ctr">
                <a:lnSpc>
                  <a:spcPct val="80000"/>
                </a:lnSpc>
              </a:pPr>
              <a:r>
                <a:rPr lang="en-US" sz="1200"/>
                <a:t>Virtualization </a:t>
              </a:r>
            </a:p>
            <a:p>
              <a:pPr algn="ctr">
                <a:lnSpc>
                  <a:spcPct val="80000"/>
                </a:lnSpc>
              </a:pPr>
              <a:r>
                <a:rPr lang="en-US" sz="1200"/>
                <a:t>Management </a:t>
              </a:r>
            </a:p>
            <a:p>
              <a:pPr algn="ctr">
                <a:lnSpc>
                  <a:spcPct val="80000"/>
                </a:lnSpc>
              </a:pPr>
              <a:r>
                <a:rPr lang="en-US" sz="1200"/>
                <a:t>System</a:t>
              </a:r>
            </a:p>
          </p:txBody>
        </p:sp>
        <p:sp>
          <p:nvSpPr>
            <p:cNvPr id="68639" name="Rectangle 28"/>
            <p:cNvSpPr>
              <a:spLocks noChangeArrowheads="1"/>
            </p:cNvSpPr>
            <p:nvPr/>
          </p:nvSpPr>
          <p:spPr bwMode="auto">
            <a:xfrm>
              <a:off x="5668963" y="5711144"/>
              <a:ext cx="1114425" cy="258536"/>
            </a:xfrm>
            <a:prstGeom prst="rect">
              <a:avLst/>
            </a:prstGeom>
            <a:solidFill>
              <a:srgbClr val="CCFFFF"/>
            </a:solidFill>
            <a:ln w="9525">
              <a:solidFill>
                <a:schemeClr val="tx1"/>
              </a:solidFill>
              <a:miter lim="800000"/>
              <a:headEnd/>
              <a:tailEnd/>
            </a:ln>
          </p:spPr>
          <p:txBody>
            <a:bodyPr anchor="ctr">
              <a:spAutoFit/>
            </a:bodyPr>
            <a:lstStyle/>
            <a:p>
              <a:endParaRPr lang="en-US"/>
            </a:p>
          </p:txBody>
        </p:sp>
        <p:pic>
          <p:nvPicPr>
            <p:cNvPr id="68640" name="Picture 29"/>
            <p:cNvPicPr>
              <a:picLocks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02350" y="5718175"/>
              <a:ext cx="249238" cy="2381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8641" name="Picture 30"/>
            <p:cNvPicPr>
              <a:picLocks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50013" y="5710238"/>
              <a:ext cx="276225" cy="257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8642" name="Picture 31"/>
            <p:cNvPicPr>
              <a:picLocks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53100" y="5688013"/>
              <a:ext cx="258763" cy="3032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8643" name="Line 32"/>
            <p:cNvSpPr>
              <a:spLocks noChangeShapeType="1"/>
            </p:cNvSpPr>
            <p:nvPr/>
          </p:nvSpPr>
          <p:spPr bwMode="auto">
            <a:xfrm>
              <a:off x="4833938" y="4449763"/>
              <a:ext cx="0" cy="201612"/>
            </a:xfrm>
            <a:prstGeom prst="line">
              <a:avLst/>
            </a:prstGeom>
            <a:noFill/>
            <a:ln w="1905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68644" name="Line 33"/>
            <p:cNvSpPr>
              <a:spLocks noChangeShapeType="1"/>
            </p:cNvSpPr>
            <p:nvPr/>
          </p:nvSpPr>
          <p:spPr bwMode="auto">
            <a:xfrm>
              <a:off x="6270625" y="4445000"/>
              <a:ext cx="0" cy="211138"/>
            </a:xfrm>
            <a:prstGeom prst="line">
              <a:avLst/>
            </a:prstGeom>
            <a:noFill/>
            <a:ln w="1905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68645" name="Line 34"/>
            <p:cNvSpPr>
              <a:spLocks noChangeShapeType="1"/>
            </p:cNvSpPr>
            <p:nvPr/>
          </p:nvSpPr>
          <p:spPr bwMode="auto">
            <a:xfrm>
              <a:off x="6272213" y="3925888"/>
              <a:ext cx="0" cy="84137"/>
            </a:xfrm>
            <a:prstGeom prst="line">
              <a:avLst/>
            </a:prstGeom>
            <a:noFill/>
            <a:ln w="1905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68646" name="Group 35"/>
            <p:cNvGrpSpPr>
              <a:grpSpLocks/>
            </p:cNvGrpSpPr>
            <p:nvPr/>
          </p:nvGrpSpPr>
          <p:grpSpPr bwMode="auto">
            <a:xfrm>
              <a:off x="4219575" y="5273680"/>
              <a:ext cx="1112838" cy="293688"/>
              <a:chOff x="-428" y="1796"/>
              <a:chExt cx="760" cy="185"/>
            </a:xfrm>
          </p:grpSpPr>
          <p:sp>
            <p:nvSpPr>
              <p:cNvPr id="68667" name="Rectangle 36"/>
              <p:cNvSpPr>
                <a:spLocks noChangeArrowheads="1"/>
              </p:cNvSpPr>
              <p:nvPr/>
            </p:nvSpPr>
            <p:spPr bwMode="auto">
              <a:xfrm>
                <a:off x="-428" y="1818"/>
                <a:ext cx="760" cy="163"/>
              </a:xfrm>
              <a:prstGeom prst="rect">
                <a:avLst/>
              </a:prstGeom>
              <a:solidFill>
                <a:srgbClr val="CCFFCC"/>
              </a:solidFill>
              <a:ln w="9525">
                <a:solidFill>
                  <a:schemeClr val="tx1"/>
                </a:solidFill>
                <a:miter lim="800000"/>
                <a:headEnd/>
                <a:tailEnd/>
              </a:ln>
            </p:spPr>
            <p:txBody>
              <a:bodyPr anchor="ctr">
                <a:spAutoFit/>
              </a:bodyPr>
              <a:lstStyle/>
              <a:p>
                <a:endParaRPr lang="en-US"/>
              </a:p>
            </p:txBody>
          </p:sp>
          <p:sp>
            <p:nvSpPr>
              <p:cNvPr id="68668" name="Rectangle 37"/>
              <p:cNvSpPr>
                <a:spLocks noChangeArrowheads="1"/>
              </p:cNvSpPr>
              <p:nvPr/>
            </p:nvSpPr>
            <p:spPr bwMode="auto">
              <a:xfrm>
                <a:off x="-271" y="1796"/>
                <a:ext cx="449" cy="17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gn="ctr">
                  <a:lnSpc>
                    <a:spcPct val="80000"/>
                  </a:lnSpc>
                </a:pPr>
                <a:r>
                  <a:rPr lang="en-US" sz="1200"/>
                  <a:t>Virtualization </a:t>
                </a:r>
              </a:p>
              <a:p>
                <a:pPr algn="ctr">
                  <a:lnSpc>
                    <a:spcPct val="80000"/>
                  </a:lnSpc>
                </a:pPr>
                <a:r>
                  <a:rPr lang="en-US" sz="1200"/>
                  <a:t>layer</a:t>
                </a:r>
              </a:p>
            </p:txBody>
          </p:sp>
        </p:grpSp>
        <p:grpSp>
          <p:nvGrpSpPr>
            <p:cNvPr id="68647" name="Group 38"/>
            <p:cNvGrpSpPr>
              <a:grpSpLocks/>
            </p:cNvGrpSpPr>
            <p:nvPr/>
          </p:nvGrpSpPr>
          <p:grpSpPr bwMode="auto">
            <a:xfrm>
              <a:off x="5665788" y="5273680"/>
              <a:ext cx="1112837" cy="293688"/>
              <a:chOff x="-428" y="1796"/>
              <a:chExt cx="760" cy="185"/>
            </a:xfrm>
          </p:grpSpPr>
          <p:sp>
            <p:nvSpPr>
              <p:cNvPr id="68665" name="Rectangle 39"/>
              <p:cNvSpPr>
                <a:spLocks noChangeArrowheads="1"/>
              </p:cNvSpPr>
              <p:nvPr/>
            </p:nvSpPr>
            <p:spPr bwMode="auto">
              <a:xfrm>
                <a:off x="-428" y="1818"/>
                <a:ext cx="760" cy="163"/>
              </a:xfrm>
              <a:prstGeom prst="rect">
                <a:avLst/>
              </a:prstGeom>
              <a:solidFill>
                <a:srgbClr val="CCFFCC"/>
              </a:solidFill>
              <a:ln w="9525">
                <a:solidFill>
                  <a:schemeClr val="tx1"/>
                </a:solidFill>
                <a:miter lim="800000"/>
                <a:headEnd/>
                <a:tailEnd/>
              </a:ln>
            </p:spPr>
            <p:txBody>
              <a:bodyPr anchor="ctr">
                <a:spAutoFit/>
              </a:bodyPr>
              <a:lstStyle/>
              <a:p>
                <a:endParaRPr lang="en-US"/>
              </a:p>
            </p:txBody>
          </p:sp>
          <p:sp>
            <p:nvSpPr>
              <p:cNvPr id="68666" name="Rectangle 40"/>
              <p:cNvSpPr>
                <a:spLocks noChangeArrowheads="1"/>
              </p:cNvSpPr>
              <p:nvPr/>
            </p:nvSpPr>
            <p:spPr bwMode="auto">
              <a:xfrm>
                <a:off x="-271" y="1796"/>
                <a:ext cx="449" cy="17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gn="ctr">
                  <a:lnSpc>
                    <a:spcPct val="80000"/>
                  </a:lnSpc>
                </a:pPr>
                <a:r>
                  <a:rPr lang="en-US" sz="1200"/>
                  <a:t>Virtualization </a:t>
                </a:r>
              </a:p>
              <a:p>
                <a:pPr algn="ctr">
                  <a:lnSpc>
                    <a:spcPct val="80000"/>
                  </a:lnSpc>
                </a:pPr>
                <a:r>
                  <a:rPr lang="en-US" sz="1200"/>
                  <a:t>layer</a:t>
                </a:r>
              </a:p>
            </p:txBody>
          </p:sp>
        </p:grpSp>
        <p:sp>
          <p:nvSpPr>
            <p:cNvPr id="68648" name="Oval 41"/>
            <p:cNvSpPr>
              <a:spLocks noChangeArrowheads="1"/>
            </p:cNvSpPr>
            <p:nvPr/>
          </p:nvSpPr>
          <p:spPr bwMode="auto">
            <a:xfrm>
              <a:off x="7613650" y="4090988"/>
              <a:ext cx="779463" cy="279400"/>
            </a:xfrm>
            <a:prstGeom prst="ellipse">
              <a:avLst/>
            </a:prstGeom>
            <a:solidFill>
              <a:srgbClr val="CCFFFF"/>
            </a:solidFill>
            <a:ln w="9525">
              <a:solidFill>
                <a:schemeClr val="tx1"/>
              </a:solidFill>
              <a:round/>
              <a:headEnd/>
              <a:tailEnd/>
            </a:ln>
          </p:spPr>
          <p:txBody>
            <a:bodyPr wrap="none" anchor="ctr"/>
            <a:lstStyle/>
            <a:p>
              <a:pPr algn="ctr">
                <a:lnSpc>
                  <a:spcPct val="80000"/>
                </a:lnSpc>
              </a:pPr>
              <a:endParaRPr lang="en-US" sz="1200">
                <a:latin typeface="Calibri" charset="0"/>
              </a:endParaRPr>
            </a:p>
          </p:txBody>
        </p:sp>
        <p:sp>
          <p:nvSpPr>
            <p:cNvPr id="68649" name="Oval 42"/>
            <p:cNvSpPr>
              <a:spLocks noChangeArrowheads="1"/>
            </p:cNvSpPr>
            <p:nvPr/>
          </p:nvSpPr>
          <p:spPr bwMode="auto">
            <a:xfrm>
              <a:off x="7700963" y="4127500"/>
              <a:ext cx="779462" cy="279400"/>
            </a:xfrm>
            <a:prstGeom prst="ellipse">
              <a:avLst/>
            </a:prstGeom>
            <a:solidFill>
              <a:srgbClr val="CCFFFF"/>
            </a:solidFill>
            <a:ln w="9525">
              <a:solidFill>
                <a:schemeClr val="tx1"/>
              </a:solidFill>
              <a:round/>
              <a:headEnd/>
              <a:tailEnd/>
            </a:ln>
          </p:spPr>
          <p:txBody>
            <a:bodyPr wrap="none" anchor="ctr"/>
            <a:lstStyle/>
            <a:p>
              <a:pPr algn="ctr">
                <a:lnSpc>
                  <a:spcPct val="80000"/>
                </a:lnSpc>
              </a:pPr>
              <a:r>
                <a:rPr lang="en-US" sz="1200"/>
                <a:t>Data </a:t>
              </a:r>
            </a:p>
            <a:p>
              <a:pPr algn="ctr">
                <a:lnSpc>
                  <a:spcPct val="80000"/>
                </a:lnSpc>
              </a:pPr>
              <a:r>
                <a:rPr lang="it-IT" sz="1200"/>
                <a:t>Artifacts</a:t>
              </a:r>
              <a:endParaRPr lang="en-US" sz="1200"/>
            </a:p>
          </p:txBody>
        </p:sp>
        <p:sp>
          <p:nvSpPr>
            <p:cNvPr id="68650" name="Rectangle 43"/>
            <p:cNvSpPr>
              <a:spLocks noChangeArrowheads="1"/>
            </p:cNvSpPr>
            <p:nvPr/>
          </p:nvSpPr>
          <p:spPr bwMode="auto">
            <a:xfrm rot="-5400000">
              <a:off x="5033963" y="5305425"/>
              <a:ext cx="825500" cy="174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prstDash val="dash"/>
                  <a:miter lim="800000"/>
                  <a:headEnd/>
                  <a:tailEnd/>
                </a14:hiddenLine>
              </a:ext>
            </a:extLst>
          </p:spPr>
          <p:txBody>
            <a:bodyPr wrap="none" anchor="ctr"/>
            <a:lstStyle/>
            <a:p>
              <a:pPr algn="ctr"/>
              <a:r>
                <a:rPr lang="it-IT" b="1"/>
                <a:t>Vendor X</a:t>
              </a:r>
              <a:endParaRPr b="1" noProof="1"/>
            </a:p>
          </p:txBody>
        </p:sp>
        <p:sp>
          <p:nvSpPr>
            <p:cNvPr id="68651" name="Rectangle 44"/>
            <p:cNvSpPr>
              <a:spLocks noChangeArrowheads="1"/>
            </p:cNvSpPr>
            <p:nvPr/>
          </p:nvSpPr>
          <p:spPr bwMode="auto">
            <a:xfrm rot="-5400000">
              <a:off x="6477001" y="5294312"/>
              <a:ext cx="825500" cy="174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prstDash val="dash"/>
                  <a:miter lim="800000"/>
                  <a:headEnd/>
                  <a:tailEnd/>
                </a14:hiddenLine>
              </a:ext>
            </a:extLst>
          </p:spPr>
          <p:txBody>
            <a:bodyPr wrap="none" anchor="ctr"/>
            <a:lstStyle/>
            <a:p>
              <a:pPr algn="ctr"/>
              <a:r>
                <a:rPr lang="it-IT" b="1"/>
                <a:t>Vendor Y</a:t>
              </a:r>
              <a:endParaRPr b="1" noProof="1"/>
            </a:p>
          </p:txBody>
        </p:sp>
        <p:sp>
          <p:nvSpPr>
            <p:cNvPr id="68652" name="Rectangle 45"/>
            <p:cNvSpPr>
              <a:spLocks noChangeArrowheads="1"/>
            </p:cNvSpPr>
            <p:nvPr/>
          </p:nvSpPr>
          <p:spPr bwMode="auto">
            <a:xfrm>
              <a:off x="7053263" y="4643438"/>
              <a:ext cx="1395412" cy="1416050"/>
            </a:xfrm>
            <a:prstGeom prst="rect">
              <a:avLst/>
            </a:prstGeom>
            <a:solidFill>
              <a:schemeClr val="bg1"/>
            </a:solidFill>
            <a:ln w="9525">
              <a:solidFill>
                <a:schemeClr val="tx1"/>
              </a:solidFill>
              <a:prstDash val="dash"/>
              <a:miter lim="800000"/>
              <a:headEnd/>
              <a:tailEnd/>
            </a:ln>
          </p:spPr>
          <p:txBody>
            <a:bodyPr wrap="none" anchor="ctr"/>
            <a:lstStyle/>
            <a:p>
              <a:endParaRPr lang="en-US"/>
            </a:p>
          </p:txBody>
        </p:sp>
        <p:sp>
          <p:nvSpPr>
            <p:cNvPr id="68653" name="Line 46"/>
            <p:cNvSpPr>
              <a:spLocks noChangeShapeType="1"/>
            </p:cNvSpPr>
            <p:nvPr/>
          </p:nvSpPr>
          <p:spPr bwMode="auto">
            <a:xfrm>
              <a:off x="7683500" y="5043488"/>
              <a:ext cx="0" cy="639762"/>
            </a:xfrm>
            <a:prstGeom prst="line">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spAutoFit/>
            </a:bodyPr>
            <a:lstStyle/>
            <a:p>
              <a:endParaRPr lang="it-IT"/>
            </a:p>
          </p:txBody>
        </p:sp>
        <p:sp>
          <p:nvSpPr>
            <p:cNvPr id="68654" name="Rectangle 47"/>
            <p:cNvSpPr>
              <a:spLocks noChangeArrowheads="1"/>
            </p:cNvSpPr>
            <p:nvPr/>
          </p:nvSpPr>
          <p:spPr bwMode="auto">
            <a:xfrm>
              <a:off x="7124700" y="4825319"/>
              <a:ext cx="1114425" cy="258536"/>
            </a:xfrm>
            <a:prstGeom prst="rect">
              <a:avLst/>
            </a:prstGeom>
            <a:solidFill>
              <a:srgbClr val="CCFFCC"/>
            </a:solidFill>
            <a:ln w="9525">
              <a:solidFill>
                <a:schemeClr val="tx1"/>
              </a:solidFill>
              <a:miter lim="800000"/>
              <a:headEnd/>
              <a:tailEnd/>
            </a:ln>
          </p:spPr>
          <p:txBody>
            <a:bodyPr anchor="ctr">
              <a:spAutoFit/>
            </a:bodyPr>
            <a:lstStyle/>
            <a:p>
              <a:endParaRPr lang="en-US"/>
            </a:p>
          </p:txBody>
        </p:sp>
        <p:sp>
          <p:nvSpPr>
            <p:cNvPr id="68655" name="Rectangle 48"/>
            <p:cNvSpPr>
              <a:spLocks noChangeArrowheads="1"/>
            </p:cNvSpPr>
            <p:nvPr/>
          </p:nvSpPr>
          <p:spPr bwMode="auto">
            <a:xfrm>
              <a:off x="7106630" y="4716994"/>
              <a:ext cx="1151513" cy="37918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ctr">
                <a:lnSpc>
                  <a:spcPct val="80000"/>
                </a:lnSpc>
              </a:pPr>
              <a:r>
                <a:rPr lang="en-US" sz="1200"/>
                <a:t>Virtualization </a:t>
              </a:r>
            </a:p>
            <a:p>
              <a:pPr algn="ctr">
                <a:lnSpc>
                  <a:spcPct val="80000"/>
                </a:lnSpc>
              </a:pPr>
              <a:r>
                <a:rPr lang="en-US" sz="1200"/>
                <a:t>Management </a:t>
              </a:r>
            </a:p>
            <a:p>
              <a:pPr algn="ctr">
                <a:lnSpc>
                  <a:spcPct val="80000"/>
                </a:lnSpc>
              </a:pPr>
              <a:r>
                <a:rPr lang="en-US" sz="1200"/>
                <a:t>System</a:t>
              </a:r>
            </a:p>
          </p:txBody>
        </p:sp>
        <p:sp>
          <p:nvSpPr>
            <p:cNvPr id="68656" name="Rectangle 49"/>
            <p:cNvSpPr>
              <a:spLocks noChangeArrowheads="1"/>
            </p:cNvSpPr>
            <p:nvPr/>
          </p:nvSpPr>
          <p:spPr bwMode="auto">
            <a:xfrm>
              <a:off x="7124700" y="5707176"/>
              <a:ext cx="1114425" cy="258536"/>
            </a:xfrm>
            <a:prstGeom prst="rect">
              <a:avLst/>
            </a:prstGeom>
            <a:solidFill>
              <a:srgbClr val="CCFFFF"/>
            </a:solidFill>
            <a:ln w="9525">
              <a:solidFill>
                <a:schemeClr val="tx1"/>
              </a:solidFill>
              <a:miter lim="800000"/>
              <a:headEnd/>
              <a:tailEnd/>
            </a:ln>
          </p:spPr>
          <p:txBody>
            <a:bodyPr anchor="ctr">
              <a:spAutoFit/>
            </a:bodyPr>
            <a:lstStyle/>
            <a:p>
              <a:endParaRPr lang="en-US"/>
            </a:p>
          </p:txBody>
        </p:sp>
        <p:pic>
          <p:nvPicPr>
            <p:cNvPr id="68657" name="Picture 50"/>
            <p:cNvPicPr>
              <a:picLocks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56500" y="5715000"/>
              <a:ext cx="249238" cy="239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8658" name="Picture 51"/>
            <p:cNvPicPr>
              <a:picLocks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13688" y="5708650"/>
              <a:ext cx="273050" cy="255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8659" name="Picture 52"/>
            <p:cNvPicPr>
              <a:picLocks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10425" y="5684838"/>
              <a:ext cx="260350" cy="301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68660" name="Group 53"/>
            <p:cNvGrpSpPr>
              <a:grpSpLocks/>
            </p:cNvGrpSpPr>
            <p:nvPr/>
          </p:nvGrpSpPr>
          <p:grpSpPr bwMode="auto">
            <a:xfrm>
              <a:off x="7124700" y="5272093"/>
              <a:ext cx="1114425" cy="293688"/>
              <a:chOff x="-428" y="1796"/>
              <a:chExt cx="760" cy="185"/>
            </a:xfrm>
          </p:grpSpPr>
          <p:sp>
            <p:nvSpPr>
              <p:cNvPr id="68663" name="Rectangle 54"/>
              <p:cNvSpPr>
                <a:spLocks noChangeArrowheads="1"/>
              </p:cNvSpPr>
              <p:nvPr/>
            </p:nvSpPr>
            <p:spPr bwMode="auto">
              <a:xfrm>
                <a:off x="-428" y="1818"/>
                <a:ext cx="760" cy="163"/>
              </a:xfrm>
              <a:prstGeom prst="rect">
                <a:avLst/>
              </a:prstGeom>
              <a:solidFill>
                <a:srgbClr val="CCFFCC"/>
              </a:solidFill>
              <a:ln w="9525">
                <a:solidFill>
                  <a:schemeClr val="tx1"/>
                </a:solidFill>
                <a:miter lim="800000"/>
                <a:headEnd/>
                <a:tailEnd/>
              </a:ln>
            </p:spPr>
            <p:txBody>
              <a:bodyPr anchor="ctr">
                <a:spAutoFit/>
              </a:bodyPr>
              <a:lstStyle/>
              <a:p>
                <a:endParaRPr lang="en-US"/>
              </a:p>
            </p:txBody>
          </p:sp>
          <p:sp>
            <p:nvSpPr>
              <p:cNvPr id="68664" name="Rectangle 55"/>
              <p:cNvSpPr>
                <a:spLocks noChangeArrowheads="1"/>
              </p:cNvSpPr>
              <p:nvPr/>
            </p:nvSpPr>
            <p:spPr bwMode="auto">
              <a:xfrm>
                <a:off x="-270" y="1796"/>
                <a:ext cx="448" cy="17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gn="ctr">
                  <a:lnSpc>
                    <a:spcPct val="80000"/>
                  </a:lnSpc>
                </a:pPr>
                <a:r>
                  <a:rPr lang="en-US" sz="1200"/>
                  <a:t>Virtualization </a:t>
                </a:r>
              </a:p>
              <a:p>
                <a:pPr algn="ctr">
                  <a:lnSpc>
                    <a:spcPct val="80000"/>
                  </a:lnSpc>
                </a:pPr>
                <a:r>
                  <a:rPr lang="en-US" sz="1200"/>
                  <a:t>layer</a:t>
                </a:r>
              </a:p>
            </p:txBody>
          </p:sp>
        </p:grpSp>
        <p:sp>
          <p:nvSpPr>
            <p:cNvPr id="68661" name="Rectangle 56"/>
            <p:cNvSpPr>
              <a:spLocks noChangeArrowheads="1"/>
            </p:cNvSpPr>
            <p:nvPr/>
          </p:nvSpPr>
          <p:spPr bwMode="auto">
            <a:xfrm rot="-5400000">
              <a:off x="7939088" y="5303837"/>
              <a:ext cx="825500" cy="174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prstDash val="dash"/>
                  <a:miter lim="800000"/>
                  <a:headEnd/>
                  <a:tailEnd/>
                </a14:hiddenLine>
              </a:ext>
            </a:extLst>
          </p:spPr>
          <p:txBody>
            <a:bodyPr wrap="none" anchor="ctr"/>
            <a:lstStyle/>
            <a:p>
              <a:pPr algn="ctr"/>
              <a:r>
                <a:rPr lang="it-IT" b="1"/>
                <a:t>Vendor Z</a:t>
              </a:r>
              <a:endParaRPr b="1" noProof="1"/>
            </a:p>
          </p:txBody>
        </p:sp>
        <p:sp>
          <p:nvSpPr>
            <p:cNvPr id="68662" name="Line 57"/>
            <p:cNvSpPr>
              <a:spLocks noChangeShapeType="1"/>
            </p:cNvSpPr>
            <p:nvPr/>
          </p:nvSpPr>
          <p:spPr bwMode="auto">
            <a:xfrm>
              <a:off x="7750175" y="4443413"/>
              <a:ext cx="0" cy="198437"/>
            </a:xfrm>
            <a:prstGeom prst="line">
              <a:avLst/>
            </a:prstGeom>
            <a:noFill/>
            <a:ln w="1905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pic>
        <p:nvPicPr>
          <p:cNvPr id="68612" name="Picture 6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874" y="5157986"/>
            <a:ext cx="2720212" cy="78650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8613" name="Rectangle 2"/>
          <p:cNvSpPr>
            <a:spLocks noChangeArrowheads="1"/>
          </p:cNvSpPr>
          <p:nvPr>
            <p:custDataLst>
              <p:tags r:id="rId1"/>
            </p:custDataLst>
          </p:nvPr>
        </p:nvSpPr>
        <p:spPr bwMode="gray">
          <a:xfrm>
            <a:off x="392113" y="382588"/>
            <a:ext cx="10561637" cy="685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nchor="ctr"/>
          <a:lstStyle/>
          <a:p>
            <a:pPr algn="ctr" defTabSz="1069975" eaLnBrk="0" hangingPunct="0">
              <a:lnSpc>
                <a:spcPct val="80000"/>
              </a:lnSpc>
            </a:pPr>
            <a:r>
              <a:rPr lang="en-US" sz="2800" b="1" dirty="0">
                <a:solidFill>
                  <a:srgbClr val="A50021"/>
                </a:solidFill>
              </a:rPr>
              <a:t>Cloud </a:t>
            </a:r>
            <a:r>
              <a:rPr lang="en-US" sz="2800" b="1" dirty="0" smtClean="0">
                <a:solidFill>
                  <a:srgbClr val="A50021"/>
                </a:solidFill>
              </a:rPr>
              <a:t>Computing: </a:t>
            </a:r>
            <a:r>
              <a:rPr lang="en-US" sz="2800" b="1" dirty="0" err="1">
                <a:solidFill>
                  <a:srgbClr val="A50021"/>
                </a:solidFill>
              </a:rPr>
              <a:t>necessità</a:t>
            </a:r>
            <a:r>
              <a:rPr lang="en-US" sz="2800" b="1" dirty="0">
                <a:solidFill>
                  <a:srgbClr val="A50021"/>
                </a:solidFill>
              </a:rPr>
              <a:t> di standard di Management</a:t>
            </a:r>
          </a:p>
        </p:txBody>
      </p:sp>
      <p:sp>
        <p:nvSpPr>
          <p:cNvPr id="68614" name="Rectangle 3"/>
          <p:cNvSpPr>
            <a:spLocks noChangeArrowheads="1"/>
          </p:cNvSpPr>
          <p:nvPr/>
        </p:nvSpPr>
        <p:spPr bwMode="auto">
          <a:xfrm>
            <a:off x="266874" y="2781722"/>
            <a:ext cx="3028950" cy="20955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lstStyle/>
          <a:p>
            <a:pPr algn="just">
              <a:spcAft>
                <a:spcPct val="20000"/>
              </a:spcAft>
              <a:buClr>
                <a:srgbClr val="FF0000"/>
              </a:buClr>
              <a:buSzPct val="60000"/>
            </a:pPr>
            <a:r>
              <a:rPr lang="en-US" sz="2000" i="1" dirty="0" err="1">
                <a:solidFill>
                  <a:srgbClr val="000000"/>
                </a:solidFill>
              </a:rPr>
              <a:t>L’Italia</a:t>
            </a:r>
            <a:r>
              <a:rPr lang="en-US" sz="2000" i="1" dirty="0">
                <a:solidFill>
                  <a:srgbClr val="000000"/>
                </a:solidFill>
              </a:rPr>
              <a:t> </a:t>
            </a:r>
            <a:r>
              <a:rPr lang="en-US" sz="2000" i="1" dirty="0" err="1">
                <a:solidFill>
                  <a:srgbClr val="000000"/>
                </a:solidFill>
              </a:rPr>
              <a:t>promuove</a:t>
            </a:r>
            <a:r>
              <a:rPr lang="en-US" sz="2000" i="1" dirty="0">
                <a:solidFill>
                  <a:srgbClr val="000000"/>
                </a:solidFill>
              </a:rPr>
              <a:t> lo </a:t>
            </a:r>
            <a:r>
              <a:rPr lang="en-US" sz="2000" i="1" dirty="0" err="1">
                <a:solidFill>
                  <a:srgbClr val="000000"/>
                </a:solidFill>
              </a:rPr>
              <a:t>sviluppo</a:t>
            </a:r>
            <a:r>
              <a:rPr lang="en-US" sz="2000" i="1" dirty="0">
                <a:solidFill>
                  <a:srgbClr val="000000"/>
                </a:solidFill>
              </a:rPr>
              <a:t> di  “agnostic” APIs (Technology &amp; Vendor independent) </a:t>
            </a:r>
          </a:p>
          <a:p>
            <a:pPr algn="just">
              <a:spcAft>
                <a:spcPct val="20000"/>
              </a:spcAft>
              <a:buClr>
                <a:srgbClr val="FF0000"/>
              </a:buClr>
              <a:buSzPct val="60000"/>
            </a:pPr>
            <a:r>
              <a:rPr lang="en-US" sz="2000" i="1" dirty="0">
                <a:solidFill>
                  <a:srgbClr val="000000"/>
                </a:solidFill>
              </a:rPr>
              <a:t>per la </a:t>
            </a:r>
            <a:r>
              <a:rPr lang="en-US" sz="2000" i="1" dirty="0" err="1">
                <a:solidFill>
                  <a:srgbClr val="000000"/>
                </a:solidFill>
              </a:rPr>
              <a:t>gestione</a:t>
            </a:r>
            <a:r>
              <a:rPr lang="en-US" sz="2000" i="1" dirty="0">
                <a:solidFill>
                  <a:srgbClr val="000000"/>
                </a:solidFill>
              </a:rPr>
              <a:t> </a:t>
            </a:r>
            <a:r>
              <a:rPr lang="en-US" sz="2000" i="1" dirty="0" err="1">
                <a:solidFill>
                  <a:srgbClr val="000000"/>
                </a:solidFill>
              </a:rPr>
              <a:t>delle</a:t>
            </a:r>
            <a:r>
              <a:rPr lang="en-US" sz="2000" i="1" dirty="0">
                <a:solidFill>
                  <a:srgbClr val="000000"/>
                </a:solidFill>
              </a:rPr>
              <a:t> </a:t>
            </a:r>
            <a:r>
              <a:rPr lang="en-US" sz="2000" i="1" dirty="0" err="1">
                <a:solidFill>
                  <a:srgbClr val="000000"/>
                </a:solidFill>
              </a:rPr>
              <a:t>risorse</a:t>
            </a:r>
            <a:r>
              <a:rPr lang="en-US" sz="2000" i="1" dirty="0">
                <a:solidFill>
                  <a:srgbClr val="000000"/>
                </a:solidFill>
              </a:rPr>
              <a:t> </a:t>
            </a:r>
            <a:r>
              <a:rPr lang="en-US" sz="2000" i="1" dirty="0" err="1">
                <a:solidFill>
                  <a:srgbClr val="000000"/>
                </a:solidFill>
              </a:rPr>
              <a:t>virtuali</a:t>
            </a:r>
            <a:r>
              <a:rPr lang="en-US" sz="2000" i="1" dirty="0">
                <a:solidFill>
                  <a:srgbClr val="000000"/>
                </a:solidFill>
              </a:rPr>
              <a:t>.</a:t>
            </a:r>
          </a:p>
          <a:p>
            <a:pPr algn="just">
              <a:spcAft>
                <a:spcPct val="20000"/>
              </a:spcAft>
              <a:buClr>
                <a:srgbClr val="FF0000"/>
              </a:buClr>
              <a:buSzPct val="60000"/>
            </a:pPr>
            <a:endParaRPr lang="en-US" dirty="0">
              <a:solidFill>
                <a:srgbClr val="000000"/>
              </a:solidFill>
            </a:endParaRPr>
          </a:p>
          <a:p>
            <a:pPr algn="just">
              <a:spcAft>
                <a:spcPct val="40000"/>
              </a:spcAft>
              <a:buClr>
                <a:srgbClr val="FF0000"/>
              </a:buClr>
              <a:buSzPct val="50000"/>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olo 1"/>
          <p:cNvSpPr>
            <a:spLocks noGrp="1"/>
          </p:cNvSpPr>
          <p:nvPr>
            <p:ph type="title"/>
          </p:nvPr>
        </p:nvSpPr>
        <p:spPr>
          <a:xfrm>
            <a:off x="595313" y="404813"/>
            <a:ext cx="10720387" cy="1012825"/>
          </a:xfrm>
        </p:spPr>
        <p:txBody>
          <a:bodyPr/>
          <a:lstStyle/>
          <a:p>
            <a:pPr eaLnBrk="1" hangingPunct="1"/>
            <a:r>
              <a:rPr lang="it-IT">
                <a:latin typeface="Calibri" charset="0"/>
                <a:ea typeface="MS PGothic" charset="0"/>
              </a:rPr>
              <a:t>A cosa serve l’</a:t>
            </a:r>
            <a:r>
              <a:rPr lang="it-IT" altLang="ja-JP">
                <a:latin typeface="Calibri" charset="0"/>
                <a:ea typeface="MS PGothic" charset="0"/>
              </a:rPr>
              <a:t>ICT in azienda?</a:t>
            </a:r>
            <a:endParaRPr lang="it-IT">
              <a:latin typeface="Calibri" charset="0"/>
              <a:ea typeface="MS PGothic" charset="0"/>
            </a:endParaRPr>
          </a:p>
        </p:txBody>
      </p:sp>
      <p:sp>
        <p:nvSpPr>
          <p:cNvPr id="20482" name="Segnaposto contenuto 2"/>
          <p:cNvSpPr>
            <a:spLocks noGrp="1"/>
          </p:cNvSpPr>
          <p:nvPr>
            <p:ph idx="1"/>
          </p:nvPr>
        </p:nvSpPr>
        <p:spPr>
          <a:xfrm>
            <a:off x="338138" y="1600200"/>
            <a:ext cx="10720387" cy="4527550"/>
          </a:xfrm>
        </p:spPr>
        <p:txBody>
          <a:bodyPr/>
          <a:lstStyle/>
          <a:p>
            <a:pPr marL="534988" lvl="1" indent="307975" algn="just">
              <a:lnSpc>
                <a:spcPct val="150000"/>
              </a:lnSpc>
              <a:spcBef>
                <a:spcPct val="0"/>
              </a:spcBef>
              <a:buClr>
                <a:srgbClr val="A50021"/>
              </a:buClr>
              <a:buFontTx/>
              <a:buChar char="•"/>
              <a:tabLst>
                <a:tab pos="534988" algn="l"/>
              </a:tabLst>
            </a:pPr>
            <a:r>
              <a:rPr lang="it-IT" sz="2800">
                <a:latin typeface="Calibri" charset="0"/>
                <a:ea typeface="MS PGothic" charset="0"/>
              </a:rPr>
              <a:t>Scrivere?</a:t>
            </a:r>
          </a:p>
          <a:p>
            <a:pPr marL="534988" lvl="1" indent="307975" algn="just">
              <a:lnSpc>
                <a:spcPct val="150000"/>
              </a:lnSpc>
              <a:spcBef>
                <a:spcPct val="0"/>
              </a:spcBef>
              <a:buClr>
                <a:srgbClr val="A50021"/>
              </a:buClr>
              <a:buFontTx/>
              <a:buChar char="•"/>
              <a:tabLst>
                <a:tab pos="534988" algn="l"/>
              </a:tabLst>
            </a:pPr>
            <a:r>
              <a:rPr lang="it-IT" sz="2800">
                <a:latin typeface="Calibri" charset="0"/>
                <a:ea typeface="MS PGothic" charset="0"/>
              </a:rPr>
              <a:t>Emettere fatture?</a:t>
            </a:r>
          </a:p>
          <a:p>
            <a:pPr marL="534988" lvl="1" indent="307975" algn="just">
              <a:lnSpc>
                <a:spcPct val="150000"/>
              </a:lnSpc>
              <a:spcBef>
                <a:spcPct val="0"/>
              </a:spcBef>
              <a:buClr>
                <a:srgbClr val="A50021"/>
              </a:buClr>
              <a:buFontTx/>
              <a:buChar char="•"/>
              <a:tabLst>
                <a:tab pos="534988" algn="l"/>
              </a:tabLst>
            </a:pPr>
            <a:r>
              <a:rPr lang="it-IT" sz="2800">
                <a:latin typeface="Calibri" charset="0"/>
                <a:ea typeface="MS PGothic" charset="0"/>
              </a:rPr>
              <a:t>Inviare mail?</a:t>
            </a:r>
          </a:p>
          <a:p>
            <a:pPr marL="534988" lvl="1" indent="307975" algn="just">
              <a:lnSpc>
                <a:spcPct val="150000"/>
              </a:lnSpc>
              <a:spcBef>
                <a:spcPct val="0"/>
              </a:spcBef>
              <a:buClr>
                <a:srgbClr val="A50021"/>
              </a:buClr>
              <a:buFontTx/>
              <a:buChar char="•"/>
              <a:tabLst>
                <a:tab pos="534988" algn="l"/>
              </a:tabLst>
            </a:pPr>
            <a:r>
              <a:rPr lang="it-IT" sz="2800">
                <a:latin typeface="Calibri" charset="0"/>
                <a:ea typeface="MS PGothic" charset="0"/>
              </a:rPr>
              <a:t>Fare conferenze telefoniche?</a:t>
            </a:r>
          </a:p>
          <a:p>
            <a:pPr marL="534988" lvl="1" indent="307975" algn="just">
              <a:lnSpc>
                <a:spcPct val="150000"/>
              </a:lnSpc>
              <a:spcBef>
                <a:spcPct val="0"/>
              </a:spcBef>
              <a:buClr>
                <a:srgbClr val="A50021"/>
              </a:buClr>
              <a:buFontTx/>
              <a:buChar char="•"/>
              <a:tabLst>
                <a:tab pos="534988" algn="l"/>
              </a:tabLst>
            </a:pPr>
            <a:r>
              <a:rPr lang="it-IT" sz="2800">
                <a:latin typeface="Calibri" charset="0"/>
                <a:ea typeface="MS PGothic" charset="0"/>
              </a:rPr>
              <a:t>Pubblicare un commento su Facebook?</a:t>
            </a:r>
          </a:p>
          <a:p>
            <a:pPr marL="534988" lvl="1" indent="307975" algn="just">
              <a:lnSpc>
                <a:spcPct val="150000"/>
              </a:lnSpc>
              <a:spcBef>
                <a:spcPct val="0"/>
              </a:spcBef>
              <a:buClr>
                <a:srgbClr val="A50021"/>
              </a:buClr>
              <a:buFontTx/>
              <a:buChar char="•"/>
              <a:tabLst>
                <a:tab pos="534988" algn="l"/>
              </a:tabLst>
            </a:pPr>
            <a:r>
              <a:rPr lang="it-IT" sz="2800">
                <a:latin typeface="Calibri" charset="0"/>
                <a:ea typeface="MS PGothic" charset="0"/>
              </a:rPr>
              <a:t>Tenere la contabilità aziendale?</a:t>
            </a:r>
          </a:p>
        </p:txBody>
      </p:sp>
      <p:pic>
        <p:nvPicPr>
          <p:cNvPr id="4" name="Picture 4"/>
          <p:cNvPicPr>
            <a:picLocks noChangeAspect="1" noChangeArrowheads="1"/>
          </p:cNvPicPr>
          <p:nvPr/>
        </p:nvPicPr>
        <p:blipFill>
          <a:blip r:embed="rId3"/>
          <a:srcRect/>
          <a:stretch>
            <a:fillRect/>
          </a:stretch>
        </p:blipFill>
        <p:spPr bwMode="auto">
          <a:xfrm>
            <a:off x="7396163" y="1960563"/>
            <a:ext cx="3527425" cy="31845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txBox="1">
            <a:spLocks/>
          </p:cNvSpPr>
          <p:nvPr/>
        </p:nvSpPr>
        <p:spPr>
          <a:xfrm>
            <a:off x="426548" y="382501"/>
            <a:ext cx="11217589" cy="1012591"/>
          </a:xfrm>
          <a:prstGeom prst="rect">
            <a:avLst/>
          </a:prstGeom>
        </p:spPr>
        <p:txBody>
          <a:bodyPr/>
          <a:lstStyle>
            <a:lvl1pPr algn="ctr" rtl="0" eaLnBrk="0" fontAlgn="base" hangingPunct="0">
              <a:spcBef>
                <a:spcPct val="0"/>
              </a:spcBef>
              <a:spcAft>
                <a:spcPct val="0"/>
              </a:spcAft>
              <a:defRPr sz="3600" b="1">
                <a:solidFill>
                  <a:srgbClr val="A50021"/>
                </a:solidFill>
                <a:latin typeface="+mj-lt"/>
                <a:ea typeface="MS PGothic" pitchFamily="34" charset="-128"/>
                <a:cs typeface="MS PGothic" charset="0"/>
              </a:defRPr>
            </a:lvl1pPr>
            <a:lvl2pPr algn="ctr" rtl="0" eaLnBrk="0" fontAlgn="base" hangingPunct="0">
              <a:spcBef>
                <a:spcPct val="0"/>
              </a:spcBef>
              <a:spcAft>
                <a:spcPct val="0"/>
              </a:spcAft>
              <a:defRPr sz="3600" b="1">
                <a:solidFill>
                  <a:srgbClr val="A5002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600" b="1">
                <a:solidFill>
                  <a:srgbClr val="A5002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600" b="1">
                <a:solidFill>
                  <a:srgbClr val="A5002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600" b="1">
                <a:solidFill>
                  <a:srgbClr val="A50021"/>
                </a:solidFill>
                <a:latin typeface="Calibri" pitchFamily="34" charset="0"/>
                <a:ea typeface="MS PGothic" pitchFamily="34" charset="-128"/>
                <a:cs typeface="MS PGothic" charset="0"/>
              </a:defRPr>
            </a:lvl5pPr>
            <a:lvl6pPr marL="536286" algn="ctr" rtl="0" fontAlgn="base">
              <a:spcBef>
                <a:spcPct val="0"/>
              </a:spcBef>
              <a:spcAft>
                <a:spcPct val="0"/>
              </a:spcAft>
              <a:defRPr sz="4700" b="1">
                <a:solidFill>
                  <a:srgbClr val="A50021"/>
                </a:solidFill>
                <a:latin typeface="Calibri" pitchFamily="34" charset="0"/>
              </a:defRPr>
            </a:lvl6pPr>
            <a:lvl7pPr marL="1072572" algn="ctr" rtl="0" fontAlgn="base">
              <a:spcBef>
                <a:spcPct val="0"/>
              </a:spcBef>
              <a:spcAft>
                <a:spcPct val="0"/>
              </a:spcAft>
              <a:defRPr sz="4700" b="1">
                <a:solidFill>
                  <a:srgbClr val="A50021"/>
                </a:solidFill>
                <a:latin typeface="Calibri" pitchFamily="34" charset="0"/>
              </a:defRPr>
            </a:lvl7pPr>
            <a:lvl8pPr marL="1608859" algn="ctr" rtl="0" fontAlgn="base">
              <a:spcBef>
                <a:spcPct val="0"/>
              </a:spcBef>
              <a:spcAft>
                <a:spcPct val="0"/>
              </a:spcAft>
              <a:defRPr sz="4700" b="1">
                <a:solidFill>
                  <a:srgbClr val="A50021"/>
                </a:solidFill>
                <a:latin typeface="Calibri" pitchFamily="34" charset="0"/>
              </a:defRPr>
            </a:lvl8pPr>
            <a:lvl9pPr marL="2145145" algn="ctr" rtl="0" fontAlgn="base">
              <a:spcBef>
                <a:spcPct val="0"/>
              </a:spcBef>
              <a:spcAft>
                <a:spcPct val="0"/>
              </a:spcAft>
              <a:defRPr sz="4700" b="1">
                <a:solidFill>
                  <a:srgbClr val="A50021"/>
                </a:solidFill>
                <a:latin typeface="Calibri" pitchFamily="34" charset="0"/>
              </a:defRPr>
            </a:lvl9pPr>
          </a:lstStyle>
          <a:p>
            <a:pPr eaLnBrk="1" hangingPunct="1"/>
            <a:r>
              <a:rPr lang="it-IT" dirty="0" smtClean="0"/>
              <a:t>Il Cloud come soluzione Green</a:t>
            </a:r>
            <a:endParaRPr lang="it-IT" dirty="0" smtClean="0">
              <a:ea typeface="ＭＳ Ｐゴシック" pitchFamily="34" charset="-128"/>
            </a:endParaRPr>
          </a:p>
        </p:txBody>
      </p:sp>
      <p:pic>
        <p:nvPicPr>
          <p:cNvPr id="3" name="Picture 2"/>
          <p:cNvPicPr>
            <a:picLocks noChangeAspect="1" noChangeArrowheads="1"/>
          </p:cNvPicPr>
          <p:nvPr/>
        </p:nvPicPr>
        <p:blipFill>
          <a:blip r:embed="rId2" cstate="print"/>
          <a:srcRect/>
          <a:stretch>
            <a:fillRect/>
          </a:stretch>
        </p:blipFill>
        <p:spPr bwMode="auto">
          <a:xfrm>
            <a:off x="3491880" y="1293510"/>
            <a:ext cx="2088233" cy="1990782"/>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7400" r="6047"/>
          <a:stretch>
            <a:fillRect/>
          </a:stretch>
        </p:blipFill>
        <p:spPr bwMode="auto">
          <a:xfrm>
            <a:off x="2185836" y="3197251"/>
            <a:ext cx="4690420" cy="2520280"/>
          </a:xfrm>
          <a:prstGeom prst="rect">
            <a:avLst/>
          </a:prstGeom>
          <a:noFill/>
          <a:ln w="9525">
            <a:noFill/>
            <a:miter lim="800000"/>
            <a:headEnd/>
            <a:tailEnd/>
          </a:ln>
        </p:spPr>
      </p:pic>
      <p:sp>
        <p:nvSpPr>
          <p:cNvPr id="5" name="CasellaDiTesto 4"/>
          <p:cNvSpPr txBox="1"/>
          <p:nvPr/>
        </p:nvSpPr>
        <p:spPr>
          <a:xfrm>
            <a:off x="0" y="5848449"/>
            <a:ext cx="11356106" cy="461665"/>
          </a:xfrm>
          <a:prstGeom prst="rect">
            <a:avLst/>
          </a:prstGeom>
          <a:noFill/>
        </p:spPr>
        <p:txBody>
          <a:bodyPr wrap="square" rtlCol="0">
            <a:spAutoFit/>
          </a:bodyPr>
          <a:lstStyle/>
          <a:p>
            <a:pPr algn="ctr"/>
            <a:r>
              <a:rPr lang="it-IT" sz="2400" b="1" dirty="0" smtClean="0">
                <a:solidFill>
                  <a:srgbClr val="339933"/>
                </a:solidFill>
              </a:rPr>
              <a:t>Circa il 50 % (5 </a:t>
            </a:r>
            <a:r>
              <a:rPr lang="it-IT" sz="2400" b="1" dirty="0" err="1" smtClean="0">
                <a:solidFill>
                  <a:srgbClr val="339933"/>
                </a:solidFill>
              </a:rPr>
              <a:t>TWh</a:t>
            </a:r>
            <a:r>
              <a:rPr lang="it-IT" sz="2400" b="1" dirty="0" smtClean="0">
                <a:solidFill>
                  <a:srgbClr val="339933"/>
                </a:solidFill>
              </a:rPr>
              <a:t>) di risparmio energetico potenziale in Italia al 2020</a:t>
            </a:r>
            <a:endParaRPr lang="it-IT" sz="2400" dirty="0">
              <a:solidFill>
                <a:srgbClr val="339933"/>
              </a:solidFill>
            </a:endParaRPr>
          </a:p>
        </p:txBody>
      </p:sp>
      <p:sp>
        <p:nvSpPr>
          <p:cNvPr id="6" name="Rettangolo 5"/>
          <p:cNvSpPr/>
          <p:nvPr/>
        </p:nvSpPr>
        <p:spPr>
          <a:xfrm>
            <a:off x="251520" y="1941582"/>
            <a:ext cx="3635896" cy="369332"/>
          </a:xfrm>
          <a:prstGeom prst="rect">
            <a:avLst/>
          </a:prstGeom>
        </p:spPr>
        <p:txBody>
          <a:bodyPr wrap="square">
            <a:spAutoFit/>
          </a:bodyPr>
          <a:lstStyle/>
          <a:p>
            <a:r>
              <a:rPr lang="it-IT" i="1" dirty="0" smtClean="0">
                <a:ea typeface="ＭＳ Ｐゴシック" pitchFamily="34" charset="-128"/>
                <a:cs typeface="Times New Roman" pitchFamily="18" charset="0"/>
              </a:rPr>
              <a:t>eliminazione delle macchine fisiche</a:t>
            </a:r>
            <a:endParaRPr lang="it-IT" i="1" dirty="0"/>
          </a:p>
        </p:txBody>
      </p:sp>
      <p:sp>
        <p:nvSpPr>
          <p:cNvPr id="7" name="Rettangolo 6"/>
          <p:cNvSpPr/>
          <p:nvPr/>
        </p:nvSpPr>
        <p:spPr>
          <a:xfrm>
            <a:off x="5975648" y="1797566"/>
            <a:ext cx="3168352" cy="646331"/>
          </a:xfrm>
          <a:prstGeom prst="rect">
            <a:avLst/>
          </a:prstGeom>
        </p:spPr>
        <p:txBody>
          <a:bodyPr wrap="square">
            <a:spAutoFit/>
          </a:bodyPr>
          <a:lstStyle/>
          <a:p>
            <a:pPr marL="0" lvl="1"/>
            <a:r>
              <a:rPr lang="it-IT" i="1" dirty="0" smtClean="0">
                <a:ea typeface="ＭＳ Ｐゴシック" pitchFamily="34" charset="-128"/>
                <a:cs typeface="Times New Roman" pitchFamily="18" charset="0"/>
              </a:rPr>
              <a:t>calo dei consumi per il condizionamento dei locali</a:t>
            </a:r>
            <a:endParaRPr lang="it-IT" i="1" dirty="0"/>
          </a:p>
        </p:txBody>
      </p:sp>
      <p:sp>
        <p:nvSpPr>
          <p:cNvPr id="8" name="Rettangolo 7"/>
          <p:cNvSpPr/>
          <p:nvPr/>
        </p:nvSpPr>
        <p:spPr>
          <a:xfrm>
            <a:off x="251520" y="2949694"/>
            <a:ext cx="1944216" cy="923330"/>
          </a:xfrm>
          <a:prstGeom prst="rect">
            <a:avLst/>
          </a:prstGeom>
        </p:spPr>
        <p:txBody>
          <a:bodyPr wrap="square">
            <a:spAutoFit/>
          </a:bodyPr>
          <a:lstStyle/>
          <a:p>
            <a:r>
              <a:rPr lang="en-US" i="1" dirty="0" err="1" smtClean="0"/>
              <a:t>migliore</a:t>
            </a:r>
            <a:r>
              <a:rPr lang="en-US" i="1" dirty="0" smtClean="0"/>
              <a:t> </a:t>
            </a:r>
            <a:r>
              <a:rPr lang="en-US" i="1" dirty="0" err="1" smtClean="0"/>
              <a:t>gestione</a:t>
            </a:r>
            <a:r>
              <a:rPr lang="en-US" i="1" dirty="0" smtClean="0"/>
              <a:t> </a:t>
            </a:r>
            <a:r>
              <a:rPr lang="en-US" i="1" dirty="0" err="1" smtClean="0"/>
              <a:t>delle</a:t>
            </a:r>
            <a:r>
              <a:rPr lang="en-US" i="1" dirty="0" smtClean="0"/>
              <a:t> </a:t>
            </a:r>
            <a:r>
              <a:rPr lang="en-US" i="1" dirty="0" err="1" smtClean="0"/>
              <a:t>risorse</a:t>
            </a:r>
            <a:r>
              <a:rPr lang="en-US" i="1" dirty="0" smtClean="0"/>
              <a:t> </a:t>
            </a:r>
            <a:r>
              <a:rPr lang="en-US" i="1" dirty="0" err="1" smtClean="0"/>
              <a:t>dei</a:t>
            </a:r>
            <a:r>
              <a:rPr lang="en-US" i="1" dirty="0" smtClean="0"/>
              <a:t> data-</a:t>
            </a:r>
            <a:r>
              <a:rPr lang="en-US" i="1" dirty="0" err="1" smtClean="0"/>
              <a:t>centres</a:t>
            </a:r>
            <a:endParaRPr lang="en-US" i="1" dirty="0"/>
          </a:p>
        </p:txBody>
      </p:sp>
      <p:sp>
        <p:nvSpPr>
          <p:cNvPr id="9" name="Rettangolo 8"/>
          <p:cNvSpPr/>
          <p:nvPr/>
        </p:nvSpPr>
        <p:spPr>
          <a:xfrm>
            <a:off x="251520" y="1005478"/>
            <a:ext cx="7344816" cy="461665"/>
          </a:xfrm>
          <a:prstGeom prst="rect">
            <a:avLst/>
          </a:prstGeom>
        </p:spPr>
        <p:txBody>
          <a:bodyPr wrap="square">
            <a:spAutoFit/>
          </a:bodyPr>
          <a:lstStyle/>
          <a:p>
            <a:r>
              <a:rPr lang="it-IT" sz="2400" b="1" dirty="0" smtClean="0"/>
              <a:t>Riduzione complessiva dei consumi </a:t>
            </a:r>
            <a:r>
              <a:rPr lang="it-IT" sz="2400" b="1" dirty="0" err="1" smtClean="0"/>
              <a:t>energetici…</a:t>
            </a:r>
            <a:endParaRPr lang="it-IT" sz="2400" b="1" dirty="0" smtClean="0"/>
          </a:p>
        </p:txBody>
      </p:sp>
      <p:sp>
        <p:nvSpPr>
          <p:cNvPr id="10" name="Rettangolo 9"/>
          <p:cNvSpPr/>
          <p:nvPr/>
        </p:nvSpPr>
        <p:spPr>
          <a:xfrm>
            <a:off x="6984776" y="3095451"/>
            <a:ext cx="2159224" cy="646331"/>
          </a:xfrm>
          <a:prstGeom prst="rect">
            <a:avLst/>
          </a:prstGeom>
        </p:spPr>
        <p:txBody>
          <a:bodyPr wrap="square">
            <a:spAutoFit/>
          </a:bodyPr>
          <a:lstStyle/>
          <a:p>
            <a:r>
              <a:rPr lang="en-US" i="1" dirty="0" err="1" smtClean="0"/>
              <a:t>utilizzo</a:t>
            </a:r>
            <a:r>
              <a:rPr lang="en-US" i="1" dirty="0" smtClean="0"/>
              <a:t> </a:t>
            </a:r>
            <a:r>
              <a:rPr lang="en-US" i="1" dirty="0" err="1" smtClean="0"/>
              <a:t>più</a:t>
            </a:r>
            <a:r>
              <a:rPr lang="en-US" i="1" dirty="0" smtClean="0"/>
              <a:t> </a:t>
            </a:r>
            <a:r>
              <a:rPr lang="en-US" i="1" dirty="0" err="1" smtClean="0"/>
              <a:t>efficiente</a:t>
            </a:r>
            <a:r>
              <a:rPr lang="en-US" i="1" dirty="0" smtClean="0"/>
              <a:t> </a:t>
            </a:r>
            <a:r>
              <a:rPr lang="en-US" i="1" dirty="0" err="1" smtClean="0"/>
              <a:t>delle</a:t>
            </a:r>
            <a:r>
              <a:rPr lang="en-US" i="1" dirty="0" smtClean="0"/>
              <a:t> </a:t>
            </a:r>
            <a:r>
              <a:rPr lang="en-US" i="1" dirty="0" err="1" smtClean="0"/>
              <a:t>risorse</a:t>
            </a:r>
            <a:r>
              <a:rPr lang="en-US" i="1" dirty="0" smtClean="0"/>
              <a:t> </a:t>
            </a:r>
            <a:r>
              <a:rPr lang="en-US" i="1" dirty="0" err="1" smtClean="0"/>
              <a:t>di</a:t>
            </a:r>
            <a:r>
              <a:rPr lang="en-US" i="1" dirty="0" smtClean="0"/>
              <a:t> </a:t>
            </a:r>
            <a:r>
              <a:rPr lang="en-US" i="1" dirty="0" err="1" smtClean="0"/>
              <a:t>rete</a:t>
            </a:r>
            <a:endParaRPr lang="en-US" i="1" dirty="0"/>
          </a:p>
        </p:txBody>
      </p:sp>
      <p:sp>
        <p:nvSpPr>
          <p:cNvPr id="11" name="Rettangolo 10"/>
          <p:cNvSpPr/>
          <p:nvPr/>
        </p:nvSpPr>
        <p:spPr>
          <a:xfrm>
            <a:off x="6588224" y="5037926"/>
            <a:ext cx="2771800" cy="461665"/>
          </a:xfrm>
          <a:prstGeom prst="rect">
            <a:avLst/>
          </a:prstGeom>
        </p:spPr>
        <p:txBody>
          <a:bodyPr wrap="square">
            <a:spAutoFit/>
          </a:bodyPr>
          <a:lstStyle/>
          <a:p>
            <a:r>
              <a:rPr lang="it-IT" sz="2400" b="1" dirty="0" err="1" smtClean="0"/>
              <a:t>…e</a:t>
            </a:r>
            <a:r>
              <a:rPr lang="it-IT" sz="2400" b="1" dirty="0" smtClean="0"/>
              <a:t> anche dei costi!</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0489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1786652" y="1701602"/>
            <a:ext cx="10124361" cy="1362390"/>
          </a:xfrm>
        </p:spPr>
        <p:txBody>
          <a:bodyPr/>
          <a:lstStyle/>
          <a:p>
            <a:r>
              <a:rPr lang="it-IT" dirty="0" smtClean="0"/>
              <a:t>Pronti per la prossima?</a:t>
            </a:r>
            <a:endParaRPr lang="it-IT" dirty="0"/>
          </a:p>
        </p:txBody>
      </p:sp>
      <p:pic>
        <p:nvPicPr>
          <p:cNvPr id="4" name="Immagine 3"/>
          <p:cNvPicPr>
            <a:picLocks noChangeAspect="1"/>
          </p:cNvPicPr>
          <p:nvPr/>
        </p:nvPicPr>
        <p:blipFill>
          <a:blip r:embed="rId2"/>
          <a:stretch>
            <a:fillRect/>
          </a:stretch>
        </p:blipFill>
        <p:spPr>
          <a:xfrm>
            <a:off x="4947394" y="2496047"/>
            <a:ext cx="5436716" cy="361788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5037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Seguono </a:t>
            </a:r>
            <a:r>
              <a:rPr lang="it-IT" dirty="0" err="1"/>
              <a:t>slides</a:t>
            </a:r>
            <a:r>
              <a:rPr lang="it-IT" dirty="0"/>
              <a:t> di backup</a:t>
            </a:r>
            <a:br>
              <a:rPr lang="it-IT" dirty="0"/>
            </a:br>
            <a:endParaRPr lang="it-IT" dirty="0"/>
          </a:p>
        </p:txBody>
      </p:sp>
      <p:sp>
        <p:nvSpPr>
          <p:cNvPr id="3" name="Segnaposto testo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9759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0657" name="Rectangle 5"/>
          <p:cNvSpPr>
            <a:spLocks noGrp="1" noChangeArrowheads="1"/>
          </p:cNvSpPr>
          <p:nvPr>
            <p:ph type="title" idx="4294967295"/>
          </p:nvPr>
        </p:nvSpPr>
        <p:spPr>
          <a:xfrm>
            <a:off x="696913" y="611188"/>
            <a:ext cx="10112375" cy="438150"/>
          </a:xfrm>
        </p:spPr>
        <p:txBody>
          <a:bodyPr/>
          <a:lstStyle/>
          <a:p>
            <a:pPr eaLnBrk="1" hangingPunct="1"/>
            <a:r>
              <a:rPr lang="en-US" sz="3300">
                <a:latin typeface="Calibri" charset="0"/>
                <a:ea typeface="MS PGothic" charset="0"/>
              </a:rPr>
              <a:t>I Cloud Services dal punto di vista del cliente</a:t>
            </a:r>
          </a:p>
        </p:txBody>
      </p:sp>
      <p:grpSp>
        <p:nvGrpSpPr>
          <p:cNvPr id="70658" name="Group 31"/>
          <p:cNvGrpSpPr>
            <a:grpSpLocks/>
          </p:cNvGrpSpPr>
          <p:nvPr/>
        </p:nvGrpSpPr>
        <p:grpSpPr bwMode="auto">
          <a:xfrm>
            <a:off x="5765800" y="2060575"/>
            <a:ext cx="2532063" cy="1370013"/>
            <a:chOff x="1882" y="1026"/>
            <a:chExt cx="2631" cy="1700"/>
          </a:xfrm>
        </p:grpSpPr>
        <p:pic>
          <p:nvPicPr>
            <p:cNvPr id="70679" name="Picture 2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82" y="1026"/>
              <a:ext cx="2631" cy="1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0680" name="Picture 21" descr="ANd9GcSrXGvcgl5oK0mmqjtNbr_krB4uz9OcxiHhcmfbNPpDIskNWli7ygteuCE">
              <a:hlinkClick r:id="rId4"/>
            </p:cNvPr>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05" y="1162"/>
              <a:ext cx="510" cy="72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0681" name="Picture 23" descr="ANd9GcQV6bbS_Hx0iFCiqnC0V-KPzYWWOT7wlYYCV1-__NUmYmvN6782iXyY2w">
              <a:hlinkClick r:id="rId6"/>
            </p:cNvPr>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70" y="1782"/>
              <a:ext cx="600" cy="69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0682" name="Picture 10" descr="j0432614"/>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7" y="1661"/>
              <a:ext cx="726" cy="72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pic>
        <p:nvPicPr>
          <p:cNvPr id="70659" name="Picture 10" descr="j0432614"/>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705975" y="2276475"/>
            <a:ext cx="1501775" cy="1154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0660" name="Picture 29" descr="ANd9GcQV6bbS_Hx0iFCiqnC0V-KPzYWWOT7wlYYCV1-__NUmYmvN6782iXyY2w">
            <a:hlinkClick r:id="rId6"/>
          </p:cNvPr>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779000" y="5060950"/>
            <a:ext cx="1241425" cy="1104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0661" name="Picture 30" descr="ANd9GcSrXGvcgl5oK0mmqjtNbr_krB4uz9OcxiHhcmfbNPpDIskNWli7ygteuCE">
            <a:hlinkClick r:id="rId4"/>
          </p:cNvPr>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799638" y="3724275"/>
            <a:ext cx="1054100" cy="1146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0662" name="Picture 5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67388" y="3502025"/>
            <a:ext cx="2533650" cy="1368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0663" name="Picture 54" descr="ANd9GcSrXGvcgl5oK0mmqjtNbr_krB4uz9OcxiHhcmfbNPpDIskNWli7ygteuCE">
            <a:hlinkClick r:id="rId4"/>
          </p:cNvPr>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48475" y="3611563"/>
            <a:ext cx="490538" cy="581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0664" name="Picture 55" descr="ANd9GcQV6bbS_Hx0iFCiqnC0V-KPzYWWOT7wlYYCV1-__NUmYmvN6782iXyY2w">
            <a:hlinkClick r:id="rId6"/>
          </p:cNvPr>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96150" y="4110038"/>
            <a:ext cx="577850" cy="560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0665" name="Picture 5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67388" y="4941888"/>
            <a:ext cx="2533650" cy="1368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0666" name="Picture 60" descr="ANd9GcQV6bbS_Hx0iFCiqnC0V-KPzYWWOT7wlYYCV1-__NUmYmvN6782iXyY2w">
            <a:hlinkClick r:id="rId6"/>
          </p:cNvPr>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96150" y="5549900"/>
            <a:ext cx="577850" cy="5603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0667" name="AutoShape 62"/>
          <p:cNvSpPr>
            <a:spLocks noChangeArrowheads="1"/>
          </p:cNvSpPr>
          <p:nvPr/>
        </p:nvSpPr>
        <p:spPr bwMode="auto">
          <a:xfrm>
            <a:off x="8582025" y="2492375"/>
            <a:ext cx="846138" cy="504825"/>
          </a:xfrm>
          <a:prstGeom prst="rightArrow">
            <a:avLst>
              <a:gd name="adj1" fmla="val 50000"/>
              <a:gd name="adj2" fmla="val 32172"/>
            </a:avLst>
          </a:prstGeom>
          <a:gradFill rotWithShape="1">
            <a:gsLst>
              <a:gs pos="0">
                <a:srgbClr val="AFAFAF"/>
              </a:gs>
              <a:gs pos="100000">
                <a:srgbClr val="D4D4D4"/>
              </a:gs>
            </a:gsLst>
            <a:lin ang="5400000" scaled="1"/>
          </a:gradFill>
          <a:ln w="9525">
            <a:solidFill>
              <a:schemeClr val="accent2"/>
            </a:solidFill>
            <a:miter lim="800000"/>
            <a:headEnd/>
            <a:tailEnd/>
          </a:ln>
        </p:spPr>
        <p:txBody>
          <a:bodyPr wrap="none" lIns="107259" tIns="53630" rIns="107259" bIns="53630" anchor="ctr"/>
          <a:lstStyle/>
          <a:p>
            <a:endParaRPr lang="it-IT"/>
          </a:p>
        </p:txBody>
      </p:sp>
      <p:sp>
        <p:nvSpPr>
          <p:cNvPr id="70668" name="AutoShape 63"/>
          <p:cNvSpPr>
            <a:spLocks noChangeArrowheads="1"/>
          </p:cNvSpPr>
          <p:nvPr/>
        </p:nvSpPr>
        <p:spPr bwMode="auto">
          <a:xfrm>
            <a:off x="8582025" y="3933825"/>
            <a:ext cx="846138" cy="504825"/>
          </a:xfrm>
          <a:prstGeom prst="rightArrow">
            <a:avLst>
              <a:gd name="adj1" fmla="val 50000"/>
              <a:gd name="adj2" fmla="val 32172"/>
            </a:avLst>
          </a:prstGeom>
          <a:gradFill rotWithShape="1">
            <a:gsLst>
              <a:gs pos="0">
                <a:srgbClr val="AFAFAF"/>
              </a:gs>
              <a:gs pos="100000">
                <a:srgbClr val="D4D4D4"/>
              </a:gs>
            </a:gsLst>
            <a:lin ang="5400000" scaled="1"/>
          </a:gradFill>
          <a:ln w="9525">
            <a:solidFill>
              <a:schemeClr val="accent2"/>
            </a:solidFill>
            <a:miter lim="800000"/>
            <a:headEnd/>
            <a:tailEnd/>
          </a:ln>
        </p:spPr>
        <p:txBody>
          <a:bodyPr wrap="none" lIns="107259" tIns="53630" rIns="107259" bIns="53630" anchor="ctr"/>
          <a:lstStyle/>
          <a:p>
            <a:endParaRPr lang="it-IT"/>
          </a:p>
        </p:txBody>
      </p:sp>
      <p:sp>
        <p:nvSpPr>
          <p:cNvPr id="70669" name="AutoShape 64"/>
          <p:cNvSpPr>
            <a:spLocks noChangeArrowheads="1"/>
          </p:cNvSpPr>
          <p:nvPr/>
        </p:nvSpPr>
        <p:spPr bwMode="auto">
          <a:xfrm>
            <a:off x="8582025" y="5373688"/>
            <a:ext cx="846138" cy="504825"/>
          </a:xfrm>
          <a:prstGeom prst="rightArrow">
            <a:avLst>
              <a:gd name="adj1" fmla="val 50000"/>
              <a:gd name="adj2" fmla="val 32172"/>
            </a:avLst>
          </a:prstGeom>
          <a:gradFill rotWithShape="1">
            <a:gsLst>
              <a:gs pos="0">
                <a:srgbClr val="AFAFAF"/>
              </a:gs>
              <a:gs pos="100000">
                <a:srgbClr val="D4D4D4"/>
              </a:gs>
            </a:gsLst>
            <a:lin ang="5400000" scaled="1"/>
          </a:gradFill>
          <a:ln w="9525">
            <a:solidFill>
              <a:schemeClr val="accent2"/>
            </a:solidFill>
            <a:miter lim="800000"/>
            <a:headEnd/>
            <a:tailEnd/>
          </a:ln>
        </p:spPr>
        <p:txBody>
          <a:bodyPr wrap="none" lIns="107259" tIns="53630" rIns="107259" bIns="53630" anchor="ctr"/>
          <a:lstStyle/>
          <a:p>
            <a:endParaRPr lang="it-IT"/>
          </a:p>
        </p:txBody>
      </p:sp>
      <p:sp>
        <p:nvSpPr>
          <p:cNvPr id="70670" name="Rectangle 6"/>
          <p:cNvSpPr>
            <a:spLocks noChangeArrowheads="1"/>
          </p:cNvSpPr>
          <p:nvPr/>
        </p:nvSpPr>
        <p:spPr bwMode="auto">
          <a:xfrm>
            <a:off x="703263" y="1754188"/>
            <a:ext cx="4878387" cy="1412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lstStyle/>
          <a:p>
            <a:pPr eaLnBrk="0" hangingPunct="0">
              <a:lnSpc>
                <a:spcPct val="95000"/>
              </a:lnSpc>
              <a:buClr>
                <a:schemeClr val="tx2"/>
              </a:buClr>
              <a:buFont typeface="Times" charset="0"/>
              <a:buNone/>
            </a:pPr>
            <a:r>
              <a:rPr lang="it-IT" sz="1900" b="1" i="1">
                <a:solidFill>
                  <a:schemeClr val="tx2"/>
                </a:solidFill>
                <a:latin typeface="Franklin Gothic Demi" charset="0"/>
              </a:rPr>
              <a:t>Application Clouds</a:t>
            </a:r>
          </a:p>
          <a:p>
            <a:pPr eaLnBrk="0" hangingPunct="0">
              <a:lnSpc>
                <a:spcPct val="95000"/>
              </a:lnSpc>
              <a:buClr>
                <a:schemeClr val="tx2"/>
              </a:buClr>
              <a:buFont typeface="Times" charset="0"/>
              <a:buNone/>
            </a:pPr>
            <a:r>
              <a:rPr lang="it-IT" sz="1900" i="1">
                <a:latin typeface="Franklin Gothic Demi" charset="0"/>
              </a:rPr>
              <a:t>Il servizio erogato in modalità Cloud è una applicazione</a:t>
            </a:r>
          </a:p>
          <a:p>
            <a:pPr eaLnBrk="0" hangingPunct="0">
              <a:lnSpc>
                <a:spcPct val="95000"/>
              </a:lnSpc>
              <a:buClr>
                <a:schemeClr val="tx2"/>
              </a:buClr>
              <a:buFont typeface="Times" charset="0"/>
              <a:buNone/>
            </a:pPr>
            <a:r>
              <a:rPr lang="it-IT" sz="1900" i="1">
                <a:latin typeface="Franklin Gothic Demi" charset="0"/>
              </a:rPr>
              <a:t>L</a:t>
            </a:r>
            <a:r>
              <a:rPr lang="ja-JP" altLang="it-IT" sz="1900" i="1">
                <a:latin typeface="Franklin Gothic Demi" charset="0"/>
              </a:rPr>
              <a:t>’</a:t>
            </a:r>
            <a:r>
              <a:rPr lang="it-IT" altLang="ja-JP" sz="1900" i="1">
                <a:latin typeface="Franklin Gothic Demi" charset="0"/>
              </a:rPr>
              <a:t>infrastruttura storage utilizzata è trasparente al cliente finale</a:t>
            </a:r>
            <a:endParaRPr lang="it-IT" sz="1900" i="1">
              <a:latin typeface="Franklin Gothic Demi" charset="0"/>
            </a:endParaRPr>
          </a:p>
        </p:txBody>
      </p:sp>
      <p:sp>
        <p:nvSpPr>
          <p:cNvPr id="70671" name="Rectangle 14"/>
          <p:cNvSpPr>
            <a:spLocks noChangeArrowheads="1"/>
          </p:cNvSpPr>
          <p:nvPr/>
        </p:nvSpPr>
        <p:spPr bwMode="auto">
          <a:xfrm>
            <a:off x="728663" y="3582988"/>
            <a:ext cx="4664075" cy="12350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lstStyle/>
          <a:p>
            <a:pPr eaLnBrk="0" hangingPunct="0">
              <a:lnSpc>
                <a:spcPct val="95000"/>
              </a:lnSpc>
              <a:buClr>
                <a:schemeClr val="tx2"/>
              </a:buClr>
              <a:buFont typeface="Times" charset="0"/>
              <a:buNone/>
            </a:pPr>
            <a:r>
              <a:rPr lang="it-IT" sz="1900" b="1" i="1">
                <a:solidFill>
                  <a:schemeClr val="tx2"/>
                </a:solidFill>
                <a:latin typeface="Franklin Gothic Demi" charset="0"/>
              </a:rPr>
              <a:t>Compute Clouds</a:t>
            </a:r>
          </a:p>
          <a:p>
            <a:pPr eaLnBrk="0" hangingPunct="0">
              <a:lnSpc>
                <a:spcPct val="95000"/>
              </a:lnSpc>
              <a:buClr>
                <a:schemeClr val="tx2"/>
              </a:buClr>
              <a:buFont typeface="Times" charset="0"/>
              <a:buNone/>
            </a:pPr>
            <a:r>
              <a:rPr lang="it-IT" sz="1900" i="1">
                <a:latin typeface="Franklin Gothic Demi" charset="0"/>
              </a:rPr>
              <a:t>Viene offerto un server virtuale</a:t>
            </a:r>
          </a:p>
          <a:p>
            <a:pPr eaLnBrk="0" hangingPunct="0">
              <a:lnSpc>
                <a:spcPct val="95000"/>
              </a:lnSpc>
              <a:buClr>
                <a:schemeClr val="tx2"/>
              </a:buClr>
              <a:buFont typeface="Times" charset="0"/>
              <a:buNone/>
            </a:pPr>
            <a:r>
              <a:rPr lang="it-IT" sz="1900" i="1">
                <a:latin typeface="Franklin Gothic Demi" charset="0"/>
              </a:rPr>
              <a:t>Anche in questo caso l</a:t>
            </a:r>
            <a:r>
              <a:rPr lang="ja-JP" altLang="it-IT" sz="1900" i="1">
                <a:latin typeface="Franklin Gothic Demi" charset="0"/>
              </a:rPr>
              <a:t>’</a:t>
            </a:r>
            <a:r>
              <a:rPr lang="it-IT" altLang="ja-JP" sz="1900" i="1">
                <a:latin typeface="Franklin Gothic Demi" charset="0"/>
              </a:rPr>
              <a:t>infrastruttura storage è trasparente al cliente finale</a:t>
            </a:r>
          </a:p>
          <a:p>
            <a:pPr eaLnBrk="0" hangingPunct="0">
              <a:lnSpc>
                <a:spcPct val="95000"/>
              </a:lnSpc>
              <a:buClr>
                <a:schemeClr val="tx2"/>
              </a:buClr>
              <a:buFont typeface="Times" charset="0"/>
              <a:buNone/>
            </a:pPr>
            <a:endParaRPr lang="it-IT" sz="1900" i="1">
              <a:latin typeface="Franklin Gothic Demi" charset="0"/>
            </a:endParaRPr>
          </a:p>
        </p:txBody>
      </p:sp>
      <p:sp>
        <p:nvSpPr>
          <p:cNvPr id="70672" name="Rectangle 15"/>
          <p:cNvSpPr>
            <a:spLocks noChangeArrowheads="1"/>
          </p:cNvSpPr>
          <p:nvPr/>
        </p:nvSpPr>
        <p:spPr bwMode="auto">
          <a:xfrm>
            <a:off x="728663" y="5126038"/>
            <a:ext cx="5133975" cy="1041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lstStyle/>
          <a:p>
            <a:pPr eaLnBrk="0" hangingPunct="0">
              <a:lnSpc>
                <a:spcPct val="95000"/>
              </a:lnSpc>
              <a:buClr>
                <a:schemeClr val="tx2"/>
              </a:buClr>
              <a:buFont typeface="Times" charset="0"/>
              <a:buNone/>
            </a:pPr>
            <a:r>
              <a:rPr lang="it-IT" sz="1900" b="1" i="1">
                <a:solidFill>
                  <a:schemeClr val="tx2"/>
                </a:solidFill>
                <a:latin typeface="Franklin Gothic Demi" charset="0"/>
              </a:rPr>
              <a:t>Network Storage Clouds</a:t>
            </a:r>
          </a:p>
          <a:p>
            <a:pPr eaLnBrk="0" hangingPunct="0">
              <a:lnSpc>
                <a:spcPct val="95000"/>
              </a:lnSpc>
              <a:buClr>
                <a:schemeClr val="tx2"/>
              </a:buClr>
              <a:buFont typeface="Times" charset="0"/>
              <a:buNone/>
            </a:pPr>
            <a:r>
              <a:rPr lang="it-IT" sz="1900" i="1">
                <a:latin typeface="Franklin Gothic Demi" charset="0"/>
              </a:rPr>
              <a:t>In questo caso viene offerto uno storage di rete. Lo storage viene visto come locale anche se erogato attraverso il Cloud</a:t>
            </a:r>
          </a:p>
        </p:txBody>
      </p:sp>
      <p:pic>
        <p:nvPicPr>
          <p:cNvPr id="70673" name="Picture 73" descr="CLIPART_OF_10883_SM_2"/>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826625" y="979488"/>
            <a:ext cx="1381125" cy="10604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0674" name="AutoShape 74"/>
          <p:cNvSpPr>
            <a:spLocks noChangeArrowheads="1"/>
          </p:cNvSpPr>
          <p:nvPr/>
        </p:nvSpPr>
        <p:spPr bwMode="auto">
          <a:xfrm>
            <a:off x="6048375" y="1339850"/>
            <a:ext cx="3846513" cy="504825"/>
          </a:xfrm>
          <a:prstGeom prst="rightArrow">
            <a:avLst>
              <a:gd name="adj1" fmla="val 50000"/>
              <a:gd name="adj2" fmla="val 146252"/>
            </a:avLst>
          </a:prstGeom>
          <a:gradFill rotWithShape="1">
            <a:gsLst>
              <a:gs pos="0">
                <a:srgbClr val="AFAFAF"/>
              </a:gs>
              <a:gs pos="100000">
                <a:srgbClr val="D4D4D4"/>
              </a:gs>
            </a:gsLst>
            <a:lin ang="5400000" scaled="1"/>
          </a:gradFill>
          <a:ln w="9525">
            <a:solidFill>
              <a:schemeClr val="accent2"/>
            </a:solidFill>
            <a:miter lim="800000"/>
            <a:headEnd/>
            <a:tailEnd/>
          </a:ln>
        </p:spPr>
        <p:txBody>
          <a:bodyPr wrap="none" lIns="107259" tIns="53630" rIns="107259" bIns="53630" anchor="ctr"/>
          <a:lstStyle/>
          <a:p>
            <a:endParaRPr lang="it-IT"/>
          </a:p>
        </p:txBody>
      </p:sp>
      <p:sp>
        <p:nvSpPr>
          <p:cNvPr id="70675" name="Rectangle 13"/>
          <p:cNvSpPr>
            <a:spLocks noChangeArrowheads="1"/>
          </p:cNvSpPr>
          <p:nvPr/>
        </p:nvSpPr>
        <p:spPr bwMode="auto">
          <a:xfrm>
            <a:off x="6048375" y="1412875"/>
            <a:ext cx="3376613" cy="4016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spAutoFit/>
          </a:bodyPr>
          <a:lstStyle/>
          <a:p>
            <a:pPr>
              <a:spcBef>
                <a:spcPct val="50000"/>
              </a:spcBef>
              <a:buClr>
                <a:schemeClr val="tx1"/>
              </a:buClr>
              <a:buFont typeface="Wingdings" charset="0"/>
              <a:buNone/>
            </a:pPr>
            <a:r>
              <a:rPr lang="en-US" sz="1900" b="1">
                <a:latin typeface="Franklin Gothic Demi" charset="0"/>
              </a:rPr>
              <a:t>La prospettiva del Cliente</a:t>
            </a:r>
          </a:p>
        </p:txBody>
      </p:sp>
      <p:sp>
        <p:nvSpPr>
          <p:cNvPr id="28" name="Text Box 17"/>
          <p:cNvSpPr txBox="1">
            <a:spLocks noChangeArrowheads="1"/>
          </p:cNvSpPr>
          <p:nvPr/>
        </p:nvSpPr>
        <p:spPr bwMode="auto">
          <a:xfrm rot="-3134008">
            <a:off x="7745413" y="2368550"/>
            <a:ext cx="1966912" cy="446088"/>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lIns="107259" tIns="53630" rIns="107259" bIns="53630" anchor="ctr">
            <a:spAutoFit/>
          </a:bodyPr>
          <a:lstStyle/>
          <a:p>
            <a:pPr algn="ctr" eaLnBrk="0" hangingPunct="0">
              <a:spcBef>
                <a:spcPct val="50000"/>
              </a:spcBef>
              <a:defRPr/>
            </a:pPr>
            <a:r>
              <a:rPr lang="en-US" sz="2100" b="1" dirty="0">
                <a:solidFill>
                  <a:schemeClr val="dk1"/>
                </a:solidFill>
                <a:latin typeface="+mn-lt"/>
                <a:ea typeface="+mn-ea"/>
                <a:cs typeface="+mn-cs"/>
              </a:rPr>
              <a:t>Virtual Desktop</a:t>
            </a:r>
          </a:p>
        </p:txBody>
      </p:sp>
      <p:sp>
        <p:nvSpPr>
          <p:cNvPr id="29" name="Text Box 17"/>
          <p:cNvSpPr txBox="1">
            <a:spLocks noChangeArrowheads="1"/>
          </p:cNvSpPr>
          <p:nvPr/>
        </p:nvSpPr>
        <p:spPr bwMode="auto">
          <a:xfrm rot="-2998752">
            <a:off x="7831931" y="3880644"/>
            <a:ext cx="1874838" cy="4318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lIns="107259" tIns="53630" rIns="107259" bIns="53630" anchor="ctr">
            <a:spAutoFit/>
          </a:bodyPr>
          <a:lstStyle/>
          <a:p>
            <a:pPr algn="ctr" eaLnBrk="0" hangingPunct="0">
              <a:spcBef>
                <a:spcPct val="50000"/>
              </a:spcBef>
              <a:defRPr/>
            </a:pPr>
            <a:r>
              <a:rPr lang="en-US" sz="2100" b="1" dirty="0">
                <a:solidFill>
                  <a:schemeClr val="dk1"/>
                </a:solidFill>
                <a:latin typeface="+mn-lt"/>
                <a:ea typeface="+mn-ea"/>
                <a:cs typeface="+mn-cs"/>
              </a:rPr>
              <a:t>Hosting</a:t>
            </a:r>
          </a:p>
        </p:txBody>
      </p:sp>
      <p:sp>
        <p:nvSpPr>
          <p:cNvPr id="30" name="Text Box 17"/>
          <p:cNvSpPr txBox="1">
            <a:spLocks noChangeArrowheads="1"/>
          </p:cNvSpPr>
          <p:nvPr/>
        </p:nvSpPr>
        <p:spPr bwMode="auto">
          <a:xfrm rot="-2998752">
            <a:off x="7724775" y="5324475"/>
            <a:ext cx="1689100" cy="4318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lIns="107259" tIns="53630" rIns="107259" bIns="53630" anchor="ctr">
            <a:spAutoFit/>
          </a:bodyPr>
          <a:lstStyle/>
          <a:p>
            <a:pPr algn="ctr" eaLnBrk="0" hangingPunct="0">
              <a:spcBef>
                <a:spcPct val="50000"/>
              </a:spcBef>
              <a:defRPr/>
            </a:pPr>
            <a:r>
              <a:rPr lang="en-US" sz="2100" b="1" dirty="0">
                <a:solidFill>
                  <a:schemeClr val="dk1"/>
                </a:solidFill>
                <a:latin typeface="+mn-lt"/>
                <a:ea typeface="+mn-ea"/>
                <a:cs typeface="+mn-cs"/>
              </a:rPr>
              <a:t>Storage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5" name="Picture 6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37100" y="2708275"/>
            <a:ext cx="4313238" cy="18018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 name="Immagine 3" descr="sn-cloud-storage-sm.jpg"/>
          <p:cNvPicPr>
            <a:picLocks noChangeAspect="1"/>
          </p:cNvPicPr>
          <p:nvPr/>
        </p:nvPicPr>
        <p:blipFill>
          <a:blip r:embed="rId4" cstate="print"/>
          <a:stretch>
            <a:fillRect/>
          </a:stretch>
        </p:blipFill>
        <p:spPr>
          <a:xfrm>
            <a:off x="7983779" y="1315758"/>
            <a:ext cx="2926326" cy="1410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2707" name="Picture 66" descr="CLIPART_OF_10883_SM_2"/>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3263" y="1196975"/>
            <a:ext cx="1127125" cy="865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99" name="Connettore 1 98"/>
          <p:cNvCxnSpPr>
            <a:cxnSpLocks noChangeShapeType="1"/>
          </p:cNvCxnSpPr>
          <p:nvPr/>
        </p:nvCxnSpPr>
        <p:spPr bwMode="auto">
          <a:xfrm rot="5400000" flipH="1" flipV="1">
            <a:off x="1611312" y="2770188"/>
            <a:ext cx="428625" cy="0"/>
          </a:xfrm>
          <a:prstGeom prst="line">
            <a:avLst/>
          </a:prstGeom>
          <a:noFill/>
          <a:ln w="38100">
            <a:solidFill>
              <a:schemeClr val="accent1"/>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89" name="Rettangolo arrotondato 88"/>
          <p:cNvSpPr/>
          <p:nvPr/>
        </p:nvSpPr>
        <p:spPr>
          <a:xfrm>
            <a:off x="3314700" y="4629150"/>
            <a:ext cx="1395413" cy="500063"/>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107259" tIns="53630" rIns="107259" bIns="53630" anchor="ctr"/>
          <a:lstStyle/>
          <a:p>
            <a:pPr algn="ctr">
              <a:defRPr/>
            </a:pPr>
            <a:endParaRPr lang="it-IT"/>
          </a:p>
        </p:txBody>
      </p:sp>
      <p:sp>
        <p:nvSpPr>
          <p:cNvPr id="72710" name="Rectangle 5"/>
          <p:cNvSpPr txBox="1">
            <a:spLocks noChangeArrowheads="1"/>
          </p:cNvSpPr>
          <p:nvPr/>
        </p:nvSpPr>
        <p:spPr bwMode="auto">
          <a:xfrm>
            <a:off x="608013" y="620713"/>
            <a:ext cx="11114087" cy="438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7" tIns="53630" rIns="107257" bIns="53630"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3200" b="1">
                <a:solidFill>
                  <a:srgbClr val="A50021"/>
                </a:solidFill>
                <a:latin typeface="Calibri" charset="0"/>
              </a:rPr>
              <a:t>L’offerta Cloud Storage di Telecom Italia: Nuvola it Data Space</a:t>
            </a:r>
          </a:p>
        </p:txBody>
      </p:sp>
      <p:pic>
        <p:nvPicPr>
          <p:cNvPr id="72711" name="Picture 2" descr="http://graffletopia.com/images/previews/471/original.png?1250609534"/>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413" t="78432" r="48463"/>
          <a:stretch>
            <a:fillRect/>
          </a:stretch>
        </p:blipFill>
        <p:spPr bwMode="auto">
          <a:xfrm>
            <a:off x="1360488" y="1770063"/>
            <a:ext cx="1374775" cy="9286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712" name="Picture 2" descr="http://graffletopia.com/images/previews/471/original.png?1250609534"/>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9217" r="74593" b="41176"/>
          <a:stretch>
            <a:fillRect/>
          </a:stretch>
        </p:blipFill>
        <p:spPr bwMode="auto">
          <a:xfrm>
            <a:off x="1454150" y="5129213"/>
            <a:ext cx="1373188" cy="901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21" name="Connettore 1 20"/>
          <p:cNvCxnSpPr>
            <a:cxnSpLocks noChangeShapeType="1"/>
          </p:cNvCxnSpPr>
          <p:nvPr/>
        </p:nvCxnSpPr>
        <p:spPr bwMode="auto">
          <a:xfrm>
            <a:off x="1174750" y="2984500"/>
            <a:ext cx="3443288" cy="0"/>
          </a:xfrm>
          <a:prstGeom prst="line">
            <a:avLst/>
          </a:prstGeom>
          <a:noFill/>
          <a:ln w="38100">
            <a:solidFill>
              <a:schemeClr val="accent1"/>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pic>
        <p:nvPicPr>
          <p:cNvPr id="72714" name="Picture 5"/>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54150" y="3303588"/>
            <a:ext cx="1373188" cy="950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72715" name="Gruppo 44"/>
          <p:cNvGrpSpPr>
            <a:grpSpLocks/>
          </p:cNvGrpSpPr>
          <p:nvPr/>
        </p:nvGrpSpPr>
        <p:grpSpPr bwMode="auto">
          <a:xfrm>
            <a:off x="5903913" y="3544888"/>
            <a:ext cx="531812" cy="361950"/>
            <a:chOff x="5540449" y="3714752"/>
            <a:chExt cx="407927" cy="361644"/>
          </a:xfrm>
        </p:grpSpPr>
        <p:grpSp>
          <p:nvGrpSpPr>
            <p:cNvPr id="72750" name="Gruppo 17"/>
            <p:cNvGrpSpPr>
              <a:grpSpLocks/>
            </p:cNvGrpSpPr>
            <p:nvPr/>
          </p:nvGrpSpPr>
          <p:grpSpPr bwMode="auto">
            <a:xfrm>
              <a:off x="5548320" y="3714752"/>
              <a:ext cx="400056" cy="361644"/>
              <a:chOff x="3100374" y="5666437"/>
              <a:chExt cx="400056" cy="361644"/>
            </a:xfrm>
          </p:grpSpPr>
          <p:sp>
            <p:nvSpPr>
              <p:cNvPr id="12" name="Disco magnetico 11"/>
              <p:cNvSpPr>
                <a:spLocks noChangeArrowheads="1"/>
              </p:cNvSpPr>
              <p:nvPr/>
            </p:nvSpPr>
            <p:spPr bwMode="auto">
              <a:xfrm>
                <a:off x="3099809" y="5666437"/>
                <a:ext cx="400621" cy="120548"/>
              </a:xfrm>
              <a:prstGeom prst="flowChartMagneticDisk">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sp>
            <p:nvSpPr>
              <p:cNvPr id="16" name="Disco magnetico 15"/>
              <p:cNvSpPr>
                <a:spLocks noChangeArrowheads="1"/>
              </p:cNvSpPr>
              <p:nvPr/>
            </p:nvSpPr>
            <p:spPr bwMode="auto">
              <a:xfrm>
                <a:off x="3099809" y="5786985"/>
                <a:ext cx="400621" cy="120548"/>
              </a:xfrm>
              <a:prstGeom prst="flowChartMagneticDisk">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sp>
            <p:nvSpPr>
              <p:cNvPr id="17" name="Disco magnetico 16"/>
              <p:cNvSpPr>
                <a:spLocks noChangeArrowheads="1"/>
              </p:cNvSpPr>
              <p:nvPr/>
            </p:nvSpPr>
            <p:spPr bwMode="auto">
              <a:xfrm>
                <a:off x="3099809" y="5907533"/>
                <a:ext cx="400621" cy="120548"/>
              </a:xfrm>
              <a:prstGeom prst="flowChartMagneticDisk">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grpSp>
        <p:pic>
          <p:nvPicPr>
            <p:cNvPr id="72751" name="Picture 2" descr="http://www.cedac.net/img_notizie/fulmine.pn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40449" y="3754507"/>
              <a:ext cx="285752" cy="2857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grpSp>
        <p:nvGrpSpPr>
          <p:cNvPr id="72716" name="Gruppo 45"/>
          <p:cNvGrpSpPr>
            <a:grpSpLocks/>
          </p:cNvGrpSpPr>
          <p:nvPr/>
        </p:nvGrpSpPr>
        <p:grpSpPr bwMode="auto">
          <a:xfrm>
            <a:off x="6637338" y="3544888"/>
            <a:ext cx="522287" cy="361950"/>
            <a:chOff x="6167449" y="3714752"/>
            <a:chExt cx="400056" cy="361644"/>
          </a:xfrm>
        </p:grpSpPr>
        <p:grpSp>
          <p:nvGrpSpPr>
            <p:cNvPr id="6" name="Gruppo 24"/>
            <p:cNvGrpSpPr/>
            <p:nvPr/>
          </p:nvGrpSpPr>
          <p:grpSpPr>
            <a:xfrm>
              <a:off x="6167449" y="3714752"/>
              <a:ext cx="400056" cy="361644"/>
              <a:chOff x="3100374" y="5666437"/>
              <a:chExt cx="400056" cy="361644"/>
            </a:xfrm>
            <a:solidFill>
              <a:srgbClr val="FFC000"/>
            </a:solidFill>
          </p:grpSpPr>
          <p:sp>
            <p:nvSpPr>
              <p:cNvPr id="26" name="Disco magnetico 25"/>
              <p:cNvSpPr/>
              <p:nvPr/>
            </p:nvSpPr>
            <p:spPr>
              <a:xfrm>
                <a:off x="3100374" y="5666437"/>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sp>
            <p:nvSpPr>
              <p:cNvPr id="27" name="Disco magnetico 26"/>
              <p:cNvSpPr/>
              <p:nvPr/>
            </p:nvSpPr>
            <p:spPr>
              <a:xfrm>
                <a:off x="3100374" y="5787250"/>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sp>
            <p:nvSpPr>
              <p:cNvPr id="28" name="Disco magnetico 27"/>
              <p:cNvSpPr/>
              <p:nvPr/>
            </p:nvSpPr>
            <p:spPr>
              <a:xfrm>
                <a:off x="3100374" y="5908064"/>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grpSp>
        <p:pic>
          <p:nvPicPr>
            <p:cNvPr id="72749" name="Picture 2" descr="http://www.cedac.net/img_notizie/fulmine.pn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70139" y="3754507"/>
              <a:ext cx="285752" cy="2857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grpSp>
        <p:nvGrpSpPr>
          <p:cNvPr id="72717" name="Gruppo 46"/>
          <p:cNvGrpSpPr>
            <a:grpSpLocks/>
          </p:cNvGrpSpPr>
          <p:nvPr/>
        </p:nvGrpSpPr>
        <p:grpSpPr bwMode="auto">
          <a:xfrm>
            <a:off x="7361238" y="3544888"/>
            <a:ext cx="522287" cy="361950"/>
            <a:chOff x="6786578" y="3714752"/>
            <a:chExt cx="400056" cy="361644"/>
          </a:xfrm>
        </p:grpSpPr>
        <p:grpSp>
          <p:nvGrpSpPr>
            <p:cNvPr id="8" name="Gruppo 28"/>
            <p:cNvGrpSpPr/>
            <p:nvPr/>
          </p:nvGrpSpPr>
          <p:grpSpPr>
            <a:xfrm>
              <a:off x="6786578" y="3714752"/>
              <a:ext cx="400056" cy="361644"/>
              <a:chOff x="3100374" y="5666437"/>
              <a:chExt cx="400056" cy="361644"/>
            </a:xfrm>
            <a:solidFill>
              <a:srgbClr val="92D050"/>
            </a:solidFill>
          </p:grpSpPr>
          <p:sp>
            <p:nvSpPr>
              <p:cNvPr id="30" name="Disco magnetico 29"/>
              <p:cNvSpPr/>
              <p:nvPr/>
            </p:nvSpPr>
            <p:spPr>
              <a:xfrm>
                <a:off x="3100374" y="5666437"/>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sp>
            <p:nvSpPr>
              <p:cNvPr id="31" name="Disco magnetico 30"/>
              <p:cNvSpPr/>
              <p:nvPr/>
            </p:nvSpPr>
            <p:spPr>
              <a:xfrm>
                <a:off x="3100374" y="5787250"/>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sp>
            <p:nvSpPr>
              <p:cNvPr id="32" name="Disco magnetico 31"/>
              <p:cNvSpPr/>
              <p:nvPr/>
            </p:nvSpPr>
            <p:spPr>
              <a:xfrm>
                <a:off x="3100374" y="5908064"/>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grpSp>
        <p:pic>
          <p:nvPicPr>
            <p:cNvPr id="72747" name="Picture 2" descr="http://www.cedac.net/img_notizie/fulmine.pn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99829" y="3754507"/>
              <a:ext cx="285752" cy="2857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grpSp>
        <p:nvGrpSpPr>
          <p:cNvPr id="72718" name="Gruppo 47"/>
          <p:cNvGrpSpPr>
            <a:grpSpLocks/>
          </p:cNvGrpSpPr>
          <p:nvPr/>
        </p:nvGrpSpPr>
        <p:grpSpPr bwMode="auto">
          <a:xfrm>
            <a:off x="8085138" y="3544888"/>
            <a:ext cx="520700" cy="361950"/>
            <a:chOff x="7405708" y="3714752"/>
            <a:chExt cx="400056" cy="361644"/>
          </a:xfrm>
        </p:grpSpPr>
        <p:grpSp>
          <p:nvGrpSpPr>
            <p:cNvPr id="10" name="Gruppo 32"/>
            <p:cNvGrpSpPr/>
            <p:nvPr/>
          </p:nvGrpSpPr>
          <p:grpSpPr>
            <a:xfrm>
              <a:off x="7405708" y="3714752"/>
              <a:ext cx="400056" cy="361644"/>
              <a:chOff x="3100374" y="5666437"/>
              <a:chExt cx="400056" cy="361644"/>
            </a:xfrm>
            <a:solidFill>
              <a:srgbClr val="C00000"/>
            </a:solidFill>
          </p:grpSpPr>
          <p:sp>
            <p:nvSpPr>
              <p:cNvPr id="34" name="Disco magnetico 33"/>
              <p:cNvSpPr/>
              <p:nvPr/>
            </p:nvSpPr>
            <p:spPr>
              <a:xfrm>
                <a:off x="3100374" y="5666437"/>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sp>
            <p:nvSpPr>
              <p:cNvPr id="35" name="Disco magnetico 34"/>
              <p:cNvSpPr/>
              <p:nvPr/>
            </p:nvSpPr>
            <p:spPr>
              <a:xfrm>
                <a:off x="3100374" y="5787250"/>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sp>
            <p:nvSpPr>
              <p:cNvPr id="36" name="Disco magnetico 35"/>
              <p:cNvSpPr/>
              <p:nvPr/>
            </p:nvSpPr>
            <p:spPr>
              <a:xfrm>
                <a:off x="3100374" y="5908064"/>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grpSp>
        <p:pic>
          <p:nvPicPr>
            <p:cNvPr id="72745" name="Picture 2" descr="http://www.cedac.net/img_notizie/fulmine.pn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29520" y="3754507"/>
              <a:ext cx="285752" cy="2857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grpSp>
        <p:nvGrpSpPr>
          <p:cNvPr id="72719" name="Gruppo 48"/>
          <p:cNvGrpSpPr>
            <a:grpSpLocks/>
          </p:cNvGrpSpPr>
          <p:nvPr/>
        </p:nvGrpSpPr>
        <p:grpSpPr bwMode="auto">
          <a:xfrm>
            <a:off x="2663825" y="2198688"/>
            <a:ext cx="531813" cy="361950"/>
            <a:chOff x="5540449" y="3714752"/>
            <a:chExt cx="407927" cy="361644"/>
          </a:xfrm>
        </p:grpSpPr>
        <p:grpSp>
          <p:nvGrpSpPr>
            <p:cNvPr id="72739" name="Gruppo 17"/>
            <p:cNvGrpSpPr>
              <a:grpSpLocks/>
            </p:cNvGrpSpPr>
            <p:nvPr/>
          </p:nvGrpSpPr>
          <p:grpSpPr bwMode="auto">
            <a:xfrm>
              <a:off x="5548320" y="3714752"/>
              <a:ext cx="400056" cy="361644"/>
              <a:chOff x="3100374" y="5666437"/>
              <a:chExt cx="400056" cy="361644"/>
            </a:xfrm>
          </p:grpSpPr>
          <p:sp>
            <p:nvSpPr>
              <p:cNvPr id="52" name="Disco magnetico 51"/>
              <p:cNvSpPr>
                <a:spLocks noChangeArrowheads="1"/>
              </p:cNvSpPr>
              <p:nvPr/>
            </p:nvSpPr>
            <p:spPr bwMode="auto">
              <a:xfrm>
                <a:off x="3099809" y="5666437"/>
                <a:ext cx="400621" cy="120548"/>
              </a:xfrm>
              <a:prstGeom prst="flowChartMagneticDisk">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sp>
            <p:nvSpPr>
              <p:cNvPr id="53" name="Disco magnetico 52"/>
              <p:cNvSpPr>
                <a:spLocks noChangeArrowheads="1"/>
              </p:cNvSpPr>
              <p:nvPr/>
            </p:nvSpPr>
            <p:spPr bwMode="auto">
              <a:xfrm>
                <a:off x="3099809" y="5786985"/>
                <a:ext cx="400621" cy="120548"/>
              </a:xfrm>
              <a:prstGeom prst="flowChartMagneticDisk">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sp>
            <p:nvSpPr>
              <p:cNvPr id="54" name="Disco magnetico 53"/>
              <p:cNvSpPr>
                <a:spLocks noChangeArrowheads="1"/>
              </p:cNvSpPr>
              <p:nvPr/>
            </p:nvSpPr>
            <p:spPr bwMode="auto">
              <a:xfrm>
                <a:off x="3099809" y="5907533"/>
                <a:ext cx="400621" cy="120548"/>
              </a:xfrm>
              <a:prstGeom prst="flowChartMagneticDisk">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it-IT">
                  <a:solidFill>
                    <a:schemeClr val="dk1"/>
                  </a:solidFill>
                  <a:latin typeface="+mn-lt"/>
                  <a:ea typeface="+mn-ea"/>
                  <a:cs typeface="+mn-cs"/>
                </a:endParaRPr>
              </a:p>
            </p:txBody>
          </p:sp>
        </p:grpSp>
        <p:pic>
          <p:nvPicPr>
            <p:cNvPr id="72740" name="Picture 2" descr="http://www.cedac.net/img_notizie/fulmine.pn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40449" y="3754507"/>
              <a:ext cx="285752" cy="2857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cxnSp>
        <p:nvCxnSpPr>
          <p:cNvPr id="55" name="Connettore 1 54"/>
          <p:cNvCxnSpPr>
            <a:cxnSpLocks noChangeShapeType="1"/>
          </p:cNvCxnSpPr>
          <p:nvPr/>
        </p:nvCxnSpPr>
        <p:spPr bwMode="auto">
          <a:xfrm>
            <a:off x="1174750" y="4486275"/>
            <a:ext cx="3443288" cy="0"/>
          </a:xfrm>
          <a:prstGeom prst="line">
            <a:avLst/>
          </a:prstGeom>
          <a:noFill/>
          <a:ln w="38100">
            <a:solidFill>
              <a:schemeClr val="accent1"/>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56" name="Connettore 1 55"/>
          <p:cNvCxnSpPr>
            <a:cxnSpLocks noChangeShapeType="1"/>
          </p:cNvCxnSpPr>
          <p:nvPr/>
        </p:nvCxnSpPr>
        <p:spPr bwMode="auto">
          <a:xfrm rot="5400000" flipH="1" flipV="1">
            <a:off x="1984375" y="3198813"/>
            <a:ext cx="428625" cy="0"/>
          </a:xfrm>
          <a:prstGeom prst="line">
            <a:avLst/>
          </a:prstGeom>
          <a:noFill/>
          <a:ln w="38100">
            <a:solidFill>
              <a:schemeClr val="accent1"/>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62" name="Connettore 7 61"/>
          <p:cNvCxnSpPr>
            <a:cxnSpLocks noChangeShapeType="1"/>
            <a:stCxn id="53" idx="4"/>
          </p:cNvCxnSpPr>
          <p:nvPr/>
        </p:nvCxnSpPr>
        <p:spPr bwMode="auto">
          <a:xfrm>
            <a:off x="3195638" y="2379663"/>
            <a:ext cx="2708275" cy="1347787"/>
          </a:xfrm>
          <a:prstGeom prst="curvedConnector3">
            <a:avLst>
              <a:gd name="adj1" fmla="val 50000"/>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65" name="Connettore 1 64"/>
          <p:cNvCxnSpPr>
            <a:cxnSpLocks noChangeShapeType="1"/>
          </p:cNvCxnSpPr>
          <p:nvPr/>
        </p:nvCxnSpPr>
        <p:spPr bwMode="auto">
          <a:xfrm rot="5400000" flipH="1" flipV="1">
            <a:off x="1755775" y="4271963"/>
            <a:ext cx="428625" cy="0"/>
          </a:xfrm>
          <a:prstGeom prst="line">
            <a:avLst/>
          </a:prstGeom>
          <a:noFill/>
          <a:ln w="38100">
            <a:solidFill>
              <a:schemeClr val="accent1"/>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72" name="Connettore 1 71"/>
          <p:cNvCxnSpPr>
            <a:cxnSpLocks noChangeShapeType="1"/>
          </p:cNvCxnSpPr>
          <p:nvPr/>
        </p:nvCxnSpPr>
        <p:spPr bwMode="auto">
          <a:xfrm rot="5400000" flipH="1" flipV="1">
            <a:off x="3473450" y="4700588"/>
            <a:ext cx="428625" cy="0"/>
          </a:xfrm>
          <a:prstGeom prst="line">
            <a:avLst/>
          </a:prstGeom>
          <a:noFill/>
          <a:ln w="38100">
            <a:solidFill>
              <a:schemeClr val="accent1"/>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nvGrpSpPr>
          <p:cNvPr id="14" name="Gruppo 24"/>
          <p:cNvGrpSpPr/>
          <p:nvPr/>
        </p:nvGrpSpPr>
        <p:grpSpPr>
          <a:xfrm>
            <a:off x="3407855" y="4700094"/>
            <a:ext cx="521115" cy="361729"/>
            <a:chOff x="3100374" y="5666437"/>
            <a:chExt cx="400056" cy="361644"/>
          </a:xfrm>
          <a:solidFill>
            <a:srgbClr val="FFC000"/>
          </a:solidFill>
        </p:grpSpPr>
        <p:sp>
          <p:nvSpPr>
            <p:cNvPr id="69" name="Disco magnetico 68"/>
            <p:cNvSpPr/>
            <p:nvPr/>
          </p:nvSpPr>
          <p:spPr>
            <a:xfrm>
              <a:off x="3100374" y="5666437"/>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sp>
          <p:nvSpPr>
            <p:cNvPr id="70" name="Disco magnetico 69"/>
            <p:cNvSpPr/>
            <p:nvPr/>
          </p:nvSpPr>
          <p:spPr>
            <a:xfrm>
              <a:off x="3100374" y="5787250"/>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sp>
          <p:nvSpPr>
            <p:cNvPr id="71" name="Disco magnetico 70"/>
            <p:cNvSpPr/>
            <p:nvPr/>
          </p:nvSpPr>
          <p:spPr>
            <a:xfrm>
              <a:off x="3100374" y="5908064"/>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grpSp>
      <p:cxnSp>
        <p:nvCxnSpPr>
          <p:cNvPr id="73" name="Connettore 1 72"/>
          <p:cNvCxnSpPr>
            <a:cxnSpLocks noChangeShapeType="1"/>
          </p:cNvCxnSpPr>
          <p:nvPr/>
        </p:nvCxnSpPr>
        <p:spPr bwMode="auto">
          <a:xfrm rot="5400000" flipH="1" flipV="1">
            <a:off x="4124325" y="4700588"/>
            <a:ext cx="428625" cy="0"/>
          </a:xfrm>
          <a:prstGeom prst="line">
            <a:avLst/>
          </a:prstGeom>
          <a:noFill/>
          <a:ln w="38100">
            <a:solidFill>
              <a:schemeClr val="accent1"/>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nvGrpSpPr>
          <p:cNvPr id="72727" name="Gruppo 73"/>
          <p:cNvGrpSpPr>
            <a:grpSpLocks/>
          </p:cNvGrpSpPr>
          <p:nvPr/>
        </p:nvGrpSpPr>
        <p:grpSpPr bwMode="auto">
          <a:xfrm>
            <a:off x="4059238" y="4700588"/>
            <a:ext cx="520700" cy="361950"/>
            <a:chOff x="6167449" y="3714752"/>
            <a:chExt cx="400056" cy="361644"/>
          </a:xfrm>
        </p:grpSpPr>
        <p:grpSp>
          <p:nvGrpSpPr>
            <p:cNvPr id="18" name="Gruppo 24"/>
            <p:cNvGrpSpPr/>
            <p:nvPr/>
          </p:nvGrpSpPr>
          <p:grpSpPr>
            <a:xfrm>
              <a:off x="6167449" y="3714752"/>
              <a:ext cx="400056" cy="361644"/>
              <a:chOff x="3100374" y="5666437"/>
              <a:chExt cx="400056" cy="361644"/>
            </a:xfrm>
            <a:solidFill>
              <a:srgbClr val="FFC000"/>
            </a:solidFill>
          </p:grpSpPr>
          <p:sp>
            <p:nvSpPr>
              <p:cNvPr id="77" name="Disco magnetico 76"/>
              <p:cNvSpPr/>
              <p:nvPr/>
            </p:nvSpPr>
            <p:spPr>
              <a:xfrm>
                <a:off x="3100374" y="5666437"/>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sp>
            <p:nvSpPr>
              <p:cNvPr id="78" name="Disco magnetico 77"/>
              <p:cNvSpPr/>
              <p:nvPr/>
            </p:nvSpPr>
            <p:spPr>
              <a:xfrm>
                <a:off x="3100374" y="5787250"/>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sp>
            <p:nvSpPr>
              <p:cNvPr id="79" name="Disco magnetico 78"/>
              <p:cNvSpPr/>
              <p:nvPr/>
            </p:nvSpPr>
            <p:spPr>
              <a:xfrm>
                <a:off x="3100374" y="5908064"/>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grpSp>
        <p:pic>
          <p:nvPicPr>
            <p:cNvPr id="72738" name="Picture 2" descr="http://www.cedac.net/img_notizie/fulmine.pn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70139" y="3754507"/>
              <a:ext cx="285752" cy="2857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cxnSp>
        <p:nvCxnSpPr>
          <p:cNvPr id="80" name="Connettore 7 79"/>
          <p:cNvCxnSpPr>
            <a:cxnSpLocks noChangeShapeType="1"/>
          </p:cNvCxnSpPr>
          <p:nvPr/>
        </p:nvCxnSpPr>
        <p:spPr bwMode="auto">
          <a:xfrm flipV="1">
            <a:off x="4524375" y="3870325"/>
            <a:ext cx="2303463" cy="669925"/>
          </a:xfrm>
          <a:prstGeom prst="curvedConnector2">
            <a:avLst/>
          </a:prstGeom>
          <a:noFill/>
          <a:ln w="25400">
            <a:solidFill>
              <a:srgbClr val="FFC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91" name="Connettore 7 79"/>
          <p:cNvCxnSpPr>
            <a:cxnSpLocks noChangeShapeType="1"/>
          </p:cNvCxnSpPr>
          <p:nvPr/>
        </p:nvCxnSpPr>
        <p:spPr bwMode="auto">
          <a:xfrm>
            <a:off x="2827338" y="3779838"/>
            <a:ext cx="841375" cy="920750"/>
          </a:xfrm>
          <a:prstGeom prst="curvedConnector2">
            <a:avLst/>
          </a:prstGeom>
          <a:noFill/>
          <a:ln w="25400">
            <a:solidFill>
              <a:srgbClr val="FFC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95" name="Connettore 7 79"/>
          <p:cNvCxnSpPr>
            <a:cxnSpLocks noChangeShapeType="1"/>
          </p:cNvCxnSpPr>
          <p:nvPr/>
        </p:nvCxnSpPr>
        <p:spPr bwMode="auto">
          <a:xfrm>
            <a:off x="2827338" y="3779838"/>
            <a:ext cx="1492250" cy="920750"/>
          </a:xfrm>
          <a:prstGeom prst="curvedConnector2">
            <a:avLst/>
          </a:prstGeom>
          <a:noFill/>
          <a:ln w="25400">
            <a:solidFill>
              <a:srgbClr val="FFC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100" name="Connettore 1 99"/>
          <p:cNvCxnSpPr>
            <a:cxnSpLocks noChangeShapeType="1"/>
          </p:cNvCxnSpPr>
          <p:nvPr/>
        </p:nvCxnSpPr>
        <p:spPr bwMode="auto">
          <a:xfrm rot="5400000" flipH="1" flipV="1">
            <a:off x="1933575" y="4843463"/>
            <a:ext cx="714375" cy="0"/>
          </a:xfrm>
          <a:prstGeom prst="line">
            <a:avLst/>
          </a:prstGeom>
          <a:noFill/>
          <a:ln w="38100">
            <a:solidFill>
              <a:schemeClr val="accent1"/>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grpSp>
        <p:nvGrpSpPr>
          <p:cNvPr id="19" name="Gruppo 28"/>
          <p:cNvGrpSpPr/>
          <p:nvPr/>
        </p:nvGrpSpPr>
        <p:grpSpPr>
          <a:xfrm>
            <a:off x="2756466" y="5700459"/>
            <a:ext cx="521116" cy="361728"/>
            <a:chOff x="3100374" y="5666437"/>
            <a:chExt cx="400056" cy="361644"/>
          </a:xfrm>
          <a:solidFill>
            <a:srgbClr val="92D050"/>
          </a:solidFill>
        </p:grpSpPr>
        <p:sp>
          <p:nvSpPr>
            <p:cNvPr id="105" name="Disco magnetico 104"/>
            <p:cNvSpPr/>
            <p:nvPr/>
          </p:nvSpPr>
          <p:spPr>
            <a:xfrm>
              <a:off x="3100374" y="5666437"/>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sp>
          <p:nvSpPr>
            <p:cNvPr id="106" name="Disco magnetico 105"/>
            <p:cNvSpPr/>
            <p:nvPr/>
          </p:nvSpPr>
          <p:spPr>
            <a:xfrm>
              <a:off x="3100374" y="5787250"/>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sp>
          <p:nvSpPr>
            <p:cNvPr id="107" name="Disco magnetico 106"/>
            <p:cNvSpPr/>
            <p:nvPr/>
          </p:nvSpPr>
          <p:spPr>
            <a:xfrm>
              <a:off x="3100374" y="5908064"/>
              <a:ext cx="400056" cy="120017"/>
            </a:xfrm>
            <a:prstGeom prst="flowChartMagneticDisk">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it-IT"/>
            </a:p>
          </p:txBody>
        </p:sp>
      </p:grpSp>
      <p:sp>
        <p:nvSpPr>
          <p:cNvPr id="72733" name="CasellaDiTesto 108"/>
          <p:cNvSpPr txBox="1">
            <a:spLocks noChangeArrowheads="1"/>
          </p:cNvSpPr>
          <p:nvPr/>
        </p:nvSpPr>
        <p:spPr bwMode="auto">
          <a:xfrm>
            <a:off x="4586288" y="1485900"/>
            <a:ext cx="3154362" cy="14620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spAutoFit/>
          </a:bodyPr>
          <a:lstStyle>
            <a:lvl1pPr marL="217488" indent="-217488"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buClr>
                <a:schemeClr val="tx2"/>
              </a:buClr>
              <a:buFont typeface="Wingdings" charset="0"/>
              <a:buChar char="Ø"/>
            </a:pPr>
            <a:r>
              <a:rPr lang="it-IT" sz="1900">
                <a:latin typeface="Franklin Gothic Demi" charset="0"/>
              </a:rPr>
              <a:t>File di grandi dimensioni</a:t>
            </a:r>
          </a:p>
          <a:p>
            <a:pPr eaLnBrk="1" hangingPunct="1">
              <a:buClr>
                <a:schemeClr val="tx2"/>
              </a:buClr>
              <a:buFont typeface="Wingdings" charset="0"/>
              <a:buChar char="Ø"/>
            </a:pPr>
            <a:r>
              <a:rPr lang="it-IT" sz="1900">
                <a:latin typeface="Franklin Gothic Demi" charset="0"/>
              </a:rPr>
              <a:t>Backup/archiving</a:t>
            </a:r>
          </a:p>
          <a:p>
            <a:pPr eaLnBrk="1" hangingPunct="1">
              <a:buClr>
                <a:schemeClr val="tx2"/>
              </a:buClr>
              <a:buFont typeface="Wingdings" charset="0"/>
              <a:buChar char="Ø"/>
            </a:pPr>
            <a:r>
              <a:rPr lang="it-IT" sz="1900">
                <a:latin typeface="Franklin Gothic Demi" charset="0"/>
              </a:rPr>
              <a:t>File della suite Office</a:t>
            </a:r>
          </a:p>
          <a:p>
            <a:pPr eaLnBrk="1" hangingPunct="1">
              <a:buClr>
                <a:schemeClr val="tx2"/>
              </a:buClr>
              <a:buFont typeface="Wingdings" charset="0"/>
              <a:buChar char="Ø"/>
            </a:pPr>
            <a:r>
              <a:rPr lang="it-IT" sz="1900">
                <a:latin typeface="Franklin Gothic Demi" charset="0"/>
              </a:rPr>
              <a:t>Web Server Files</a:t>
            </a:r>
          </a:p>
          <a:p>
            <a:pPr eaLnBrk="1" hangingPunct="1">
              <a:buClr>
                <a:schemeClr val="tx2"/>
              </a:buClr>
              <a:buFont typeface="Wingdings" charset="0"/>
              <a:buChar char="Ø"/>
            </a:pPr>
            <a:r>
              <a:rPr lang="it-IT" sz="1900">
                <a:latin typeface="Franklin Gothic Demi" charset="0"/>
              </a:rPr>
              <a:t>Dati non strutturati</a:t>
            </a:r>
          </a:p>
        </p:txBody>
      </p:sp>
      <p:sp>
        <p:nvSpPr>
          <p:cNvPr id="72734" name="Text Box 26"/>
          <p:cNvSpPr txBox="1">
            <a:spLocks noChangeArrowheads="1"/>
          </p:cNvSpPr>
          <p:nvPr/>
        </p:nvSpPr>
        <p:spPr bwMode="auto">
          <a:xfrm>
            <a:off x="5035550" y="1123950"/>
            <a:ext cx="2439988" cy="2778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800" i="1">
                <a:solidFill>
                  <a:schemeClr val="tx2"/>
                </a:solidFill>
                <a:latin typeface="Franklin Gothic Demi" charset="0"/>
              </a:rPr>
              <a:t>i dati idonei per l’offerta</a:t>
            </a:r>
          </a:p>
        </p:txBody>
      </p:sp>
      <p:sp>
        <p:nvSpPr>
          <p:cNvPr id="72735" name="Text Box 26"/>
          <p:cNvSpPr txBox="1">
            <a:spLocks noChangeArrowheads="1"/>
          </p:cNvSpPr>
          <p:nvPr/>
        </p:nvSpPr>
        <p:spPr bwMode="auto">
          <a:xfrm>
            <a:off x="6705600" y="4497388"/>
            <a:ext cx="3929063" cy="276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800" i="1">
                <a:solidFill>
                  <a:schemeClr val="tx2"/>
                </a:solidFill>
                <a:latin typeface="Franklin Gothic Demi" charset="0"/>
              </a:rPr>
              <a:t>le caratteristiche principali del servizio</a:t>
            </a:r>
          </a:p>
        </p:txBody>
      </p:sp>
      <p:sp>
        <p:nvSpPr>
          <p:cNvPr id="72736" name="CasellaDiTesto 108"/>
          <p:cNvSpPr txBox="1">
            <a:spLocks noChangeArrowheads="1"/>
          </p:cNvSpPr>
          <p:nvPr/>
        </p:nvSpPr>
        <p:spPr bwMode="auto">
          <a:xfrm>
            <a:off x="5297488" y="4845050"/>
            <a:ext cx="6267450" cy="14605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spAutoFit/>
          </a:bodyPr>
          <a:lstStyle>
            <a:lvl1pPr marL="217488" indent="-217488"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buClr>
                <a:schemeClr val="tx2"/>
              </a:buClr>
              <a:buFont typeface="Wingdings" charset="0"/>
              <a:buChar char="Ø"/>
            </a:pPr>
            <a:r>
              <a:rPr lang="it-IT" sz="1900">
                <a:latin typeface="Franklin Gothic Demi" charset="0"/>
              </a:rPr>
              <a:t>Elastic Provisioning e Pay per use: spazio e banda</a:t>
            </a:r>
          </a:p>
          <a:p>
            <a:pPr eaLnBrk="1" hangingPunct="1">
              <a:buClr>
                <a:schemeClr val="tx2"/>
              </a:buClr>
              <a:buFont typeface="Wingdings" charset="0"/>
              <a:buChar char="Ø"/>
            </a:pPr>
            <a:r>
              <a:rPr lang="it-IT" sz="1900">
                <a:latin typeface="Franklin Gothic Demi" charset="0"/>
              </a:rPr>
              <a:t>Accesso Internet/MPLS</a:t>
            </a:r>
          </a:p>
          <a:p>
            <a:pPr eaLnBrk="1" hangingPunct="1">
              <a:buClr>
                <a:schemeClr val="tx2"/>
              </a:buClr>
              <a:buFont typeface="Wingdings" charset="0"/>
              <a:buChar char="Ø"/>
            </a:pPr>
            <a:r>
              <a:rPr lang="it-IT" sz="1900">
                <a:latin typeface="Franklin Gothic Demi" charset="0"/>
              </a:rPr>
              <a:t>Accesso tramite protocolli applicativi std: SOAP, REST14, NFS* e CIFS*</a:t>
            </a:r>
          </a:p>
          <a:p>
            <a:pPr eaLnBrk="1" hangingPunct="1">
              <a:buClr>
                <a:schemeClr val="tx2"/>
              </a:buClr>
              <a:buFont typeface="Wingdings" charset="0"/>
              <a:buChar char="Ø"/>
            </a:pPr>
            <a:r>
              <a:rPr lang="it-IT" sz="1900">
                <a:latin typeface="Franklin Gothic Demi" charset="0"/>
              </a:rPr>
              <a:t>Funzionalità di Multimedia Archiving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7" name="Rectangle 2"/>
          <p:cNvSpPr>
            <a:spLocks noGrp="1" noChangeArrowheads="1"/>
          </p:cNvSpPr>
          <p:nvPr>
            <p:ph type="title" idx="4294967295"/>
          </p:nvPr>
        </p:nvSpPr>
        <p:spPr>
          <a:xfrm>
            <a:off x="608013" y="534988"/>
            <a:ext cx="10720387" cy="404812"/>
          </a:xfrm>
        </p:spPr>
        <p:txBody>
          <a:bodyPr anchor="t"/>
          <a:lstStyle/>
          <a:p>
            <a:pPr eaLnBrk="1" hangingPunct="1">
              <a:defRPr/>
            </a:pPr>
            <a:r>
              <a:rPr lang="it-IT" sz="3200" kern="1200" dirty="0">
                <a:ea typeface="ＭＳ Ｐゴシック" pitchFamily="-107" charset="-128"/>
                <a:cs typeface="ＭＳ Ｐゴシック" pitchFamily="-107" charset="-128"/>
              </a:rPr>
              <a:t>La virtualizzazione del Desktop dal punto di vista del Cliente</a:t>
            </a:r>
          </a:p>
        </p:txBody>
      </p:sp>
      <p:pic>
        <p:nvPicPr>
          <p:cNvPr id="74754" name="Picture 3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58900" y="1181100"/>
            <a:ext cx="3225800" cy="20970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4755" name="Picture 3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94500" y="4344988"/>
            <a:ext cx="2627313" cy="1576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4756" name="Rectangle 2"/>
          <p:cNvSpPr>
            <a:spLocks noChangeArrowheads="1"/>
          </p:cNvSpPr>
          <p:nvPr/>
        </p:nvSpPr>
        <p:spPr bwMode="auto">
          <a:xfrm>
            <a:off x="608013" y="3502025"/>
            <a:ext cx="4502150" cy="20304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spAutoFit/>
          </a:bodyPr>
          <a:lstStyle/>
          <a:p>
            <a:pPr marL="217488" indent="-217488">
              <a:buClr>
                <a:schemeClr val="tx2"/>
              </a:buClr>
              <a:buFont typeface="Wingdings" charset="0"/>
              <a:buChar char="Ø"/>
            </a:pPr>
            <a:r>
              <a:rPr lang="it-IT" sz="1900">
                <a:latin typeface="Franklin Gothic Demi" charset="0"/>
              </a:rPr>
              <a:t>Affidabilità e Business Continuity</a:t>
            </a:r>
          </a:p>
          <a:p>
            <a:pPr marL="217488" indent="-217488">
              <a:buClr>
                <a:schemeClr val="tx2"/>
              </a:buClr>
              <a:buFont typeface="Wingdings" charset="0"/>
              <a:buChar char="Ø"/>
            </a:pPr>
            <a:r>
              <a:rPr lang="it-IT" sz="1900">
                <a:latin typeface="Franklin Gothic Demi" charset="0"/>
              </a:rPr>
              <a:t>Sicurezza e semplicità:</a:t>
            </a:r>
          </a:p>
          <a:p>
            <a:pPr marL="217488" indent="-217488">
              <a:buClr>
                <a:schemeClr val="tx2"/>
              </a:buClr>
              <a:buFont typeface="Wingdings" charset="0"/>
              <a:buChar char="Ø"/>
            </a:pPr>
            <a:r>
              <a:rPr lang="it-IT" sz="1900">
                <a:latin typeface="Franklin Gothic Demi" charset="0"/>
              </a:rPr>
              <a:t>Velocità d</a:t>
            </a:r>
            <a:r>
              <a:rPr lang="ja-JP" altLang="it-IT" sz="1900">
                <a:latin typeface="Franklin Gothic Demi" charset="0"/>
              </a:rPr>
              <a:t>’</a:t>
            </a:r>
            <a:r>
              <a:rPr lang="it-IT" altLang="ja-JP" sz="1900">
                <a:latin typeface="Franklin Gothic Demi" charset="0"/>
              </a:rPr>
              <a:t>installazione</a:t>
            </a:r>
          </a:p>
          <a:p>
            <a:pPr marL="217488" indent="-217488">
              <a:buClr>
                <a:schemeClr val="tx2"/>
              </a:buClr>
              <a:buFont typeface="Wingdings" charset="0"/>
              <a:buChar char="Ø"/>
            </a:pPr>
            <a:r>
              <a:rPr lang="it-IT" sz="1900">
                <a:latin typeface="Franklin Gothic Demi" charset="0"/>
              </a:rPr>
              <a:t>Amministrazione e Manutenzione</a:t>
            </a:r>
          </a:p>
          <a:p>
            <a:pPr marL="217488" indent="-217488">
              <a:buClr>
                <a:schemeClr val="tx2"/>
              </a:buClr>
              <a:buFont typeface="Wingdings" charset="0"/>
              <a:buChar char="Ø"/>
            </a:pPr>
            <a:r>
              <a:rPr lang="it-IT" sz="1900">
                <a:latin typeface="Franklin Gothic Demi" charset="0"/>
              </a:rPr>
              <a:t>Green IT e Risparmio Energetico</a:t>
            </a:r>
          </a:p>
          <a:p>
            <a:pPr marL="217488" indent="-217488">
              <a:buClr>
                <a:schemeClr val="tx2"/>
              </a:buClr>
            </a:pPr>
            <a:endParaRPr lang="it-IT" sz="1900">
              <a:latin typeface="Franklin Gothic Demi" charset="0"/>
            </a:endParaRPr>
          </a:p>
          <a:p>
            <a:pPr marL="217488" indent="-217488" algn="ctr">
              <a:buClr>
                <a:schemeClr val="tx2"/>
              </a:buClr>
            </a:pPr>
            <a:r>
              <a:rPr lang="it-IT" i="1">
                <a:latin typeface="Franklin Gothic Demi" charset="0"/>
              </a:rPr>
              <a:t>riduzione TCO</a:t>
            </a:r>
            <a:r>
              <a:rPr lang="it-IT" sz="1900">
                <a:latin typeface="Franklin Gothic Demi" charset="0"/>
              </a:rPr>
              <a:t> !!!</a:t>
            </a:r>
          </a:p>
        </p:txBody>
      </p:sp>
      <p:sp>
        <p:nvSpPr>
          <p:cNvPr id="74757" name="Text Box 26"/>
          <p:cNvSpPr txBox="1">
            <a:spLocks noChangeArrowheads="1"/>
          </p:cNvSpPr>
          <p:nvPr/>
        </p:nvSpPr>
        <p:spPr bwMode="auto">
          <a:xfrm>
            <a:off x="1120775" y="3068638"/>
            <a:ext cx="3211513" cy="2778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800">
                <a:solidFill>
                  <a:schemeClr val="tx2"/>
                </a:solidFill>
                <a:latin typeface="Franklin Gothic Demi" charset="0"/>
              </a:rPr>
              <a:t>i benefici per il</a:t>
            </a:r>
            <a:r>
              <a:rPr lang="en-US" sz="1800" i="1">
                <a:solidFill>
                  <a:schemeClr val="tx2"/>
                </a:solidFill>
                <a:latin typeface="Franklin Gothic Demi" charset="0"/>
              </a:rPr>
              <a:t> Cliente-Azienda</a:t>
            </a:r>
          </a:p>
        </p:txBody>
      </p:sp>
      <p:sp>
        <p:nvSpPr>
          <p:cNvPr id="74758" name="Text Box 26"/>
          <p:cNvSpPr txBox="1">
            <a:spLocks noChangeArrowheads="1"/>
          </p:cNvSpPr>
          <p:nvPr/>
        </p:nvSpPr>
        <p:spPr bwMode="auto">
          <a:xfrm>
            <a:off x="5856288" y="2986088"/>
            <a:ext cx="4222750" cy="8255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800">
                <a:solidFill>
                  <a:schemeClr val="tx2"/>
                </a:solidFill>
                <a:latin typeface="Franklin Gothic Demi" charset="0"/>
              </a:rPr>
              <a:t>… ma i benefici non bastano </a:t>
            </a:r>
            <a:r>
              <a:rPr lang="it-IT" sz="1800">
                <a:solidFill>
                  <a:schemeClr val="tx2"/>
                </a:solidFill>
                <a:latin typeface="Franklin Gothic Demi" charset="0"/>
              </a:rPr>
              <a:t>è necessario comprendere come</a:t>
            </a:r>
            <a:r>
              <a:rPr lang="it-IT" sz="1800" i="1">
                <a:solidFill>
                  <a:schemeClr val="tx2"/>
                </a:solidFill>
                <a:latin typeface="Franklin Gothic Demi" charset="0"/>
              </a:rPr>
              <a:t> il Cliente-User </a:t>
            </a:r>
            <a:r>
              <a:rPr lang="it-IT" sz="1800">
                <a:solidFill>
                  <a:schemeClr val="tx2"/>
                </a:solidFill>
                <a:latin typeface="Franklin Gothic Demi" charset="0"/>
              </a:rPr>
              <a:t>usa il Computer</a:t>
            </a:r>
            <a:endParaRPr lang="en-US" sz="1800">
              <a:solidFill>
                <a:schemeClr val="tx2"/>
              </a:solidFill>
              <a:latin typeface="Franklin Gothic Demi" charset="0"/>
            </a:endParaRPr>
          </a:p>
        </p:txBody>
      </p:sp>
      <p:pic>
        <p:nvPicPr>
          <p:cNvPr id="74759" name="Picture 40" descr="Mostra immagine a dimensione intera">
            <a:hlinkClick r:id="rId5"/>
          </p:cNvPr>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94313" y="4375150"/>
            <a:ext cx="1352550" cy="762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4760" name="Picture 46" descr="ANd9GcTC0rLIuXKG06MRpRJwok7682hQXq3VeFtMLYQKY2e0tmoQXlBTxvd1z_Bg">
            <a:hlinkClick r:id="rId7"/>
          </p:cNvPr>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513888" y="4344988"/>
            <a:ext cx="1600200" cy="819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4761" name="Picture 48" descr="Mostra immagine a dimensione intera">
            <a:hlinkClick r:id="rId9"/>
          </p:cNvPr>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609138" y="5249863"/>
            <a:ext cx="1401762" cy="752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4762" name="Picture 50" descr="ANd9GcQlOLuEPK9Dr10IAweFdldDar2AybKQ5Uni5R-8BzNNwXUT53XdIZ8eSKAb">
            <a:hlinkClick r:id="rId11"/>
          </p:cNvPr>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13325" y="5353050"/>
            <a:ext cx="1649413" cy="533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Titolo 1"/>
          <p:cNvSpPr>
            <a:spLocks/>
          </p:cNvSpPr>
          <p:nvPr/>
        </p:nvSpPr>
        <p:spPr bwMode="auto">
          <a:xfrm>
            <a:off x="608013" y="549275"/>
            <a:ext cx="10788650" cy="519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lstStyle/>
          <a:p>
            <a:pPr algn="ctr" eaLnBrk="0" hangingPunct="0"/>
            <a:r>
              <a:rPr lang="it-IT" sz="2800" b="1">
                <a:solidFill>
                  <a:srgbClr val="A50021"/>
                </a:solidFill>
              </a:rPr>
              <a:t>Virtual Desktop: profili di offerta</a:t>
            </a:r>
          </a:p>
        </p:txBody>
      </p:sp>
      <p:grpSp>
        <p:nvGrpSpPr>
          <p:cNvPr id="76802" name="Gruppo 3"/>
          <p:cNvGrpSpPr>
            <a:grpSpLocks/>
          </p:cNvGrpSpPr>
          <p:nvPr/>
        </p:nvGrpSpPr>
        <p:grpSpPr bwMode="auto">
          <a:xfrm>
            <a:off x="547688" y="1428750"/>
            <a:ext cx="2970212" cy="1350963"/>
            <a:chOff x="3574967" y="2216423"/>
            <a:chExt cx="2280139" cy="1351234"/>
          </a:xfrm>
        </p:grpSpPr>
        <p:grpSp>
          <p:nvGrpSpPr>
            <p:cNvPr id="76858" name="Group 3"/>
            <p:cNvGrpSpPr>
              <a:grpSpLocks/>
            </p:cNvGrpSpPr>
            <p:nvPr/>
          </p:nvGrpSpPr>
          <p:grpSpPr bwMode="auto">
            <a:xfrm>
              <a:off x="3574967" y="2216423"/>
              <a:ext cx="2280139" cy="781050"/>
              <a:chOff x="3124" y="1528"/>
              <a:chExt cx="2188" cy="684"/>
            </a:xfrm>
          </p:grpSpPr>
          <p:pic>
            <p:nvPicPr>
              <p:cNvPr id="76869" name="Picture 4" descr="man PC"/>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24" y="1584"/>
                <a:ext cx="658" cy="5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70" name="Picture 5" descr="Mainframe"/>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26" y="1528"/>
                <a:ext cx="586" cy="68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71" name="Picture 6" descr="Portal_6_theme_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67" y="1607"/>
                <a:ext cx="344" cy="5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72" name="Picture 7" descr="Gold Short Sm Arrow no shadow"/>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3791" y="1643"/>
                <a:ext cx="641" cy="49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76859" name="Text Box 23"/>
            <p:cNvSpPr txBox="1">
              <a:spLocks noChangeArrowheads="1"/>
            </p:cNvSpPr>
            <p:nvPr/>
          </p:nvSpPr>
          <p:spPr bwMode="auto">
            <a:xfrm>
              <a:off x="4727314" y="2929559"/>
              <a:ext cx="790008" cy="2616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100">
                  <a:solidFill>
                    <a:srgbClr val="000000"/>
                  </a:solidFill>
                </a:rPr>
                <a:t>Effort </a:t>
              </a:r>
              <a:r>
                <a:rPr lang="it-IT" sz="1100">
                  <a:solidFill>
                    <a:srgbClr val="000000"/>
                  </a:solidFill>
                  <a:latin typeface="Franklin Gothic Demi" charset="0"/>
                </a:rPr>
                <a:t>start</a:t>
              </a:r>
              <a:r>
                <a:rPr lang="it-IT" sz="1100">
                  <a:solidFill>
                    <a:srgbClr val="000000"/>
                  </a:solidFill>
                </a:rPr>
                <a:t> up</a:t>
              </a:r>
              <a:endParaRPr lang="en-US" sz="1100">
                <a:solidFill>
                  <a:srgbClr val="000000"/>
                </a:solidFill>
              </a:endParaRPr>
            </a:p>
          </p:txBody>
        </p:sp>
        <p:sp>
          <p:nvSpPr>
            <p:cNvPr id="76860" name="Text Box 24"/>
            <p:cNvSpPr txBox="1">
              <a:spLocks noChangeArrowheads="1"/>
            </p:cNvSpPr>
            <p:nvPr/>
          </p:nvSpPr>
          <p:spPr bwMode="auto">
            <a:xfrm>
              <a:off x="4726633" y="3116975"/>
              <a:ext cx="880290" cy="2616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100">
                  <a:solidFill>
                    <a:srgbClr val="000000"/>
                  </a:solidFill>
                  <a:latin typeface="Franklin Gothic Demi" charset="0"/>
                </a:rPr>
                <a:t>Riduzione TCO</a:t>
              </a:r>
              <a:endParaRPr lang="en-US" sz="1100">
                <a:solidFill>
                  <a:srgbClr val="000000"/>
                </a:solidFill>
                <a:latin typeface="Franklin Gothic Demi" charset="0"/>
              </a:endParaRPr>
            </a:p>
          </p:txBody>
        </p:sp>
        <p:sp>
          <p:nvSpPr>
            <p:cNvPr id="76861" name="Text Box 25"/>
            <p:cNvSpPr txBox="1">
              <a:spLocks noChangeArrowheads="1"/>
            </p:cNvSpPr>
            <p:nvPr/>
          </p:nvSpPr>
          <p:spPr bwMode="auto">
            <a:xfrm>
              <a:off x="4734940" y="3305980"/>
              <a:ext cx="1020870" cy="2616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100">
                  <a:solidFill>
                    <a:srgbClr val="000000"/>
                  </a:solidFill>
                  <a:latin typeface="Franklin Gothic Demi" charset="0"/>
                </a:rPr>
                <a:t>Personalizzazione</a:t>
              </a:r>
              <a:endParaRPr lang="en-US" sz="1100">
                <a:solidFill>
                  <a:srgbClr val="000000"/>
                </a:solidFill>
                <a:latin typeface="Franklin Gothic Demi" charset="0"/>
              </a:endParaRPr>
            </a:p>
          </p:txBody>
        </p:sp>
        <p:pic>
          <p:nvPicPr>
            <p:cNvPr id="76862" name="Picture 26" descr="red ball_tiny"/>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35858" y="2975248"/>
              <a:ext cx="136280" cy="1476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63" name="Picture 27" descr="green ball_tiny"/>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35855" y="3172121"/>
              <a:ext cx="139211" cy="1508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64" name="Picture 28" descr="blue ball_tiny"/>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29995" y="3356253"/>
              <a:ext cx="139211" cy="1508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65" name="Picture 31" descr="red ball_tiny"/>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95584" y="2973684"/>
              <a:ext cx="136281" cy="1476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66" name="Picture 31" descr="red ball_tiny"/>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50912" y="2970509"/>
              <a:ext cx="136281" cy="1476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67" name="Picture 28" descr="blue ball_tiny"/>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94119" y="3362600"/>
              <a:ext cx="139211" cy="1508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68" name="Picture 28" descr="blue ball_tiny"/>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67039" y="3359431"/>
              <a:ext cx="139211" cy="1508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56324" name="Rectangle 3" descr="Diagonali scure verso l'alto"/>
          <p:cNvSpPr>
            <a:spLocks noChangeArrowheads="1"/>
          </p:cNvSpPr>
          <p:nvPr/>
        </p:nvSpPr>
        <p:spPr bwMode="auto">
          <a:xfrm>
            <a:off x="3506788" y="1052513"/>
            <a:ext cx="8156575" cy="1766887"/>
          </a:xfrm>
          <a:prstGeom prst="rect">
            <a:avLst/>
          </a:prstGeom>
          <a:solidFill>
            <a:schemeClr val="bg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lstStyle/>
          <a:p>
            <a:pPr algn="ctr" eaLnBrk="0" hangingPunct="0">
              <a:lnSpc>
                <a:spcPct val="110000"/>
              </a:lnSpc>
              <a:buFont typeface="Wingdings" charset="0"/>
              <a:buNone/>
              <a:defRPr/>
            </a:pPr>
            <a:r>
              <a:rPr lang="it-IT" sz="1900" b="1">
                <a:solidFill>
                  <a:schemeClr val="tx2"/>
                </a:solidFill>
                <a:latin typeface="Franklin Gothic Demi" charset="0"/>
                <a:ea typeface="ＭＳ Ｐゴシック" charset="0"/>
                <a:cs typeface="Arial" charset="0"/>
              </a:rPr>
              <a:t>Desktop Personale Persistente (DPP)</a:t>
            </a:r>
            <a:r>
              <a:rPr lang="it-IT" sz="1900">
                <a:solidFill>
                  <a:srgbClr val="000000"/>
                </a:solidFill>
                <a:latin typeface="Franklin Gothic Demi" charset="0"/>
                <a:ea typeface="ＭＳ Ｐゴシック" charset="0"/>
                <a:cs typeface="Arial" charset="0"/>
              </a:rPr>
              <a:t> </a:t>
            </a:r>
          </a:p>
          <a:p>
            <a:pPr algn="just" eaLnBrk="0" hangingPunct="0">
              <a:lnSpc>
                <a:spcPct val="110000"/>
              </a:lnSpc>
              <a:buFont typeface="Wingdings" charset="0"/>
              <a:buNone/>
              <a:defRPr/>
            </a:pPr>
            <a:r>
              <a:rPr lang="it-IT" sz="1900">
                <a:solidFill>
                  <a:srgbClr val="000000"/>
                </a:solidFill>
                <a:latin typeface="Franklin Gothic Demi" charset="0"/>
                <a:ea typeface="ＭＳ Ｐゴシック" charset="0"/>
                <a:cs typeface="Arial" charset="0"/>
              </a:rPr>
              <a:t>immagine del virtual desktop dedicata e personalizzata per ogni singolo utente e contiene: </a:t>
            </a:r>
          </a:p>
          <a:p>
            <a:pPr marL="869950" lvl="1" indent="-334963" algn="just" eaLnBrk="0" hangingPunct="0">
              <a:lnSpc>
                <a:spcPct val="110000"/>
              </a:lnSpc>
              <a:buFont typeface="Wingdings" charset="0"/>
              <a:buChar char="Ø"/>
              <a:defRPr/>
            </a:pPr>
            <a:r>
              <a:rPr lang="it-IT" sz="1900">
                <a:solidFill>
                  <a:srgbClr val="000000"/>
                </a:solidFill>
                <a:latin typeface="Franklin Gothic Demi" charset="0"/>
                <a:ea typeface="ＭＳ Ｐゴシック" charset="0"/>
                <a:cs typeface="Arial" charset="0"/>
              </a:rPr>
              <a:t>il sistema operativo e spazio dati</a:t>
            </a:r>
          </a:p>
          <a:p>
            <a:pPr marL="869950" lvl="1" indent="-334963" algn="just" eaLnBrk="0" hangingPunct="0">
              <a:lnSpc>
                <a:spcPct val="110000"/>
              </a:lnSpc>
              <a:buFont typeface="Wingdings" charset="0"/>
              <a:buChar char="Ø"/>
              <a:defRPr/>
            </a:pPr>
            <a:r>
              <a:rPr lang="it-IT" sz="1900">
                <a:solidFill>
                  <a:srgbClr val="000000"/>
                </a:solidFill>
                <a:latin typeface="Franklin Gothic Demi" charset="0"/>
                <a:ea typeface="ＭＳ Ｐゴシック" charset="0"/>
                <a:cs typeface="Arial" charset="0"/>
              </a:rPr>
              <a:t>le applicazioni installate localmente o abilitate da un catalogo condiviso per la singola utenza.</a:t>
            </a:r>
          </a:p>
        </p:txBody>
      </p:sp>
      <p:grpSp>
        <p:nvGrpSpPr>
          <p:cNvPr id="76804" name="Gruppo 20"/>
          <p:cNvGrpSpPr>
            <a:grpSpLocks/>
          </p:cNvGrpSpPr>
          <p:nvPr/>
        </p:nvGrpSpPr>
        <p:grpSpPr bwMode="auto">
          <a:xfrm>
            <a:off x="8582025" y="3244850"/>
            <a:ext cx="2968625" cy="1322388"/>
            <a:chOff x="3574967" y="3678064"/>
            <a:chExt cx="2280139" cy="1321035"/>
          </a:xfrm>
        </p:grpSpPr>
        <p:pic>
          <p:nvPicPr>
            <p:cNvPr id="76844" name="Picture 38" descr="blue ball_tiny"/>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80928" y="4805212"/>
              <a:ext cx="139212" cy="1508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76845" name="Group 3"/>
            <p:cNvGrpSpPr>
              <a:grpSpLocks/>
            </p:cNvGrpSpPr>
            <p:nvPr/>
          </p:nvGrpSpPr>
          <p:grpSpPr bwMode="auto">
            <a:xfrm>
              <a:off x="3574967" y="3678064"/>
              <a:ext cx="2280139" cy="781050"/>
              <a:chOff x="3124" y="1528"/>
              <a:chExt cx="2188" cy="684"/>
            </a:xfrm>
          </p:grpSpPr>
          <p:pic>
            <p:nvPicPr>
              <p:cNvPr id="76854" name="Picture 4" descr="man PC"/>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24" y="1584"/>
                <a:ext cx="658" cy="5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55" name="Picture 5" descr="Mainframe"/>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26" y="1528"/>
                <a:ext cx="586" cy="68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56" name="Picture 6" descr="Portal_6_theme_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67" y="1607"/>
                <a:ext cx="344" cy="5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57" name="Picture 7" descr="Gold Short Sm Arrow no shadow"/>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3791" y="1643"/>
                <a:ext cx="641" cy="49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76846" name="Text Box 23"/>
            <p:cNvSpPr txBox="1">
              <a:spLocks noChangeArrowheads="1"/>
            </p:cNvSpPr>
            <p:nvPr/>
          </p:nvSpPr>
          <p:spPr bwMode="auto">
            <a:xfrm>
              <a:off x="4726520" y="4390331"/>
              <a:ext cx="790008" cy="2613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100">
                  <a:solidFill>
                    <a:srgbClr val="000000"/>
                  </a:solidFill>
                  <a:latin typeface="Franklin Gothic Demi" charset="0"/>
                </a:rPr>
                <a:t>Effort start up</a:t>
              </a:r>
              <a:endParaRPr lang="en-US" sz="1100">
                <a:solidFill>
                  <a:srgbClr val="000000"/>
                </a:solidFill>
                <a:latin typeface="Franklin Gothic Demi" charset="0"/>
              </a:endParaRPr>
            </a:p>
          </p:txBody>
        </p:sp>
        <p:sp>
          <p:nvSpPr>
            <p:cNvPr id="76847" name="Text Box 24"/>
            <p:cNvSpPr txBox="1">
              <a:spLocks noChangeArrowheads="1"/>
            </p:cNvSpPr>
            <p:nvPr/>
          </p:nvSpPr>
          <p:spPr bwMode="auto">
            <a:xfrm>
              <a:off x="4726633" y="4577519"/>
              <a:ext cx="880290" cy="2613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100">
                  <a:solidFill>
                    <a:srgbClr val="000000"/>
                  </a:solidFill>
                  <a:latin typeface="Franklin Gothic Demi" charset="0"/>
                </a:rPr>
                <a:t>Riduzione TCO</a:t>
              </a:r>
              <a:endParaRPr lang="en-US" sz="1100">
                <a:solidFill>
                  <a:srgbClr val="000000"/>
                </a:solidFill>
                <a:latin typeface="Franklin Gothic Demi" charset="0"/>
              </a:endParaRPr>
            </a:p>
          </p:txBody>
        </p:sp>
        <p:sp>
          <p:nvSpPr>
            <p:cNvPr id="76848" name="Text Box 25"/>
            <p:cNvSpPr txBox="1">
              <a:spLocks noChangeArrowheads="1"/>
            </p:cNvSpPr>
            <p:nvPr/>
          </p:nvSpPr>
          <p:spPr bwMode="auto">
            <a:xfrm>
              <a:off x="4734940" y="4737740"/>
              <a:ext cx="1020870" cy="2613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100">
                  <a:solidFill>
                    <a:srgbClr val="000000"/>
                  </a:solidFill>
                  <a:latin typeface="Franklin Gothic Demi" charset="0"/>
                </a:rPr>
                <a:t>Personalizzazione</a:t>
              </a:r>
              <a:endParaRPr lang="en-US" sz="1100">
                <a:solidFill>
                  <a:srgbClr val="000000"/>
                </a:solidFill>
                <a:latin typeface="Franklin Gothic Demi" charset="0"/>
              </a:endParaRPr>
            </a:p>
          </p:txBody>
        </p:sp>
        <p:pic>
          <p:nvPicPr>
            <p:cNvPr id="76849" name="Picture 26" descr="red ball_tiny"/>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35858" y="4436889"/>
              <a:ext cx="136280" cy="1476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50" name="Picture 27" descr="green ball_tiny"/>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35855" y="4624237"/>
              <a:ext cx="139211" cy="1508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51" name="Picture 28" descr="blue ball_tiny"/>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29995" y="4808387"/>
              <a:ext cx="139211" cy="1508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52" name="Picture 29" descr="green ball_tiny"/>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89720" y="4619452"/>
              <a:ext cx="139212" cy="1508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53" name="Picture 31" descr="red ball_tiny"/>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95584" y="4435325"/>
              <a:ext cx="136281" cy="1476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56326" name="Rectangle 3" descr="Diagonali scure verso l'alto"/>
          <p:cNvSpPr>
            <a:spLocks noChangeArrowheads="1"/>
          </p:cNvSpPr>
          <p:nvPr/>
        </p:nvSpPr>
        <p:spPr bwMode="auto">
          <a:xfrm>
            <a:off x="341313" y="3021013"/>
            <a:ext cx="8154987" cy="1704975"/>
          </a:xfrm>
          <a:prstGeom prst="rect">
            <a:avLst/>
          </a:prstGeom>
          <a:solidFill>
            <a:schemeClr val="bg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lstStyle/>
          <a:p>
            <a:pPr algn="ctr" eaLnBrk="0" hangingPunct="0">
              <a:lnSpc>
                <a:spcPct val="110000"/>
              </a:lnSpc>
              <a:buFont typeface="Wingdings" charset="0"/>
              <a:buNone/>
              <a:defRPr/>
            </a:pPr>
            <a:r>
              <a:rPr lang="it-IT" sz="1900" b="1">
                <a:solidFill>
                  <a:schemeClr val="tx2"/>
                </a:solidFill>
                <a:latin typeface="Franklin Gothic Demi" charset="0"/>
                <a:cs typeface="Arial" charset="0"/>
              </a:rPr>
              <a:t>Desktop personale non persistente (DPN)</a:t>
            </a:r>
          </a:p>
          <a:p>
            <a:pPr algn="just" eaLnBrk="0" hangingPunct="0">
              <a:lnSpc>
                <a:spcPct val="110000"/>
              </a:lnSpc>
              <a:buFont typeface="Wingdings" charset="0"/>
              <a:buNone/>
              <a:defRPr/>
            </a:pPr>
            <a:r>
              <a:rPr lang="it-IT" sz="1900">
                <a:solidFill>
                  <a:srgbClr val="000000"/>
                </a:solidFill>
                <a:latin typeface="Franklin Gothic Demi" charset="0"/>
                <a:cs typeface="Arial" charset="0"/>
              </a:rPr>
              <a:t>immagine del virtual desktop assemblata al momento dell</a:t>
            </a:r>
            <a:r>
              <a:rPr lang="ja-JP" altLang="it-IT" sz="1900">
                <a:solidFill>
                  <a:srgbClr val="000000"/>
                </a:solidFill>
                <a:latin typeface="Franklin Gothic Demi" charset="0"/>
                <a:cs typeface="Arial" charset="0"/>
              </a:rPr>
              <a:t>’</a:t>
            </a:r>
            <a:r>
              <a:rPr lang="it-IT" altLang="ja-JP" sz="1900">
                <a:solidFill>
                  <a:srgbClr val="000000"/>
                </a:solidFill>
                <a:latin typeface="Franklin Gothic Demi" charset="0"/>
                <a:cs typeface="Arial" charset="0"/>
              </a:rPr>
              <a:t>uso con:</a:t>
            </a:r>
          </a:p>
          <a:p>
            <a:pPr algn="just" eaLnBrk="0" hangingPunct="0">
              <a:lnSpc>
                <a:spcPct val="110000"/>
              </a:lnSpc>
              <a:buFont typeface="Wingdings" charset="0"/>
              <a:buChar char="Ø"/>
              <a:defRPr/>
            </a:pPr>
            <a:r>
              <a:rPr lang="it-IT" sz="1900">
                <a:solidFill>
                  <a:srgbClr val="000000"/>
                </a:solidFill>
                <a:latin typeface="Franklin Gothic Demi" charset="0"/>
                <a:cs typeface="Arial" charset="0"/>
              </a:rPr>
              <a:t> sistema operativo con immagine condivisa fra tutti gli utenti (stessi patching e setting)</a:t>
            </a:r>
          </a:p>
          <a:p>
            <a:pPr algn="just" eaLnBrk="0" hangingPunct="0">
              <a:lnSpc>
                <a:spcPct val="110000"/>
              </a:lnSpc>
              <a:buFont typeface="Wingdings" charset="0"/>
              <a:buChar char="Ø"/>
              <a:defRPr/>
            </a:pPr>
            <a:r>
              <a:rPr lang="it-IT" sz="1900">
                <a:solidFill>
                  <a:srgbClr val="000000"/>
                </a:solidFill>
                <a:latin typeface="Franklin Gothic Demi" charset="0"/>
                <a:cs typeface="Arial" charset="0"/>
              </a:rPr>
              <a:t>applicazioni abilitate su base utente da un catalogo condiviso</a:t>
            </a:r>
          </a:p>
          <a:p>
            <a:pPr algn="just" eaLnBrk="0" hangingPunct="0">
              <a:lnSpc>
                <a:spcPct val="110000"/>
              </a:lnSpc>
              <a:buFont typeface="Wingdings" charset="0"/>
              <a:buChar char="Ø"/>
              <a:defRPr/>
            </a:pPr>
            <a:r>
              <a:rPr lang="it-IT" sz="1900">
                <a:solidFill>
                  <a:srgbClr val="000000"/>
                </a:solidFill>
                <a:latin typeface="Franklin Gothic Demi" charset="0"/>
                <a:cs typeface="Arial" charset="0"/>
              </a:rPr>
              <a:t>spazio dati personale dell</a:t>
            </a:r>
            <a:r>
              <a:rPr lang="ja-JP" altLang="it-IT" sz="1900">
                <a:solidFill>
                  <a:srgbClr val="000000"/>
                </a:solidFill>
                <a:latin typeface="Franklin Gothic Demi" charset="0"/>
                <a:cs typeface="Arial" charset="0"/>
              </a:rPr>
              <a:t>’</a:t>
            </a:r>
            <a:r>
              <a:rPr lang="it-IT" altLang="ja-JP" sz="1900">
                <a:solidFill>
                  <a:srgbClr val="000000"/>
                </a:solidFill>
                <a:latin typeface="Franklin Gothic Demi" charset="0"/>
                <a:cs typeface="Arial" charset="0"/>
              </a:rPr>
              <a:t>utente</a:t>
            </a:r>
            <a:endParaRPr lang="it-IT" sz="1900">
              <a:solidFill>
                <a:srgbClr val="000000"/>
              </a:solidFill>
              <a:latin typeface="Franklin Gothic Demi" charset="0"/>
              <a:cs typeface="Arial" charset="0"/>
            </a:endParaRPr>
          </a:p>
        </p:txBody>
      </p:sp>
      <p:grpSp>
        <p:nvGrpSpPr>
          <p:cNvPr id="76806" name="Gruppo 36"/>
          <p:cNvGrpSpPr>
            <a:grpSpLocks/>
          </p:cNvGrpSpPr>
          <p:nvPr/>
        </p:nvGrpSpPr>
        <p:grpSpPr bwMode="auto">
          <a:xfrm>
            <a:off x="514350" y="4935538"/>
            <a:ext cx="3032125" cy="1333500"/>
            <a:chOff x="3574973" y="5064153"/>
            <a:chExt cx="2327031" cy="1333361"/>
          </a:xfrm>
        </p:grpSpPr>
        <p:grpSp>
          <p:nvGrpSpPr>
            <p:cNvPr id="76830" name="Group 11"/>
            <p:cNvGrpSpPr>
              <a:grpSpLocks/>
            </p:cNvGrpSpPr>
            <p:nvPr/>
          </p:nvGrpSpPr>
          <p:grpSpPr bwMode="auto">
            <a:xfrm>
              <a:off x="3574973" y="5064153"/>
              <a:ext cx="2327031" cy="744538"/>
              <a:chOff x="475" y="1975"/>
              <a:chExt cx="2188" cy="709"/>
            </a:xfrm>
          </p:grpSpPr>
          <p:pic>
            <p:nvPicPr>
              <p:cNvPr id="76839" name="Picture 12" descr="man PC"/>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5" y="2031"/>
                <a:ext cx="658" cy="5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40" name="Picture 13" descr="Mainframe"/>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77" y="1975"/>
                <a:ext cx="586" cy="68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41" name="Picture 14" descr="Gold Short Sm Arrow no shadow"/>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142" y="2090"/>
                <a:ext cx="641" cy="49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aphicFrame>
            <p:nvGraphicFramePr>
              <p:cNvPr id="76842" name="Object 15"/>
              <p:cNvGraphicFramePr>
                <a:graphicFrameLocks noChangeAspect="1"/>
              </p:cNvGraphicFramePr>
              <p:nvPr/>
            </p:nvGraphicFramePr>
            <p:xfrm>
              <a:off x="1990" y="2137"/>
              <a:ext cx="507" cy="547"/>
            </p:xfrm>
            <a:graphic>
              <a:graphicData uri="http://schemas.openxmlformats.org/presentationml/2006/ole">
                <p:oleObj spid="_x0000_s76901" name="Photo Editor Photo" r:id="rId13" imgW="1914286" imgH="2066667" progId="">
                  <p:embed/>
                </p:oleObj>
              </a:graphicData>
            </a:graphic>
          </p:graphicFrame>
          <p:pic>
            <p:nvPicPr>
              <p:cNvPr id="76843" name="Picture 16" descr="The image “http://vmweb/~pshepherd/Lithium_UI/player-study-3/player-800x600-on-desktop-Win2K-1024x780+other-window.png” cannot be displayed, because it contains errors."/>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833" t="9842" r="3726" b="3749"/>
              <a:stretch>
                <a:fillRect/>
              </a:stretch>
            </p:blipFill>
            <p:spPr bwMode="auto">
              <a:xfrm>
                <a:off x="1828" y="2093"/>
                <a:ext cx="326" cy="2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76831" name="Text Box 33"/>
            <p:cNvSpPr txBox="1">
              <a:spLocks noChangeArrowheads="1"/>
            </p:cNvSpPr>
            <p:nvPr/>
          </p:nvSpPr>
          <p:spPr bwMode="auto">
            <a:xfrm>
              <a:off x="4715046" y="5762784"/>
              <a:ext cx="789756" cy="2615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100">
                  <a:solidFill>
                    <a:srgbClr val="000000"/>
                  </a:solidFill>
                  <a:latin typeface="Franklin Gothic Demi" charset="0"/>
                </a:rPr>
                <a:t>Effort start up</a:t>
              </a:r>
              <a:endParaRPr lang="en-US" sz="1100">
                <a:solidFill>
                  <a:srgbClr val="000000"/>
                </a:solidFill>
                <a:latin typeface="Franklin Gothic Demi" charset="0"/>
              </a:endParaRPr>
            </a:p>
          </p:txBody>
        </p:sp>
        <p:sp>
          <p:nvSpPr>
            <p:cNvPr id="76832" name="Text Box 34"/>
            <p:cNvSpPr txBox="1">
              <a:spLocks noChangeArrowheads="1"/>
            </p:cNvSpPr>
            <p:nvPr/>
          </p:nvSpPr>
          <p:spPr bwMode="auto">
            <a:xfrm>
              <a:off x="4716746" y="5950144"/>
              <a:ext cx="880009" cy="2615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100">
                  <a:solidFill>
                    <a:srgbClr val="000000"/>
                  </a:solidFill>
                  <a:latin typeface="Franklin Gothic Demi" charset="0"/>
                </a:rPr>
                <a:t>Riduzione TCO</a:t>
              </a:r>
              <a:endParaRPr lang="en-US" sz="1100">
                <a:solidFill>
                  <a:srgbClr val="000000"/>
                </a:solidFill>
                <a:latin typeface="Franklin Gothic Demi" charset="0"/>
              </a:endParaRPr>
            </a:p>
          </p:txBody>
        </p:sp>
        <p:sp>
          <p:nvSpPr>
            <p:cNvPr id="76833" name="Text Box 35"/>
            <p:cNvSpPr txBox="1">
              <a:spLocks noChangeArrowheads="1"/>
            </p:cNvSpPr>
            <p:nvPr/>
          </p:nvSpPr>
          <p:spPr bwMode="auto">
            <a:xfrm>
              <a:off x="4725051" y="6135916"/>
              <a:ext cx="1020544" cy="2615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100">
                  <a:solidFill>
                    <a:srgbClr val="000000"/>
                  </a:solidFill>
                  <a:latin typeface="Franklin Gothic Demi" charset="0"/>
                </a:rPr>
                <a:t>Personalizzazione</a:t>
              </a:r>
              <a:endParaRPr lang="en-US" sz="1100">
                <a:solidFill>
                  <a:srgbClr val="000000"/>
                </a:solidFill>
                <a:latin typeface="Franklin Gothic Demi" charset="0"/>
              </a:endParaRPr>
            </a:p>
          </p:txBody>
        </p:sp>
        <p:pic>
          <p:nvPicPr>
            <p:cNvPr id="76834" name="Picture 36" descr="red ball_tiny"/>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25604" y="5821737"/>
              <a:ext cx="136281" cy="1476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35" name="Picture 37" descr="green ball_tiny"/>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25597" y="6005910"/>
              <a:ext cx="139212" cy="1508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36" name="Picture 39" descr="green ball_tiny"/>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88255" y="6001125"/>
              <a:ext cx="139211" cy="1508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37" name="Picture 30" descr="green ball_tiny"/>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47988" y="6001125"/>
              <a:ext cx="139212" cy="1508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6838" name="Picture 38" descr="blue ball_tiny"/>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25597" y="6177360"/>
              <a:ext cx="139212" cy="1508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56328" name="Rectangle 3" descr="Diagonali scure verso l'alto"/>
          <p:cNvSpPr>
            <a:spLocks noChangeArrowheads="1"/>
          </p:cNvSpPr>
          <p:nvPr/>
        </p:nvSpPr>
        <p:spPr bwMode="auto">
          <a:xfrm>
            <a:off x="3429000" y="4965700"/>
            <a:ext cx="8234363" cy="1273175"/>
          </a:xfrm>
          <a:prstGeom prst="rect">
            <a:avLst/>
          </a:prstGeom>
          <a:solidFill>
            <a:schemeClr val="bg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lstStyle/>
          <a:p>
            <a:pPr algn="ctr" eaLnBrk="0" hangingPunct="0">
              <a:lnSpc>
                <a:spcPct val="110000"/>
              </a:lnSpc>
              <a:buFont typeface="Wingdings" charset="0"/>
              <a:buNone/>
              <a:defRPr/>
            </a:pPr>
            <a:r>
              <a:rPr lang="it-IT" sz="1900" b="1">
                <a:solidFill>
                  <a:schemeClr val="tx2"/>
                </a:solidFill>
                <a:latin typeface="Franklin Gothic Demi" charset="0"/>
                <a:cs typeface="Arial" charset="0"/>
              </a:rPr>
              <a:t>Desktop non personale non persistente (DNN)</a:t>
            </a:r>
          </a:p>
          <a:p>
            <a:pPr algn="just" eaLnBrk="0" hangingPunct="0">
              <a:lnSpc>
                <a:spcPct val="110000"/>
              </a:lnSpc>
              <a:buFont typeface="Wingdings" charset="0"/>
              <a:buNone/>
              <a:defRPr/>
            </a:pPr>
            <a:r>
              <a:rPr lang="it-IT" sz="1900">
                <a:solidFill>
                  <a:srgbClr val="000000"/>
                </a:solidFill>
                <a:latin typeface="Franklin Gothic Demi" charset="0"/>
                <a:cs typeface="Arial" charset="0"/>
              </a:rPr>
              <a:t>è un caso particolare del DPN dove le applicazioni abilitate sono uguali per tutti gli utenti e non c</a:t>
            </a:r>
            <a:r>
              <a:rPr lang="ja-JP" altLang="it-IT" sz="1900">
                <a:solidFill>
                  <a:srgbClr val="000000"/>
                </a:solidFill>
                <a:latin typeface="Franklin Gothic Demi" charset="0"/>
                <a:cs typeface="Arial" charset="0"/>
              </a:rPr>
              <a:t>’</a:t>
            </a:r>
            <a:r>
              <a:rPr lang="it-IT" altLang="ja-JP" sz="1900">
                <a:solidFill>
                  <a:srgbClr val="000000"/>
                </a:solidFill>
                <a:latin typeface="Franklin Gothic Demi" charset="0"/>
                <a:cs typeface="Arial" charset="0"/>
              </a:rPr>
              <a:t>è spazio per dati personale (ogni desktop viene assemblato all</a:t>
            </a:r>
            <a:r>
              <a:rPr lang="ja-JP" altLang="it-IT" sz="1900">
                <a:solidFill>
                  <a:srgbClr val="000000"/>
                </a:solidFill>
                <a:latin typeface="Franklin Gothic Demi" charset="0"/>
                <a:cs typeface="Arial" charset="0"/>
              </a:rPr>
              <a:t>’</a:t>
            </a:r>
            <a:r>
              <a:rPr lang="it-IT" altLang="ja-JP" sz="1900">
                <a:solidFill>
                  <a:srgbClr val="000000"/>
                </a:solidFill>
                <a:latin typeface="Franklin Gothic Demi" charset="0"/>
                <a:cs typeface="Arial" charset="0"/>
              </a:rPr>
              <a:t>avvio ed eliminato a fine sessione)</a:t>
            </a:r>
            <a:endParaRPr lang="it-IT" sz="1900">
              <a:solidFill>
                <a:srgbClr val="000000"/>
              </a:solidFill>
              <a:latin typeface="Franklin Gothic Demi" charset="0"/>
              <a:cs typeface="Arial" charset="0"/>
            </a:endParaRPr>
          </a:p>
        </p:txBody>
      </p:sp>
      <p:grpSp>
        <p:nvGrpSpPr>
          <p:cNvPr id="76808" name="Group 46"/>
          <p:cNvGrpSpPr>
            <a:grpSpLocks/>
          </p:cNvGrpSpPr>
          <p:nvPr/>
        </p:nvGrpSpPr>
        <p:grpSpPr bwMode="auto">
          <a:xfrm rot="-3733502" flipH="1" flipV="1">
            <a:off x="10983912" y="1244601"/>
            <a:ext cx="773113" cy="246062"/>
            <a:chOff x="2532" y="1051"/>
            <a:chExt cx="893" cy="246"/>
          </a:xfrm>
        </p:grpSpPr>
        <p:grpSp>
          <p:nvGrpSpPr>
            <p:cNvPr id="76820" name="Group 47"/>
            <p:cNvGrpSpPr>
              <a:grpSpLocks/>
            </p:cNvGrpSpPr>
            <p:nvPr/>
          </p:nvGrpSpPr>
          <p:grpSpPr bwMode="auto">
            <a:xfrm>
              <a:off x="2532" y="1051"/>
              <a:ext cx="743" cy="185"/>
              <a:chOff x="1565" y="2568"/>
              <a:chExt cx="1118" cy="279"/>
            </a:xfrm>
          </p:grpSpPr>
          <p:sp>
            <p:nvSpPr>
              <p:cNvPr id="76826" name="AutoShape 4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100" b="1"/>
              </a:p>
            </p:txBody>
          </p:sp>
          <p:sp>
            <p:nvSpPr>
              <p:cNvPr id="76827" name="AutoShape 4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100" b="1"/>
              </a:p>
            </p:txBody>
          </p:sp>
          <p:sp>
            <p:nvSpPr>
              <p:cNvPr id="76828" name="AutoShape 5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100" b="1"/>
              </a:p>
            </p:txBody>
          </p:sp>
          <p:sp>
            <p:nvSpPr>
              <p:cNvPr id="76829" name="AutoShape 5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100" b="1"/>
              </a:p>
            </p:txBody>
          </p:sp>
        </p:grpSp>
        <p:grpSp>
          <p:nvGrpSpPr>
            <p:cNvPr id="76821" name="Group 52"/>
            <p:cNvGrpSpPr>
              <a:grpSpLocks/>
            </p:cNvGrpSpPr>
            <p:nvPr/>
          </p:nvGrpSpPr>
          <p:grpSpPr bwMode="auto">
            <a:xfrm rot="1353540">
              <a:off x="2682" y="1111"/>
              <a:ext cx="743" cy="186"/>
              <a:chOff x="1565" y="2568"/>
              <a:chExt cx="1118" cy="279"/>
            </a:xfrm>
          </p:grpSpPr>
          <p:sp>
            <p:nvSpPr>
              <p:cNvPr id="76822" name="AutoShape 5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100" b="1"/>
              </a:p>
            </p:txBody>
          </p:sp>
          <p:sp>
            <p:nvSpPr>
              <p:cNvPr id="76823" name="AutoShape 5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100" b="1"/>
              </a:p>
            </p:txBody>
          </p:sp>
          <p:sp>
            <p:nvSpPr>
              <p:cNvPr id="76824" name="AutoShape 5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100" b="1"/>
              </a:p>
            </p:txBody>
          </p:sp>
          <p:sp>
            <p:nvSpPr>
              <p:cNvPr id="76825" name="AutoShape 5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100" b="1"/>
              </a:p>
            </p:txBody>
          </p:sp>
        </p:grpSp>
      </p:grpSp>
      <p:grpSp>
        <p:nvGrpSpPr>
          <p:cNvPr id="76809" name="Group 57"/>
          <p:cNvGrpSpPr>
            <a:grpSpLocks/>
          </p:cNvGrpSpPr>
          <p:nvPr/>
        </p:nvGrpSpPr>
        <p:grpSpPr bwMode="auto">
          <a:xfrm rot="-3733502" flipH="1" flipV="1">
            <a:off x="11090275" y="1243013"/>
            <a:ext cx="681037" cy="217488"/>
            <a:chOff x="2532" y="1051"/>
            <a:chExt cx="893" cy="246"/>
          </a:xfrm>
        </p:grpSpPr>
        <p:grpSp>
          <p:nvGrpSpPr>
            <p:cNvPr id="76810" name="Group 58"/>
            <p:cNvGrpSpPr>
              <a:grpSpLocks/>
            </p:cNvGrpSpPr>
            <p:nvPr/>
          </p:nvGrpSpPr>
          <p:grpSpPr bwMode="auto">
            <a:xfrm>
              <a:off x="2532" y="1051"/>
              <a:ext cx="743" cy="185"/>
              <a:chOff x="1565" y="2568"/>
              <a:chExt cx="1118" cy="279"/>
            </a:xfrm>
          </p:grpSpPr>
          <p:sp>
            <p:nvSpPr>
              <p:cNvPr id="76816" name="AutoShape 5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100" b="1"/>
              </a:p>
            </p:txBody>
          </p:sp>
          <p:sp>
            <p:nvSpPr>
              <p:cNvPr id="76817" name="AutoShape 6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100" b="1"/>
              </a:p>
            </p:txBody>
          </p:sp>
          <p:sp>
            <p:nvSpPr>
              <p:cNvPr id="76818" name="AutoShape 6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100" b="1"/>
              </a:p>
            </p:txBody>
          </p:sp>
          <p:sp>
            <p:nvSpPr>
              <p:cNvPr id="76819" name="AutoShape 6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100" b="1"/>
              </a:p>
            </p:txBody>
          </p:sp>
        </p:grpSp>
        <p:grpSp>
          <p:nvGrpSpPr>
            <p:cNvPr id="76811" name="Group 63"/>
            <p:cNvGrpSpPr>
              <a:grpSpLocks/>
            </p:cNvGrpSpPr>
            <p:nvPr/>
          </p:nvGrpSpPr>
          <p:grpSpPr bwMode="auto">
            <a:xfrm rot="1353540">
              <a:off x="2682" y="1111"/>
              <a:ext cx="743" cy="186"/>
              <a:chOff x="1565" y="2568"/>
              <a:chExt cx="1118" cy="279"/>
            </a:xfrm>
          </p:grpSpPr>
          <p:sp>
            <p:nvSpPr>
              <p:cNvPr id="76812" name="AutoShape 6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100" b="1"/>
              </a:p>
            </p:txBody>
          </p:sp>
          <p:sp>
            <p:nvSpPr>
              <p:cNvPr id="76813" name="AutoShape 6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100" b="1"/>
              </a:p>
            </p:txBody>
          </p:sp>
          <p:sp>
            <p:nvSpPr>
              <p:cNvPr id="76814" name="AutoShape 6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100" b="1"/>
              </a:p>
            </p:txBody>
          </p:sp>
          <p:sp>
            <p:nvSpPr>
              <p:cNvPr id="76815" name="AutoShape 6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100" b="1"/>
              </a:p>
            </p:txBody>
          </p: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849" name="Picture 246"/>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62638" y="1628775"/>
            <a:ext cx="1968500" cy="11080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8850" name="Picture 24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69163" y="3717925"/>
            <a:ext cx="2155825" cy="9636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8851" name="Picture 24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37288" y="4725988"/>
            <a:ext cx="2344737" cy="10810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8852" name="Picture 24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68788" y="4799013"/>
            <a:ext cx="1781175" cy="9636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8853" name="Picture 24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78100" y="3754438"/>
            <a:ext cx="2063750" cy="1116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8854" name="Picture 24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67013" y="2463800"/>
            <a:ext cx="1874837" cy="1016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8855" name="Picture 240"/>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92550" y="1166813"/>
            <a:ext cx="1970088" cy="10652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8856" name="Titolo 1"/>
          <p:cNvSpPr>
            <a:spLocks/>
          </p:cNvSpPr>
          <p:nvPr/>
        </p:nvSpPr>
        <p:spPr bwMode="auto">
          <a:xfrm>
            <a:off x="582613" y="458788"/>
            <a:ext cx="10720387" cy="3603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7" tIns="53630" rIns="107257" bIns="53630" anchor="ctr"/>
          <a:lstStyle/>
          <a:p>
            <a:pPr algn="ctr"/>
            <a:r>
              <a:rPr lang="it-IT" sz="3600" b="1">
                <a:solidFill>
                  <a:srgbClr val="A50021"/>
                </a:solidFill>
                <a:latin typeface="Calibri" charset="0"/>
              </a:rPr>
              <a:t>L</a:t>
            </a:r>
            <a:r>
              <a:rPr lang="ja-JP" altLang="it-IT" sz="3600" b="1">
                <a:solidFill>
                  <a:srgbClr val="A50021"/>
                </a:solidFill>
                <a:latin typeface="Calibri" charset="0"/>
              </a:rPr>
              <a:t>’</a:t>
            </a:r>
            <a:r>
              <a:rPr lang="it-IT" altLang="ja-JP" sz="3600" b="1">
                <a:solidFill>
                  <a:srgbClr val="A50021"/>
                </a:solidFill>
                <a:latin typeface="Calibri" charset="0"/>
              </a:rPr>
              <a:t>offerta di Hosting </a:t>
            </a:r>
            <a:endParaRPr lang="it-IT" sz="3600" b="1">
              <a:solidFill>
                <a:srgbClr val="A50021"/>
              </a:solidFill>
              <a:latin typeface="Calibri" charset="0"/>
            </a:endParaRPr>
          </a:p>
        </p:txBody>
      </p:sp>
      <p:sp>
        <p:nvSpPr>
          <p:cNvPr id="78857" name="Line 4"/>
          <p:cNvSpPr>
            <a:spLocks noChangeShapeType="1"/>
          </p:cNvSpPr>
          <p:nvPr/>
        </p:nvSpPr>
        <p:spPr bwMode="gray">
          <a:xfrm>
            <a:off x="4173538" y="3141663"/>
            <a:ext cx="1500187" cy="215900"/>
          </a:xfrm>
          <a:prstGeom prst="line">
            <a:avLst/>
          </a:prstGeom>
          <a:noFill/>
          <a:ln w="1270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lIns="107259" tIns="53630" rIns="107259" bIns="53630" anchor="ctr"/>
          <a:lstStyle/>
          <a:p>
            <a:endParaRPr lang="it-IT"/>
          </a:p>
        </p:txBody>
      </p:sp>
      <p:sp>
        <p:nvSpPr>
          <p:cNvPr id="78858" name="Line 5"/>
          <p:cNvSpPr>
            <a:spLocks noChangeShapeType="1"/>
          </p:cNvSpPr>
          <p:nvPr/>
        </p:nvSpPr>
        <p:spPr bwMode="gray">
          <a:xfrm>
            <a:off x="4905375" y="2065338"/>
            <a:ext cx="939800" cy="1063625"/>
          </a:xfrm>
          <a:prstGeom prst="line">
            <a:avLst/>
          </a:prstGeom>
          <a:noFill/>
          <a:ln w="1270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lIns="107259" tIns="53630" rIns="107259" bIns="53630" anchor="ctr"/>
          <a:lstStyle/>
          <a:p>
            <a:endParaRPr lang="it-IT"/>
          </a:p>
        </p:txBody>
      </p:sp>
      <p:sp>
        <p:nvSpPr>
          <p:cNvPr id="78859" name="Line 6"/>
          <p:cNvSpPr>
            <a:spLocks noChangeShapeType="1"/>
          </p:cNvSpPr>
          <p:nvPr/>
        </p:nvSpPr>
        <p:spPr bwMode="gray">
          <a:xfrm flipH="1">
            <a:off x="5205413" y="3740150"/>
            <a:ext cx="639762" cy="1274763"/>
          </a:xfrm>
          <a:prstGeom prst="line">
            <a:avLst/>
          </a:prstGeom>
          <a:noFill/>
          <a:ln w="1270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lIns="107259" tIns="53630" rIns="107259" bIns="53630" anchor="ctr"/>
          <a:lstStyle/>
          <a:p>
            <a:endParaRPr lang="it-IT"/>
          </a:p>
        </p:txBody>
      </p:sp>
      <p:sp>
        <p:nvSpPr>
          <p:cNvPr id="78860" name="Line 7"/>
          <p:cNvSpPr>
            <a:spLocks noChangeShapeType="1"/>
          </p:cNvSpPr>
          <p:nvPr/>
        </p:nvSpPr>
        <p:spPr bwMode="gray">
          <a:xfrm>
            <a:off x="6218238" y="3773488"/>
            <a:ext cx="623887" cy="1089025"/>
          </a:xfrm>
          <a:prstGeom prst="line">
            <a:avLst/>
          </a:prstGeom>
          <a:noFill/>
          <a:ln w="1270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lIns="107259" tIns="53630" rIns="107259" bIns="53630" anchor="ctr"/>
          <a:lstStyle/>
          <a:p>
            <a:endParaRPr lang="it-IT"/>
          </a:p>
        </p:txBody>
      </p:sp>
      <p:sp>
        <p:nvSpPr>
          <p:cNvPr id="78861" name="Line 8"/>
          <p:cNvSpPr>
            <a:spLocks noChangeShapeType="1"/>
          </p:cNvSpPr>
          <p:nvPr/>
        </p:nvSpPr>
        <p:spPr bwMode="gray">
          <a:xfrm flipV="1">
            <a:off x="6342063" y="2636838"/>
            <a:ext cx="363537" cy="568325"/>
          </a:xfrm>
          <a:prstGeom prst="line">
            <a:avLst/>
          </a:prstGeom>
          <a:noFill/>
          <a:ln w="1270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lIns="107259" tIns="53630" rIns="107259" bIns="53630" anchor="ctr"/>
          <a:lstStyle/>
          <a:p>
            <a:endParaRPr lang="it-IT"/>
          </a:p>
        </p:txBody>
      </p:sp>
      <p:sp>
        <p:nvSpPr>
          <p:cNvPr id="78862" name="Oval 9"/>
          <p:cNvSpPr>
            <a:spLocks noChangeArrowheads="1"/>
          </p:cNvSpPr>
          <p:nvPr/>
        </p:nvSpPr>
        <p:spPr bwMode="gray">
          <a:xfrm>
            <a:off x="5386388" y="2967038"/>
            <a:ext cx="1166812" cy="896937"/>
          </a:xfrm>
          <a:prstGeom prst="ellipse">
            <a:avLst/>
          </a:prstGeom>
          <a:solidFill>
            <a:srgbClr val="C0C0C0">
              <a:alpha val="50195"/>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lIns="107259" tIns="53630" rIns="107259" bIns="53630" anchor="ctr"/>
          <a:lstStyle/>
          <a:p>
            <a:pPr algn="ctr"/>
            <a:endParaRPr lang="en-US" sz="1200" b="1"/>
          </a:p>
        </p:txBody>
      </p:sp>
      <p:grpSp>
        <p:nvGrpSpPr>
          <p:cNvPr id="78863" name="Group 28"/>
          <p:cNvGrpSpPr>
            <a:grpSpLocks/>
          </p:cNvGrpSpPr>
          <p:nvPr/>
        </p:nvGrpSpPr>
        <p:grpSpPr bwMode="auto">
          <a:xfrm rot="-3733502" flipH="1" flipV="1">
            <a:off x="4792662" y="2168526"/>
            <a:ext cx="836613" cy="265112"/>
            <a:chOff x="2532" y="1051"/>
            <a:chExt cx="893" cy="246"/>
          </a:xfrm>
        </p:grpSpPr>
        <p:grpSp>
          <p:nvGrpSpPr>
            <p:cNvPr id="78946" name="Group 29"/>
            <p:cNvGrpSpPr>
              <a:grpSpLocks/>
            </p:cNvGrpSpPr>
            <p:nvPr/>
          </p:nvGrpSpPr>
          <p:grpSpPr bwMode="auto">
            <a:xfrm>
              <a:off x="2532" y="1051"/>
              <a:ext cx="743" cy="185"/>
              <a:chOff x="1565" y="2568"/>
              <a:chExt cx="1118" cy="279"/>
            </a:xfrm>
          </p:grpSpPr>
          <p:sp>
            <p:nvSpPr>
              <p:cNvPr id="78952" name="AutoShape 3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200" b="1"/>
              </a:p>
            </p:txBody>
          </p:sp>
          <p:sp>
            <p:nvSpPr>
              <p:cNvPr id="78953" name="AutoShape 3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200" b="1"/>
              </a:p>
            </p:txBody>
          </p:sp>
          <p:sp>
            <p:nvSpPr>
              <p:cNvPr id="78954" name="AutoShape 3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200" b="1"/>
              </a:p>
            </p:txBody>
          </p:sp>
          <p:sp>
            <p:nvSpPr>
              <p:cNvPr id="78955" name="AutoShape 3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grpSp>
        <p:grpSp>
          <p:nvGrpSpPr>
            <p:cNvPr id="78947" name="Group 34"/>
            <p:cNvGrpSpPr>
              <a:grpSpLocks/>
            </p:cNvGrpSpPr>
            <p:nvPr/>
          </p:nvGrpSpPr>
          <p:grpSpPr bwMode="auto">
            <a:xfrm rot="1353540">
              <a:off x="2682" y="1111"/>
              <a:ext cx="743" cy="186"/>
              <a:chOff x="1565" y="2568"/>
              <a:chExt cx="1118" cy="279"/>
            </a:xfrm>
          </p:grpSpPr>
          <p:sp>
            <p:nvSpPr>
              <p:cNvPr id="78948" name="AutoShape 3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sp>
            <p:nvSpPr>
              <p:cNvPr id="78949" name="AutoShape 3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sp>
            <p:nvSpPr>
              <p:cNvPr id="78950" name="AutoShape 3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sp>
            <p:nvSpPr>
              <p:cNvPr id="78951" name="AutoShape 3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grpSp>
      </p:grpSp>
      <p:sp>
        <p:nvSpPr>
          <p:cNvPr id="78864" name="Rectangle 39"/>
          <p:cNvSpPr>
            <a:spLocks noChangeArrowheads="1"/>
          </p:cNvSpPr>
          <p:nvPr/>
        </p:nvSpPr>
        <p:spPr bwMode="gray">
          <a:xfrm>
            <a:off x="4356100" y="1484313"/>
            <a:ext cx="1179513" cy="6619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p>
            <a:pPr algn="ctr"/>
            <a:r>
              <a:rPr lang="en-US">
                <a:solidFill>
                  <a:schemeClr val="tx2"/>
                </a:solidFill>
                <a:latin typeface="Franklin Gothic Demi" charset="0"/>
              </a:rPr>
              <a:t>Profilo </a:t>
            </a:r>
          </a:p>
          <a:p>
            <a:pPr algn="ctr"/>
            <a:r>
              <a:rPr lang="en-US">
                <a:solidFill>
                  <a:schemeClr val="tx2"/>
                </a:solidFill>
                <a:latin typeface="Franklin Gothic Demi" charset="0"/>
              </a:rPr>
              <a:t>managed</a:t>
            </a:r>
          </a:p>
        </p:txBody>
      </p:sp>
      <p:grpSp>
        <p:nvGrpSpPr>
          <p:cNvPr id="78865" name="Group 144"/>
          <p:cNvGrpSpPr>
            <a:grpSpLocks/>
          </p:cNvGrpSpPr>
          <p:nvPr/>
        </p:nvGrpSpPr>
        <p:grpSpPr bwMode="auto">
          <a:xfrm rot="-3733502" flipH="1" flipV="1">
            <a:off x="7172326" y="1403350"/>
            <a:ext cx="1344612" cy="2560637"/>
            <a:chOff x="2220" y="686"/>
            <a:chExt cx="1435" cy="2380"/>
          </a:xfrm>
        </p:grpSpPr>
        <p:grpSp>
          <p:nvGrpSpPr>
            <p:cNvPr id="78936" name="Group 145"/>
            <p:cNvGrpSpPr>
              <a:grpSpLocks/>
            </p:cNvGrpSpPr>
            <p:nvPr/>
          </p:nvGrpSpPr>
          <p:grpSpPr bwMode="auto">
            <a:xfrm>
              <a:off x="2638" y="686"/>
              <a:ext cx="1017" cy="1249"/>
              <a:chOff x="1724" y="2017"/>
              <a:chExt cx="1531" cy="1887"/>
            </a:xfrm>
          </p:grpSpPr>
          <p:sp>
            <p:nvSpPr>
              <p:cNvPr id="78942" name="AutoShape 146"/>
              <p:cNvSpPr>
                <a:spLocks noChangeArrowheads="1"/>
              </p:cNvSpPr>
              <p:nvPr/>
            </p:nvSpPr>
            <p:spPr bwMode="gray">
              <a:xfrm rot="5263130">
                <a:off x="1948" y="2146"/>
                <a:ext cx="731" cy="1180"/>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spAutoFit/>
              </a:bodyPr>
              <a:lstStyle/>
              <a:p>
                <a:pPr algn="ctr"/>
                <a:endParaRPr lang="en-US" sz="1900" b="1">
                  <a:solidFill>
                    <a:srgbClr val="000000"/>
                  </a:solidFill>
                  <a:latin typeface="Franklin Gothic Demi" charset="0"/>
                </a:endParaRPr>
              </a:p>
            </p:txBody>
          </p:sp>
          <p:sp>
            <p:nvSpPr>
              <p:cNvPr id="78943" name="AutoShape 147"/>
              <p:cNvSpPr>
                <a:spLocks noChangeArrowheads="1"/>
              </p:cNvSpPr>
              <p:nvPr/>
            </p:nvSpPr>
            <p:spPr bwMode="gray">
              <a:xfrm rot="6078281">
                <a:off x="2074" y="2156"/>
                <a:ext cx="731" cy="1180"/>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spAutoFit/>
              </a:bodyPr>
              <a:lstStyle/>
              <a:p>
                <a:pPr algn="ctr"/>
                <a:endParaRPr lang="en-US" sz="1900" b="1">
                  <a:solidFill>
                    <a:srgbClr val="000000"/>
                  </a:solidFill>
                  <a:latin typeface="Franklin Gothic Demi" charset="0"/>
                </a:endParaRPr>
              </a:p>
            </p:txBody>
          </p:sp>
          <p:sp>
            <p:nvSpPr>
              <p:cNvPr id="78944" name="AutoShape 148"/>
              <p:cNvSpPr>
                <a:spLocks noChangeArrowheads="1"/>
              </p:cNvSpPr>
              <p:nvPr/>
            </p:nvSpPr>
            <p:spPr bwMode="gray">
              <a:xfrm rot="6373927">
                <a:off x="2299" y="2034"/>
                <a:ext cx="731" cy="1180"/>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spAutoFit/>
              </a:bodyPr>
              <a:lstStyle/>
              <a:p>
                <a:pPr algn="ctr"/>
                <a:endParaRPr lang="en-US" sz="1900" b="1">
                  <a:solidFill>
                    <a:srgbClr val="000000"/>
                  </a:solidFill>
                  <a:latin typeface="Franklin Gothic Demi" charset="0"/>
                </a:endParaRPr>
              </a:p>
            </p:txBody>
          </p:sp>
          <p:sp>
            <p:nvSpPr>
              <p:cNvPr id="78945" name="AutoShape 149"/>
              <p:cNvSpPr>
                <a:spLocks noChangeArrowheads="1"/>
              </p:cNvSpPr>
              <p:nvPr/>
            </p:nvSpPr>
            <p:spPr bwMode="gray">
              <a:xfrm rot="6906312">
                <a:off x="1834" y="2819"/>
                <a:ext cx="1887" cy="283"/>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spAutoFit/>
              </a:bodyPr>
              <a:lstStyle/>
              <a:p>
                <a:pPr algn="ctr"/>
                <a:endParaRPr lang="en-US" sz="1900" b="1">
                  <a:solidFill>
                    <a:srgbClr val="000000"/>
                  </a:solidFill>
                  <a:latin typeface="Franklin Gothic Demi" charset="0"/>
                </a:endParaRPr>
              </a:p>
            </p:txBody>
          </p:sp>
        </p:grpSp>
        <p:grpSp>
          <p:nvGrpSpPr>
            <p:cNvPr id="78937" name="Group 150"/>
            <p:cNvGrpSpPr>
              <a:grpSpLocks/>
            </p:cNvGrpSpPr>
            <p:nvPr/>
          </p:nvGrpSpPr>
          <p:grpSpPr bwMode="auto">
            <a:xfrm rot="1353540">
              <a:off x="2220" y="758"/>
              <a:ext cx="769" cy="2308"/>
              <a:chOff x="1329" y="2219"/>
              <a:chExt cx="1156" cy="3464"/>
            </a:xfrm>
          </p:grpSpPr>
          <p:sp>
            <p:nvSpPr>
              <p:cNvPr id="78938" name="AutoShape 151"/>
              <p:cNvSpPr>
                <a:spLocks noChangeArrowheads="1"/>
              </p:cNvSpPr>
              <p:nvPr/>
            </p:nvSpPr>
            <p:spPr bwMode="gray">
              <a:xfrm rot="5263130">
                <a:off x="1407" y="3014"/>
                <a:ext cx="1874" cy="283"/>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spAutoFit/>
              </a:bodyPr>
              <a:lstStyle/>
              <a:p>
                <a:pPr algn="ctr"/>
                <a:endParaRPr lang="en-US" sz="1900" b="1">
                  <a:solidFill>
                    <a:srgbClr val="000000"/>
                  </a:solidFill>
                  <a:latin typeface="Franklin Gothic Demi" charset="0"/>
                </a:endParaRPr>
              </a:p>
            </p:txBody>
          </p:sp>
          <p:sp>
            <p:nvSpPr>
              <p:cNvPr id="78939" name="AutoShape 152"/>
              <p:cNvSpPr>
                <a:spLocks noChangeArrowheads="1"/>
              </p:cNvSpPr>
              <p:nvPr/>
            </p:nvSpPr>
            <p:spPr bwMode="gray">
              <a:xfrm rot="6078281">
                <a:off x="1050" y="3583"/>
                <a:ext cx="1874" cy="283"/>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spAutoFit/>
              </a:bodyPr>
              <a:lstStyle/>
              <a:p>
                <a:pPr algn="ctr"/>
                <a:endParaRPr lang="en-US" sz="1900" b="1">
                  <a:solidFill>
                    <a:srgbClr val="000000"/>
                  </a:solidFill>
                  <a:latin typeface="Franklin Gothic Demi" charset="0"/>
                </a:endParaRPr>
              </a:p>
            </p:txBody>
          </p:sp>
          <p:sp>
            <p:nvSpPr>
              <p:cNvPr id="78940" name="AutoShape 153"/>
              <p:cNvSpPr>
                <a:spLocks noChangeArrowheads="1"/>
              </p:cNvSpPr>
              <p:nvPr/>
            </p:nvSpPr>
            <p:spPr bwMode="gray">
              <a:xfrm rot="6373927">
                <a:off x="885" y="4117"/>
                <a:ext cx="1874" cy="283"/>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spAutoFit/>
              </a:bodyPr>
              <a:lstStyle/>
              <a:p>
                <a:pPr algn="ctr"/>
                <a:endParaRPr lang="en-US" sz="1900" b="1">
                  <a:solidFill>
                    <a:srgbClr val="000000"/>
                  </a:solidFill>
                  <a:latin typeface="Franklin Gothic Demi" charset="0"/>
                </a:endParaRPr>
              </a:p>
            </p:txBody>
          </p:sp>
          <p:sp>
            <p:nvSpPr>
              <p:cNvPr id="78941" name="AutoShape 154"/>
              <p:cNvSpPr>
                <a:spLocks noChangeArrowheads="1"/>
              </p:cNvSpPr>
              <p:nvPr/>
            </p:nvSpPr>
            <p:spPr bwMode="gray">
              <a:xfrm rot="6906312">
                <a:off x="534" y="4604"/>
                <a:ext cx="1874" cy="283"/>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spAutoFit/>
              </a:bodyPr>
              <a:lstStyle/>
              <a:p>
                <a:pPr algn="ctr"/>
                <a:endParaRPr lang="en-US" sz="1900" b="1">
                  <a:solidFill>
                    <a:srgbClr val="000000"/>
                  </a:solidFill>
                  <a:latin typeface="Franklin Gothic Demi" charset="0"/>
                </a:endParaRPr>
              </a:p>
            </p:txBody>
          </p:sp>
        </p:grpSp>
      </p:grpSp>
      <p:sp>
        <p:nvSpPr>
          <p:cNvPr id="78866" name="Rectangle 155"/>
          <p:cNvSpPr>
            <a:spLocks noChangeArrowheads="1"/>
          </p:cNvSpPr>
          <p:nvPr/>
        </p:nvSpPr>
        <p:spPr bwMode="gray">
          <a:xfrm>
            <a:off x="6129338" y="1917700"/>
            <a:ext cx="1435100" cy="661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p>
            <a:pPr algn="ctr"/>
            <a:r>
              <a:rPr lang="it-IT">
                <a:solidFill>
                  <a:schemeClr val="tx2"/>
                </a:solidFill>
                <a:latin typeface="Franklin Gothic Demi" charset="0"/>
              </a:rPr>
              <a:t>Profilo</a:t>
            </a:r>
            <a:endParaRPr lang="en-US">
              <a:solidFill>
                <a:schemeClr val="tx2"/>
              </a:solidFill>
              <a:latin typeface="Franklin Gothic Demi" charset="0"/>
            </a:endParaRPr>
          </a:p>
          <a:p>
            <a:pPr algn="ctr"/>
            <a:r>
              <a:rPr lang="en-US">
                <a:solidFill>
                  <a:schemeClr val="tx2"/>
                </a:solidFill>
                <a:latin typeface="Franklin Gothic Demi" charset="0"/>
              </a:rPr>
              <a:t>unmanaged</a:t>
            </a:r>
          </a:p>
        </p:txBody>
      </p:sp>
      <p:grpSp>
        <p:nvGrpSpPr>
          <p:cNvPr id="78867" name="Group 156"/>
          <p:cNvGrpSpPr>
            <a:grpSpLocks/>
          </p:cNvGrpSpPr>
          <p:nvPr/>
        </p:nvGrpSpPr>
        <p:grpSpPr bwMode="auto">
          <a:xfrm rot="4976862" flipH="1">
            <a:off x="5731669" y="3044032"/>
            <a:ext cx="674687" cy="844550"/>
            <a:chOff x="1944" y="1111"/>
            <a:chExt cx="204" cy="196"/>
          </a:xfrm>
        </p:grpSpPr>
        <p:pic>
          <p:nvPicPr>
            <p:cNvPr id="78919" name="Picture 157" descr="circuler_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gray">
            <a:xfrm flipH="1">
              <a:off x="1961" y="1124"/>
              <a:ext cx="174" cy="17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5518" name="Oval 158"/>
            <p:cNvSpPr>
              <a:spLocks noChangeArrowheads="1"/>
            </p:cNvSpPr>
            <p:nvPr/>
          </p:nvSpPr>
          <p:spPr bwMode="gray">
            <a:xfrm flipH="1">
              <a:off x="1962" y="1124"/>
              <a:ext cx="173" cy="172"/>
            </a:xfrm>
            <a:prstGeom prst="ellipse">
              <a:avLst/>
            </a:prstGeom>
            <a:gradFill rotWithShape="1">
              <a:gsLst>
                <a:gs pos="0">
                  <a:srgbClr val="3A3A3A"/>
                </a:gs>
                <a:gs pos="50000">
                  <a:schemeClr val="bg2">
                    <a:alpha val="50000"/>
                  </a:schemeClr>
                </a:gs>
                <a:gs pos="100000">
                  <a:srgbClr val="3A3A3A"/>
                </a:gs>
              </a:gsLst>
              <a:lin ang="5400000" scaled="1"/>
            </a:gradFill>
            <a:ln w="9525" algn="ctr">
              <a:noFill/>
              <a:round/>
              <a:headEnd/>
              <a:tailEnd/>
            </a:ln>
          </p:spPr>
          <p:txBody>
            <a:bodyPr rot="10800000" vert="eaVert" wrap="none" anchor="ctr"/>
            <a:lstStyle/>
            <a:p>
              <a:pPr algn="ctr">
                <a:defRPr/>
              </a:pPr>
              <a:endParaRPr lang="it-IT" sz="1200" b="1" dirty="0">
                <a:latin typeface="Arial" pitchFamily="34" charset="0"/>
                <a:ea typeface="+mn-ea"/>
                <a:cs typeface="Arial" pitchFamily="34" charset="0"/>
              </a:endParaRPr>
            </a:p>
          </p:txBody>
        </p:sp>
        <p:grpSp>
          <p:nvGrpSpPr>
            <p:cNvPr id="78923" name="Group 159"/>
            <p:cNvGrpSpPr>
              <a:grpSpLocks/>
            </p:cNvGrpSpPr>
            <p:nvPr/>
          </p:nvGrpSpPr>
          <p:grpSpPr bwMode="auto">
            <a:xfrm rot="1297425" flipV="1">
              <a:off x="1971" y="1258"/>
              <a:ext cx="151" cy="37"/>
              <a:chOff x="2532" y="1051"/>
              <a:chExt cx="893" cy="246"/>
            </a:xfrm>
          </p:grpSpPr>
          <p:grpSp>
            <p:nvGrpSpPr>
              <p:cNvPr id="78926" name="Group 160"/>
              <p:cNvGrpSpPr>
                <a:grpSpLocks/>
              </p:cNvGrpSpPr>
              <p:nvPr/>
            </p:nvGrpSpPr>
            <p:grpSpPr bwMode="auto">
              <a:xfrm>
                <a:off x="2532" y="1051"/>
                <a:ext cx="743" cy="185"/>
                <a:chOff x="1565" y="2568"/>
                <a:chExt cx="1118" cy="279"/>
              </a:xfrm>
            </p:grpSpPr>
            <p:sp>
              <p:nvSpPr>
                <p:cNvPr id="78932" name="AutoShape 161"/>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pPr algn="ctr"/>
                  <a:endParaRPr lang="en-US" sz="1200" b="1"/>
                </a:p>
              </p:txBody>
            </p:sp>
            <p:sp>
              <p:nvSpPr>
                <p:cNvPr id="78933" name="AutoShape 162"/>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pPr algn="ctr"/>
                  <a:endParaRPr lang="en-US" sz="1200" b="1"/>
                </a:p>
              </p:txBody>
            </p:sp>
            <p:sp>
              <p:nvSpPr>
                <p:cNvPr id="78934" name="AutoShape 163"/>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pPr algn="ctr"/>
                  <a:endParaRPr lang="en-US" sz="1200" b="1"/>
                </a:p>
              </p:txBody>
            </p:sp>
            <p:sp>
              <p:nvSpPr>
                <p:cNvPr id="78935" name="AutoShape 164"/>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pPr algn="ctr"/>
                  <a:endParaRPr lang="en-US" sz="1200" b="1"/>
                </a:p>
              </p:txBody>
            </p:sp>
          </p:grpSp>
          <p:grpSp>
            <p:nvGrpSpPr>
              <p:cNvPr id="78927" name="Group 165"/>
              <p:cNvGrpSpPr>
                <a:grpSpLocks/>
              </p:cNvGrpSpPr>
              <p:nvPr/>
            </p:nvGrpSpPr>
            <p:grpSpPr bwMode="auto">
              <a:xfrm rot="1353540">
                <a:off x="2682" y="1111"/>
                <a:ext cx="743" cy="186"/>
                <a:chOff x="1565" y="2568"/>
                <a:chExt cx="1118" cy="279"/>
              </a:xfrm>
            </p:grpSpPr>
            <p:sp>
              <p:nvSpPr>
                <p:cNvPr id="78928" name="AutoShape 166"/>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pPr algn="ctr"/>
                  <a:endParaRPr lang="en-US" sz="1200" b="1"/>
                </a:p>
              </p:txBody>
            </p:sp>
            <p:sp>
              <p:nvSpPr>
                <p:cNvPr id="78929" name="AutoShape 167"/>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pPr algn="ctr"/>
                  <a:endParaRPr lang="en-US" sz="1200" b="1"/>
                </a:p>
              </p:txBody>
            </p:sp>
            <p:sp>
              <p:nvSpPr>
                <p:cNvPr id="78930" name="AutoShape 168"/>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pPr algn="ctr"/>
                  <a:endParaRPr lang="en-US" sz="1200" b="1"/>
                </a:p>
              </p:txBody>
            </p:sp>
            <p:sp>
              <p:nvSpPr>
                <p:cNvPr id="78931" name="AutoShape 169"/>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pPr algn="ctr"/>
                  <a:endParaRPr lang="en-US" sz="1200" b="1"/>
                </a:p>
              </p:txBody>
            </p:sp>
          </p:grpSp>
        </p:grpSp>
        <p:sp>
          <p:nvSpPr>
            <p:cNvPr id="78924" name="Arc 170"/>
            <p:cNvSpPr>
              <a:spLocks/>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headEnd/>
              <a:tailEnd type="triangle" w="sm" len="sm"/>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p>
              <a:endParaRPr lang="it-IT"/>
            </a:p>
          </p:txBody>
        </p:sp>
        <p:pic>
          <p:nvPicPr>
            <p:cNvPr id="78925" name="Picture 171" descr="light_shadow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3740"/>
            <a:stretch>
              <a:fillRect/>
            </a:stretch>
          </p:blipFill>
          <p:spPr bwMode="gray">
            <a:xfrm rot="2569845" flipH="1">
              <a:off x="2015" y="1139"/>
              <a:ext cx="129" cy="8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78868" name="AutoShape 172"/>
          <p:cNvSpPr>
            <a:spLocks/>
          </p:cNvSpPr>
          <p:nvPr/>
        </p:nvSpPr>
        <p:spPr bwMode="auto">
          <a:xfrm>
            <a:off x="8488363" y="992188"/>
            <a:ext cx="3182937" cy="1008062"/>
          </a:xfrm>
          <a:prstGeom prst="accentCallout2">
            <a:avLst>
              <a:gd name="adj1" fmla="val 11338"/>
              <a:gd name="adj2" fmla="val -3120"/>
              <a:gd name="adj3" fmla="val 11338"/>
              <a:gd name="adj4" fmla="val -31708"/>
              <a:gd name="adj5" fmla="val 91306"/>
              <a:gd name="adj6" fmla="val -39051"/>
            </a:avLst>
          </a:prstGeom>
          <a:noFill/>
          <a:ln w="9525">
            <a:solidFill>
              <a:schemeClr val="tx2"/>
            </a:solidFill>
            <a:miter lim="800000"/>
            <a:headEnd/>
            <a:tailEnd type="diamond"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107259" tIns="53630" rIns="107259" bIns="53630" anchor="ctr"/>
          <a:lstStyle/>
          <a:p>
            <a:pPr eaLnBrk="0" hangingPunct="0"/>
            <a:r>
              <a:rPr lang="it-IT" sz="1600">
                <a:solidFill>
                  <a:srgbClr val="000000"/>
                </a:solidFill>
                <a:latin typeface="Franklin Gothic Demi" charset="0"/>
              </a:rPr>
              <a:t>Bundle con HelpDesk e Gestione Operativa con una console di gestione e Self Provisioning per Partner, Syst Integrator …</a:t>
            </a:r>
            <a:endParaRPr lang="en-US" sz="1600">
              <a:solidFill>
                <a:srgbClr val="000000"/>
              </a:solidFill>
              <a:latin typeface="Franklin Gothic Demi" charset="0"/>
            </a:endParaRPr>
          </a:p>
        </p:txBody>
      </p:sp>
      <p:sp>
        <p:nvSpPr>
          <p:cNvPr id="78869" name="AutoShape 174"/>
          <p:cNvSpPr>
            <a:spLocks/>
          </p:cNvSpPr>
          <p:nvPr/>
        </p:nvSpPr>
        <p:spPr bwMode="auto">
          <a:xfrm>
            <a:off x="777875" y="1031875"/>
            <a:ext cx="2925763" cy="815975"/>
          </a:xfrm>
          <a:prstGeom prst="accentCallout2">
            <a:avLst>
              <a:gd name="adj1" fmla="val 14009"/>
              <a:gd name="adj2" fmla="val 103394"/>
              <a:gd name="adj3" fmla="val 14009"/>
              <a:gd name="adj4" fmla="val 113569"/>
              <a:gd name="adj5" fmla="val 51556"/>
              <a:gd name="adj6" fmla="val 130176"/>
            </a:avLst>
          </a:prstGeom>
          <a:noFill/>
          <a:ln w="9525">
            <a:solidFill>
              <a:schemeClr val="tx2"/>
            </a:solidFill>
            <a:miter lim="800000"/>
            <a:headEnd/>
            <a:tailEnd type="diamond"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107259" tIns="53630" rIns="107259" bIns="53630" anchor="ctr"/>
          <a:lstStyle/>
          <a:p>
            <a:pPr algn="r" eaLnBrk="0" hangingPunct="0"/>
            <a:r>
              <a:rPr lang="it-IT" sz="1600">
                <a:solidFill>
                  <a:srgbClr val="000000"/>
                </a:solidFill>
                <a:latin typeface="Franklin Gothic Demi" charset="0"/>
              </a:rPr>
              <a:t>Bundle con HelpDesk e Gestione Operativa</a:t>
            </a:r>
            <a:r>
              <a:rPr lang="it-IT" sz="1600" i="1">
                <a:solidFill>
                  <a:srgbClr val="000000"/>
                </a:solidFill>
                <a:latin typeface="Franklin Gothic Demi" charset="0"/>
              </a:rPr>
              <a:t> </a:t>
            </a:r>
            <a:r>
              <a:rPr lang="it-IT" sz="1600">
                <a:solidFill>
                  <a:srgbClr val="000000"/>
                </a:solidFill>
                <a:latin typeface="Franklin Gothic Demi" charset="0"/>
              </a:rPr>
              <a:t>per facilitare lo sviluppo di contratti di outsourcing</a:t>
            </a:r>
            <a:endParaRPr lang="en-US" sz="1600">
              <a:solidFill>
                <a:srgbClr val="000000"/>
              </a:solidFill>
              <a:latin typeface="Franklin Gothic Demi" charset="0"/>
            </a:endParaRPr>
          </a:p>
        </p:txBody>
      </p:sp>
      <p:grpSp>
        <p:nvGrpSpPr>
          <p:cNvPr id="78870" name="Group 115"/>
          <p:cNvGrpSpPr>
            <a:grpSpLocks/>
          </p:cNvGrpSpPr>
          <p:nvPr/>
        </p:nvGrpSpPr>
        <p:grpSpPr bwMode="auto">
          <a:xfrm rot="-3733502" flipH="1" flipV="1">
            <a:off x="5053012" y="5467351"/>
            <a:ext cx="836613" cy="265112"/>
            <a:chOff x="2532" y="1051"/>
            <a:chExt cx="893" cy="246"/>
          </a:xfrm>
        </p:grpSpPr>
        <p:grpSp>
          <p:nvGrpSpPr>
            <p:cNvPr id="78909" name="Group 116"/>
            <p:cNvGrpSpPr>
              <a:grpSpLocks/>
            </p:cNvGrpSpPr>
            <p:nvPr/>
          </p:nvGrpSpPr>
          <p:grpSpPr bwMode="auto">
            <a:xfrm>
              <a:off x="2532" y="1051"/>
              <a:ext cx="743" cy="185"/>
              <a:chOff x="1565" y="2568"/>
              <a:chExt cx="1118" cy="279"/>
            </a:xfrm>
          </p:grpSpPr>
          <p:sp>
            <p:nvSpPr>
              <p:cNvPr id="78915" name="AutoShape 117"/>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200" b="1"/>
              </a:p>
            </p:txBody>
          </p:sp>
          <p:sp>
            <p:nvSpPr>
              <p:cNvPr id="78916" name="AutoShape 118"/>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200" b="1"/>
              </a:p>
            </p:txBody>
          </p:sp>
          <p:sp>
            <p:nvSpPr>
              <p:cNvPr id="78917" name="AutoShape 119"/>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200" b="1"/>
              </a:p>
            </p:txBody>
          </p:sp>
          <p:sp>
            <p:nvSpPr>
              <p:cNvPr id="78918" name="AutoShape 120"/>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grpSp>
        <p:grpSp>
          <p:nvGrpSpPr>
            <p:cNvPr id="78910" name="Group 121"/>
            <p:cNvGrpSpPr>
              <a:grpSpLocks/>
            </p:cNvGrpSpPr>
            <p:nvPr/>
          </p:nvGrpSpPr>
          <p:grpSpPr bwMode="auto">
            <a:xfrm rot="1353540">
              <a:off x="2682" y="1111"/>
              <a:ext cx="743" cy="186"/>
              <a:chOff x="1565" y="2568"/>
              <a:chExt cx="1118" cy="279"/>
            </a:xfrm>
          </p:grpSpPr>
          <p:sp>
            <p:nvSpPr>
              <p:cNvPr id="78911" name="AutoShape 122"/>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sp>
            <p:nvSpPr>
              <p:cNvPr id="78912" name="AutoShape 123"/>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sp>
            <p:nvSpPr>
              <p:cNvPr id="78913" name="AutoShape 124"/>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sp>
            <p:nvSpPr>
              <p:cNvPr id="78914" name="AutoShape 125"/>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grpSp>
      </p:grpSp>
      <p:sp>
        <p:nvSpPr>
          <p:cNvPr id="78871" name="Rectangle 126"/>
          <p:cNvSpPr>
            <a:spLocks noChangeArrowheads="1"/>
          </p:cNvSpPr>
          <p:nvPr/>
        </p:nvSpPr>
        <p:spPr bwMode="gray">
          <a:xfrm>
            <a:off x="4503738" y="5014913"/>
            <a:ext cx="1397000" cy="6619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p>
            <a:pPr algn="ctr"/>
            <a:r>
              <a:rPr lang="en-US">
                <a:solidFill>
                  <a:schemeClr val="tx2"/>
                </a:solidFill>
                <a:latin typeface="Franklin Gothic Demi" charset="0"/>
              </a:rPr>
              <a:t>Profili </a:t>
            </a:r>
          </a:p>
          <a:p>
            <a:pPr algn="ctr"/>
            <a:r>
              <a:rPr lang="en-US">
                <a:solidFill>
                  <a:schemeClr val="tx2"/>
                </a:solidFill>
                <a:latin typeface="Franklin Gothic Demi" charset="0"/>
              </a:rPr>
              <a:t>a Consumo</a:t>
            </a:r>
          </a:p>
        </p:txBody>
      </p:sp>
      <p:sp>
        <p:nvSpPr>
          <p:cNvPr id="78872" name="Line 6"/>
          <p:cNvSpPr>
            <a:spLocks noChangeShapeType="1"/>
          </p:cNvSpPr>
          <p:nvPr/>
        </p:nvSpPr>
        <p:spPr bwMode="gray">
          <a:xfrm flipH="1">
            <a:off x="4268788" y="3502025"/>
            <a:ext cx="1463675" cy="631825"/>
          </a:xfrm>
          <a:prstGeom prst="line">
            <a:avLst/>
          </a:prstGeom>
          <a:noFill/>
          <a:ln w="1270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lIns="107259" tIns="53630" rIns="107259" bIns="53630" anchor="ctr"/>
          <a:lstStyle/>
          <a:p>
            <a:endParaRPr lang="it-IT"/>
          </a:p>
        </p:txBody>
      </p:sp>
      <p:sp>
        <p:nvSpPr>
          <p:cNvPr id="78873" name="Oval 70"/>
          <p:cNvSpPr>
            <a:spLocks noChangeArrowheads="1"/>
          </p:cNvSpPr>
          <p:nvPr/>
        </p:nvSpPr>
        <p:spPr bwMode="gray">
          <a:xfrm>
            <a:off x="7007225" y="4730750"/>
            <a:ext cx="304800" cy="563563"/>
          </a:xfrm>
          <a:prstGeom prst="ellips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lIns="107259" tIns="53630" rIns="107259" bIns="53630">
            <a:spAutoFit/>
          </a:bodyPr>
          <a:lstStyle/>
          <a:p>
            <a:pPr algn="ctr"/>
            <a:endParaRPr lang="en-US" sz="1900" b="1">
              <a:solidFill>
                <a:srgbClr val="000000"/>
              </a:solidFill>
              <a:latin typeface="Franklin Gothic Demi" charset="0"/>
            </a:endParaRPr>
          </a:p>
        </p:txBody>
      </p:sp>
      <p:sp>
        <p:nvSpPr>
          <p:cNvPr id="78874" name="Oval 73"/>
          <p:cNvSpPr>
            <a:spLocks noChangeArrowheads="1"/>
          </p:cNvSpPr>
          <p:nvPr/>
        </p:nvSpPr>
        <p:spPr bwMode="gray">
          <a:xfrm>
            <a:off x="7010400" y="4757738"/>
            <a:ext cx="304800" cy="563562"/>
          </a:xfrm>
          <a:prstGeom prst="ellips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lIns="107259" tIns="53630" rIns="107259" bIns="53630">
            <a:spAutoFit/>
          </a:bodyPr>
          <a:lstStyle/>
          <a:p>
            <a:pPr algn="ctr"/>
            <a:endParaRPr lang="en-US" sz="1900" b="1">
              <a:solidFill>
                <a:srgbClr val="000000"/>
              </a:solidFill>
              <a:latin typeface="Franklin Gothic Demi" charset="0"/>
            </a:endParaRPr>
          </a:p>
        </p:txBody>
      </p:sp>
      <p:sp>
        <p:nvSpPr>
          <p:cNvPr id="78875" name="Rectangle 97"/>
          <p:cNvSpPr>
            <a:spLocks noChangeArrowheads="1"/>
          </p:cNvSpPr>
          <p:nvPr/>
        </p:nvSpPr>
        <p:spPr bwMode="gray">
          <a:xfrm>
            <a:off x="6048375" y="4746625"/>
            <a:ext cx="2625725" cy="661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spAutoFit/>
          </a:bodyPr>
          <a:lstStyle/>
          <a:p>
            <a:pPr algn="ctr"/>
            <a:r>
              <a:rPr lang="en-US">
                <a:solidFill>
                  <a:schemeClr val="tx2"/>
                </a:solidFill>
                <a:latin typeface="Franklin Gothic Demi" charset="0"/>
              </a:rPr>
              <a:t>Virtual </a:t>
            </a:r>
          </a:p>
          <a:p>
            <a:pPr algn="ctr"/>
            <a:r>
              <a:rPr lang="en-US">
                <a:solidFill>
                  <a:schemeClr val="tx2"/>
                </a:solidFill>
                <a:latin typeface="Franklin Gothic Demi" charset="0"/>
              </a:rPr>
              <a:t>Private DataCenter</a:t>
            </a:r>
          </a:p>
        </p:txBody>
      </p:sp>
      <p:sp>
        <p:nvSpPr>
          <p:cNvPr id="78876" name="Oval 128"/>
          <p:cNvSpPr>
            <a:spLocks noChangeArrowheads="1"/>
          </p:cNvSpPr>
          <p:nvPr/>
        </p:nvSpPr>
        <p:spPr bwMode="gray">
          <a:xfrm>
            <a:off x="3478213" y="2566988"/>
            <a:ext cx="304800" cy="563562"/>
          </a:xfrm>
          <a:prstGeom prst="ellips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lIns="107259" tIns="53630" rIns="107259" bIns="53630">
            <a:spAutoFit/>
          </a:bodyPr>
          <a:lstStyle/>
          <a:p>
            <a:pPr algn="ctr"/>
            <a:endParaRPr lang="en-US" sz="1900" b="1">
              <a:solidFill>
                <a:srgbClr val="000000"/>
              </a:solidFill>
              <a:latin typeface="Franklin Gothic Demi" charset="0"/>
            </a:endParaRPr>
          </a:p>
        </p:txBody>
      </p:sp>
      <p:sp>
        <p:nvSpPr>
          <p:cNvPr id="78877" name="Oval 131"/>
          <p:cNvSpPr>
            <a:spLocks noChangeArrowheads="1"/>
          </p:cNvSpPr>
          <p:nvPr/>
        </p:nvSpPr>
        <p:spPr bwMode="gray">
          <a:xfrm>
            <a:off x="3482975" y="2592388"/>
            <a:ext cx="304800" cy="563562"/>
          </a:xfrm>
          <a:prstGeom prst="ellipse">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lIns="107259" tIns="53630" rIns="107259" bIns="53630">
            <a:spAutoFit/>
          </a:bodyPr>
          <a:lstStyle/>
          <a:p>
            <a:pPr algn="ctr"/>
            <a:endParaRPr lang="en-US" sz="1900" b="1">
              <a:solidFill>
                <a:srgbClr val="000000"/>
              </a:solidFill>
              <a:latin typeface="Franklin Gothic Demi" charset="0"/>
            </a:endParaRPr>
          </a:p>
        </p:txBody>
      </p:sp>
      <p:grpSp>
        <p:nvGrpSpPr>
          <p:cNvPr id="78878" name="Group 144"/>
          <p:cNvGrpSpPr>
            <a:grpSpLocks/>
          </p:cNvGrpSpPr>
          <p:nvPr/>
        </p:nvGrpSpPr>
        <p:grpSpPr bwMode="auto">
          <a:xfrm rot="-3733502" flipH="1" flipV="1">
            <a:off x="4003675" y="2397125"/>
            <a:ext cx="1208088" cy="2433638"/>
            <a:chOff x="2347" y="651"/>
            <a:chExt cx="1291" cy="2274"/>
          </a:xfrm>
        </p:grpSpPr>
        <p:grpSp>
          <p:nvGrpSpPr>
            <p:cNvPr id="78899" name="Group 145"/>
            <p:cNvGrpSpPr>
              <a:grpSpLocks/>
            </p:cNvGrpSpPr>
            <p:nvPr/>
          </p:nvGrpSpPr>
          <p:grpSpPr bwMode="auto">
            <a:xfrm>
              <a:off x="2632" y="651"/>
              <a:ext cx="1006" cy="1257"/>
              <a:chOff x="1722" y="1954"/>
              <a:chExt cx="1516" cy="1886"/>
            </a:xfrm>
          </p:grpSpPr>
          <p:sp>
            <p:nvSpPr>
              <p:cNvPr id="78905" name="AutoShape 146"/>
              <p:cNvSpPr>
                <a:spLocks noChangeArrowheads="1"/>
              </p:cNvSpPr>
              <p:nvPr/>
            </p:nvSpPr>
            <p:spPr bwMode="gray">
              <a:xfrm rot="5263130">
                <a:off x="1949" y="2144"/>
                <a:ext cx="730" cy="1184"/>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spAutoFit/>
              </a:bodyPr>
              <a:lstStyle/>
              <a:p>
                <a:pPr algn="ctr"/>
                <a:endParaRPr lang="en-US" sz="1900" b="1">
                  <a:solidFill>
                    <a:srgbClr val="000000"/>
                  </a:solidFill>
                  <a:latin typeface="Franklin Gothic Demi" charset="0"/>
                </a:endParaRPr>
              </a:p>
            </p:txBody>
          </p:sp>
          <p:sp>
            <p:nvSpPr>
              <p:cNvPr id="78906" name="AutoShape 147"/>
              <p:cNvSpPr>
                <a:spLocks noChangeArrowheads="1"/>
              </p:cNvSpPr>
              <p:nvPr/>
            </p:nvSpPr>
            <p:spPr bwMode="gray">
              <a:xfrm rot="6078281">
                <a:off x="2068" y="2132"/>
                <a:ext cx="730" cy="1184"/>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spAutoFit/>
              </a:bodyPr>
              <a:lstStyle/>
              <a:p>
                <a:pPr algn="ctr"/>
                <a:endParaRPr lang="en-US" sz="1900" b="1">
                  <a:solidFill>
                    <a:srgbClr val="000000"/>
                  </a:solidFill>
                  <a:latin typeface="Franklin Gothic Demi" charset="0"/>
                </a:endParaRPr>
              </a:p>
            </p:txBody>
          </p:sp>
          <p:sp>
            <p:nvSpPr>
              <p:cNvPr id="78907" name="AutoShape 148"/>
              <p:cNvSpPr>
                <a:spLocks noChangeArrowheads="1"/>
              </p:cNvSpPr>
              <p:nvPr/>
            </p:nvSpPr>
            <p:spPr bwMode="gray">
              <a:xfrm rot="6373927">
                <a:off x="2281" y="2002"/>
                <a:ext cx="730" cy="1184"/>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spAutoFit/>
              </a:bodyPr>
              <a:lstStyle/>
              <a:p>
                <a:pPr algn="ctr"/>
                <a:endParaRPr lang="en-US" sz="1900" b="1">
                  <a:solidFill>
                    <a:srgbClr val="000000"/>
                  </a:solidFill>
                  <a:latin typeface="Franklin Gothic Demi" charset="0"/>
                </a:endParaRPr>
              </a:p>
            </p:txBody>
          </p:sp>
          <p:sp>
            <p:nvSpPr>
              <p:cNvPr id="78908" name="AutoShape 149"/>
              <p:cNvSpPr>
                <a:spLocks noChangeArrowheads="1"/>
              </p:cNvSpPr>
              <p:nvPr/>
            </p:nvSpPr>
            <p:spPr bwMode="gray">
              <a:xfrm rot="6906312">
                <a:off x="1817" y="2755"/>
                <a:ext cx="1886" cy="284"/>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spAutoFit/>
              </a:bodyPr>
              <a:lstStyle/>
              <a:p>
                <a:pPr algn="ctr"/>
                <a:endParaRPr lang="en-US" sz="1900" b="1">
                  <a:solidFill>
                    <a:srgbClr val="000000"/>
                  </a:solidFill>
                  <a:latin typeface="Franklin Gothic Demi" charset="0"/>
                </a:endParaRPr>
              </a:p>
            </p:txBody>
          </p:sp>
        </p:grpSp>
        <p:grpSp>
          <p:nvGrpSpPr>
            <p:cNvPr id="78900" name="Group 150"/>
            <p:cNvGrpSpPr>
              <a:grpSpLocks/>
            </p:cNvGrpSpPr>
            <p:nvPr/>
          </p:nvGrpSpPr>
          <p:grpSpPr bwMode="auto">
            <a:xfrm rot="1353540">
              <a:off x="2347" y="740"/>
              <a:ext cx="682" cy="2185"/>
              <a:chOff x="1468" y="2148"/>
              <a:chExt cx="1025" cy="3277"/>
            </a:xfrm>
          </p:grpSpPr>
          <p:sp>
            <p:nvSpPr>
              <p:cNvPr id="78901" name="AutoShape 151"/>
              <p:cNvSpPr>
                <a:spLocks noChangeArrowheads="1"/>
              </p:cNvSpPr>
              <p:nvPr/>
            </p:nvSpPr>
            <p:spPr bwMode="gray">
              <a:xfrm rot="5263130">
                <a:off x="1410" y="2948"/>
                <a:ext cx="1884" cy="283"/>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spAutoFit/>
              </a:bodyPr>
              <a:lstStyle/>
              <a:p>
                <a:pPr algn="ctr"/>
                <a:endParaRPr lang="en-US" sz="1900" b="1">
                  <a:solidFill>
                    <a:srgbClr val="000000"/>
                  </a:solidFill>
                  <a:latin typeface="Franklin Gothic Demi" charset="0"/>
                </a:endParaRPr>
              </a:p>
            </p:txBody>
          </p:sp>
          <p:sp>
            <p:nvSpPr>
              <p:cNvPr id="78902" name="AutoShape 152"/>
              <p:cNvSpPr>
                <a:spLocks noChangeArrowheads="1"/>
              </p:cNvSpPr>
              <p:nvPr/>
            </p:nvSpPr>
            <p:spPr bwMode="gray">
              <a:xfrm rot="6078281">
                <a:off x="1088" y="3448"/>
                <a:ext cx="1884" cy="283"/>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spAutoFit/>
              </a:bodyPr>
              <a:lstStyle/>
              <a:p>
                <a:pPr algn="ctr"/>
                <a:endParaRPr lang="en-US" sz="1900" b="1">
                  <a:solidFill>
                    <a:srgbClr val="000000"/>
                  </a:solidFill>
                  <a:latin typeface="Franklin Gothic Demi" charset="0"/>
                </a:endParaRPr>
              </a:p>
            </p:txBody>
          </p:sp>
          <p:sp>
            <p:nvSpPr>
              <p:cNvPr id="78903" name="AutoShape 153"/>
              <p:cNvSpPr>
                <a:spLocks noChangeArrowheads="1"/>
              </p:cNvSpPr>
              <p:nvPr/>
            </p:nvSpPr>
            <p:spPr bwMode="gray">
              <a:xfrm rot="6373927">
                <a:off x="944" y="3908"/>
                <a:ext cx="1884" cy="283"/>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spAutoFit/>
              </a:bodyPr>
              <a:lstStyle/>
              <a:p>
                <a:pPr algn="ctr"/>
                <a:endParaRPr lang="en-US" sz="1900" b="1">
                  <a:solidFill>
                    <a:srgbClr val="000000"/>
                  </a:solidFill>
                  <a:latin typeface="Franklin Gothic Demi" charset="0"/>
                </a:endParaRPr>
              </a:p>
            </p:txBody>
          </p:sp>
          <p:sp>
            <p:nvSpPr>
              <p:cNvPr id="78904" name="AutoShape 154"/>
              <p:cNvSpPr>
                <a:spLocks noChangeArrowheads="1"/>
              </p:cNvSpPr>
              <p:nvPr/>
            </p:nvSpPr>
            <p:spPr bwMode="gray">
              <a:xfrm rot="6906312">
                <a:off x="668" y="4341"/>
                <a:ext cx="1884" cy="283"/>
              </a:xfrm>
              <a:prstGeom prst="moon">
                <a:avLst>
                  <a:gd name="adj" fmla="val 49773"/>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spAutoFit/>
              </a:bodyPr>
              <a:lstStyle/>
              <a:p>
                <a:pPr algn="ctr"/>
                <a:endParaRPr lang="en-US" sz="1900" b="1">
                  <a:solidFill>
                    <a:srgbClr val="000000"/>
                  </a:solidFill>
                  <a:latin typeface="Franklin Gothic Demi" charset="0"/>
                </a:endParaRPr>
              </a:p>
            </p:txBody>
          </p:sp>
        </p:grpSp>
      </p:grpSp>
      <p:sp>
        <p:nvSpPr>
          <p:cNvPr id="78879" name="Rectangle 155"/>
          <p:cNvSpPr>
            <a:spLocks noChangeArrowheads="1"/>
          </p:cNvSpPr>
          <p:nvPr/>
        </p:nvSpPr>
        <p:spPr bwMode="gray">
          <a:xfrm>
            <a:off x="3341688" y="2708275"/>
            <a:ext cx="809625" cy="6635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p>
            <a:pPr algn="ctr"/>
            <a:r>
              <a:rPr lang="en-US">
                <a:solidFill>
                  <a:schemeClr val="tx2"/>
                </a:solidFill>
                <a:latin typeface="Franklin Gothic Demi" charset="0"/>
              </a:rPr>
              <a:t>e@sy</a:t>
            </a:r>
          </a:p>
          <a:p>
            <a:pPr algn="ctr"/>
            <a:r>
              <a:rPr lang="en-US">
                <a:solidFill>
                  <a:schemeClr val="tx2"/>
                </a:solidFill>
                <a:latin typeface="Franklin Gothic Demi" charset="0"/>
              </a:rPr>
              <a:t>Pack</a:t>
            </a:r>
          </a:p>
        </p:txBody>
      </p:sp>
      <p:sp>
        <p:nvSpPr>
          <p:cNvPr id="78880" name="AutoShape 175"/>
          <p:cNvSpPr>
            <a:spLocks/>
          </p:cNvSpPr>
          <p:nvPr/>
        </p:nvSpPr>
        <p:spPr bwMode="auto">
          <a:xfrm>
            <a:off x="0" y="2274888"/>
            <a:ext cx="2671763" cy="930275"/>
          </a:xfrm>
          <a:prstGeom prst="accentCallout2">
            <a:avLst>
              <a:gd name="adj1" fmla="val 12287"/>
              <a:gd name="adj2" fmla="val 103713"/>
              <a:gd name="adj3" fmla="val 12287"/>
              <a:gd name="adj4" fmla="val 112773"/>
              <a:gd name="adj5" fmla="val 44370"/>
              <a:gd name="adj6" fmla="val 129259"/>
            </a:avLst>
          </a:prstGeom>
          <a:noFill/>
          <a:ln w="9525">
            <a:solidFill>
              <a:schemeClr val="tx2"/>
            </a:solidFill>
            <a:miter lim="800000"/>
            <a:headEnd/>
            <a:tailEnd type="diamond"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107259" tIns="53630" rIns="107259" bIns="53630" anchor="ctr"/>
          <a:lstStyle/>
          <a:p>
            <a:pPr algn="r" eaLnBrk="0" hangingPunct="0"/>
            <a:r>
              <a:rPr lang="it-IT" sz="1600">
                <a:solidFill>
                  <a:srgbClr val="000000"/>
                </a:solidFill>
                <a:latin typeface="Franklin Gothic Demi" charset="0"/>
              </a:rPr>
              <a:t>prototipi Web Server che non richiedono progettazione)</a:t>
            </a:r>
            <a:endParaRPr lang="en-US" sz="1600">
              <a:solidFill>
                <a:srgbClr val="000000"/>
              </a:solidFill>
              <a:latin typeface="Franklin Gothic Demi" charset="0"/>
            </a:endParaRPr>
          </a:p>
        </p:txBody>
      </p:sp>
      <p:sp>
        <p:nvSpPr>
          <p:cNvPr id="78881" name="Rectangle 97"/>
          <p:cNvSpPr>
            <a:spLocks noChangeArrowheads="1"/>
          </p:cNvSpPr>
          <p:nvPr/>
        </p:nvSpPr>
        <p:spPr bwMode="gray">
          <a:xfrm>
            <a:off x="7766050" y="3935413"/>
            <a:ext cx="1397000" cy="6619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p>
            <a:pPr algn="ctr"/>
            <a:r>
              <a:rPr lang="en-US">
                <a:solidFill>
                  <a:schemeClr val="tx2"/>
                </a:solidFill>
                <a:latin typeface="Franklin Gothic Demi" charset="0"/>
              </a:rPr>
              <a:t>Private</a:t>
            </a:r>
          </a:p>
          <a:p>
            <a:pPr algn="ctr"/>
            <a:r>
              <a:rPr lang="en-US">
                <a:solidFill>
                  <a:schemeClr val="tx2"/>
                </a:solidFill>
                <a:latin typeface="Franklin Gothic Demi" charset="0"/>
              </a:rPr>
              <a:t>DataCenter</a:t>
            </a:r>
          </a:p>
        </p:txBody>
      </p:sp>
      <p:sp>
        <p:nvSpPr>
          <p:cNvPr id="78882" name="AutoShape 176"/>
          <p:cNvSpPr>
            <a:spLocks/>
          </p:cNvSpPr>
          <p:nvPr/>
        </p:nvSpPr>
        <p:spPr bwMode="auto">
          <a:xfrm>
            <a:off x="8850313" y="2516188"/>
            <a:ext cx="2954337" cy="1114425"/>
          </a:xfrm>
          <a:prstGeom prst="accentCallout2">
            <a:avLst>
              <a:gd name="adj1" fmla="val 49315"/>
              <a:gd name="adj2" fmla="val 324"/>
              <a:gd name="adj3" fmla="val 68843"/>
              <a:gd name="adj4" fmla="val -11394"/>
              <a:gd name="adj5" fmla="val 117949"/>
              <a:gd name="adj6" fmla="val -17991"/>
            </a:avLst>
          </a:prstGeom>
          <a:noFill/>
          <a:ln w="9525">
            <a:solidFill>
              <a:schemeClr val="tx2"/>
            </a:solidFill>
            <a:miter lim="800000"/>
            <a:headEnd/>
            <a:tailEnd type="diamond"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107259" tIns="53630" rIns="107259" bIns="53630" anchor="ctr"/>
          <a:lstStyle/>
          <a:p>
            <a:pPr eaLnBrk="0" hangingPunct="0"/>
            <a:r>
              <a:rPr lang="en-US" sz="1600">
                <a:solidFill>
                  <a:srgbClr val="000000"/>
                </a:solidFill>
                <a:latin typeface="Franklin Gothic Demi" charset="0"/>
              </a:rPr>
              <a:t>Dedicated Private Cloud, managed e unmanaged </a:t>
            </a:r>
            <a:r>
              <a:rPr lang="it-IT" sz="1600">
                <a:solidFill>
                  <a:srgbClr val="000000"/>
                </a:solidFill>
                <a:latin typeface="Franklin Gothic Demi" charset="0"/>
              </a:rPr>
              <a:t>per i servizi Mission Critical dei Clienti</a:t>
            </a:r>
            <a:endParaRPr lang="en-US" sz="1600">
              <a:solidFill>
                <a:srgbClr val="000000"/>
              </a:solidFill>
              <a:latin typeface="Franklin Gothic Demi" charset="0"/>
            </a:endParaRPr>
          </a:p>
        </p:txBody>
      </p:sp>
      <p:grpSp>
        <p:nvGrpSpPr>
          <p:cNvPr id="78883" name="Group 57"/>
          <p:cNvGrpSpPr>
            <a:grpSpLocks/>
          </p:cNvGrpSpPr>
          <p:nvPr/>
        </p:nvGrpSpPr>
        <p:grpSpPr bwMode="auto">
          <a:xfrm rot="-3733502" flipH="1" flipV="1">
            <a:off x="3595688" y="4592638"/>
            <a:ext cx="836612" cy="265112"/>
            <a:chOff x="2532" y="1051"/>
            <a:chExt cx="893" cy="246"/>
          </a:xfrm>
        </p:grpSpPr>
        <p:grpSp>
          <p:nvGrpSpPr>
            <p:cNvPr id="78889" name="Group 58"/>
            <p:cNvGrpSpPr>
              <a:grpSpLocks/>
            </p:cNvGrpSpPr>
            <p:nvPr/>
          </p:nvGrpSpPr>
          <p:grpSpPr bwMode="auto">
            <a:xfrm>
              <a:off x="2532" y="1051"/>
              <a:ext cx="743" cy="185"/>
              <a:chOff x="1565" y="2568"/>
              <a:chExt cx="1118" cy="279"/>
            </a:xfrm>
          </p:grpSpPr>
          <p:sp>
            <p:nvSpPr>
              <p:cNvPr id="78895" name="AutoShape 5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200" b="1"/>
              </a:p>
            </p:txBody>
          </p:sp>
          <p:sp>
            <p:nvSpPr>
              <p:cNvPr id="78896" name="AutoShape 6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200" b="1"/>
              </a:p>
            </p:txBody>
          </p:sp>
          <p:sp>
            <p:nvSpPr>
              <p:cNvPr id="78897" name="AutoShape 6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anchor="ctr"/>
              <a:lstStyle/>
              <a:p>
                <a:pPr algn="ctr"/>
                <a:endParaRPr lang="en-US" sz="1200" b="1"/>
              </a:p>
            </p:txBody>
          </p:sp>
          <p:sp>
            <p:nvSpPr>
              <p:cNvPr id="78898" name="AutoShape 6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grpSp>
        <p:grpSp>
          <p:nvGrpSpPr>
            <p:cNvPr id="78890" name="Group 63"/>
            <p:cNvGrpSpPr>
              <a:grpSpLocks/>
            </p:cNvGrpSpPr>
            <p:nvPr/>
          </p:nvGrpSpPr>
          <p:grpSpPr bwMode="auto">
            <a:xfrm rot="1353540">
              <a:off x="2682" y="1111"/>
              <a:ext cx="743" cy="186"/>
              <a:chOff x="1565" y="2568"/>
              <a:chExt cx="1118" cy="279"/>
            </a:xfrm>
          </p:grpSpPr>
          <p:sp>
            <p:nvSpPr>
              <p:cNvPr id="78891" name="AutoShape 6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sp>
            <p:nvSpPr>
              <p:cNvPr id="78892" name="AutoShape 6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sp>
            <p:nvSpPr>
              <p:cNvPr id="78893" name="AutoShape 6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sp>
            <p:nvSpPr>
              <p:cNvPr id="78894" name="AutoShape 6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eaVert" wrap="none" anchor="ctr"/>
              <a:lstStyle/>
              <a:p>
                <a:pPr algn="ctr"/>
                <a:endParaRPr lang="en-US" sz="1200" b="1"/>
              </a:p>
            </p:txBody>
          </p:sp>
        </p:grpSp>
      </p:grpSp>
      <p:sp>
        <p:nvSpPr>
          <p:cNvPr id="78884" name="Rectangle 68"/>
          <p:cNvSpPr>
            <a:spLocks noChangeArrowheads="1"/>
          </p:cNvSpPr>
          <p:nvPr/>
        </p:nvSpPr>
        <p:spPr bwMode="gray">
          <a:xfrm>
            <a:off x="3035300" y="4078288"/>
            <a:ext cx="1462088" cy="6619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p>
            <a:pPr algn="ctr"/>
            <a:r>
              <a:rPr lang="it-IT">
                <a:solidFill>
                  <a:schemeClr val="tx2"/>
                </a:solidFill>
                <a:latin typeface="Franklin Gothic Demi" charset="0"/>
              </a:rPr>
              <a:t>Soluzioni</a:t>
            </a:r>
            <a:endParaRPr lang="en-US">
              <a:solidFill>
                <a:schemeClr val="tx2"/>
              </a:solidFill>
              <a:latin typeface="Franklin Gothic Demi" charset="0"/>
            </a:endParaRPr>
          </a:p>
          <a:p>
            <a:pPr algn="ctr"/>
            <a:r>
              <a:rPr lang="en-US">
                <a:solidFill>
                  <a:schemeClr val="tx2"/>
                </a:solidFill>
                <a:latin typeface="Franklin Gothic Demi" charset="0"/>
              </a:rPr>
              <a:t>On Demand</a:t>
            </a:r>
          </a:p>
        </p:txBody>
      </p:sp>
      <p:sp>
        <p:nvSpPr>
          <p:cNvPr id="78885" name="AutoShape 173"/>
          <p:cNvSpPr>
            <a:spLocks/>
          </p:cNvSpPr>
          <p:nvPr/>
        </p:nvSpPr>
        <p:spPr bwMode="auto">
          <a:xfrm>
            <a:off x="614363" y="5586413"/>
            <a:ext cx="3068637" cy="863600"/>
          </a:xfrm>
          <a:prstGeom prst="accentCallout2">
            <a:avLst>
              <a:gd name="adj1" fmla="val 13236"/>
              <a:gd name="adj2" fmla="val 103236"/>
              <a:gd name="adj3" fmla="val 13236"/>
              <a:gd name="adj4" fmla="val 120417"/>
              <a:gd name="adj5" fmla="val -14704"/>
              <a:gd name="adj6" fmla="val 123181"/>
            </a:avLst>
          </a:prstGeom>
          <a:noFill/>
          <a:ln w="9525">
            <a:solidFill>
              <a:schemeClr val="tx2"/>
            </a:solidFill>
            <a:miter lim="800000"/>
            <a:headEnd/>
            <a:tailEnd type="diamond"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107259" tIns="53630" rIns="107259" bIns="53630" anchor="ctr"/>
          <a:lstStyle/>
          <a:p>
            <a:pPr algn="r" eaLnBrk="0" hangingPunct="0"/>
            <a:r>
              <a:rPr lang="it-IT" sz="1600">
                <a:solidFill>
                  <a:srgbClr val="000000"/>
                </a:solidFill>
                <a:latin typeface="Franklin Gothic Demi" charset="0"/>
              </a:rPr>
              <a:t>Possibilità di pagare le risorse (Cpu, memoria) in modalità flat e a consumo </a:t>
            </a:r>
            <a:endParaRPr lang="en-US" sz="1600">
              <a:solidFill>
                <a:srgbClr val="000000"/>
              </a:solidFill>
              <a:latin typeface="Franklin Gothic Demi" charset="0"/>
            </a:endParaRPr>
          </a:p>
        </p:txBody>
      </p:sp>
      <p:sp>
        <p:nvSpPr>
          <p:cNvPr id="78886" name="AutoShape 175"/>
          <p:cNvSpPr>
            <a:spLocks/>
          </p:cNvSpPr>
          <p:nvPr/>
        </p:nvSpPr>
        <p:spPr bwMode="auto">
          <a:xfrm>
            <a:off x="233363" y="3646488"/>
            <a:ext cx="2157412" cy="1277937"/>
          </a:xfrm>
          <a:prstGeom prst="accentCallout2">
            <a:avLst>
              <a:gd name="adj1" fmla="val 8944"/>
              <a:gd name="adj2" fmla="val 104602"/>
              <a:gd name="adj3" fmla="val 8944"/>
              <a:gd name="adj4" fmla="val 125023"/>
              <a:gd name="adj5" fmla="val 27824"/>
              <a:gd name="adj6" fmla="val 155611"/>
            </a:avLst>
          </a:prstGeom>
          <a:noFill/>
          <a:ln w="9525">
            <a:solidFill>
              <a:schemeClr val="tx2"/>
            </a:solidFill>
            <a:miter lim="800000"/>
            <a:headEnd/>
            <a:tailEnd type="diamond"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107259" tIns="53630" rIns="107259" bIns="53630" anchor="ctr"/>
          <a:lstStyle/>
          <a:p>
            <a:pPr algn="r" eaLnBrk="0" hangingPunct="0"/>
            <a:r>
              <a:rPr lang="it-IT" sz="1600">
                <a:solidFill>
                  <a:srgbClr val="000000"/>
                </a:solidFill>
                <a:latin typeface="Franklin Gothic Demi" charset="0"/>
              </a:rPr>
              <a:t>possibilità di ampliare pool di risorse con Portale di Governance </a:t>
            </a:r>
            <a:endParaRPr lang="en-US" sz="1600">
              <a:solidFill>
                <a:srgbClr val="000000"/>
              </a:solidFill>
              <a:latin typeface="Franklin Gothic Demi" charset="0"/>
            </a:endParaRPr>
          </a:p>
        </p:txBody>
      </p:sp>
      <p:sp>
        <p:nvSpPr>
          <p:cNvPr id="78887" name="Line 7"/>
          <p:cNvSpPr>
            <a:spLocks noChangeShapeType="1"/>
          </p:cNvSpPr>
          <p:nvPr/>
        </p:nvSpPr>
        <p:spPr bwMode="gray">
          <a:xfrm>
            <a:off x="6494463" y="3603625"/>
            <a:ext cx="962025" cy="690563"/>
          </a:xfrm>
          <a:prstGeom prst="line">
            <a:avLst/>
          </a:prstGeom>
          <a:noFill/>
          <a:ln w="1270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lIns="107259" tIns="53630" rIns="107259" bIns="53630" anchor="ctr"/>
          <a:lstStyle/>
          <a:p>
            <a:endParaRPr lang="it-IT"/>
          </a:p>
        </p:txBody>
      </p:sp>
      <p:sp>
        <p:nvSpPr>
          <p:cNvPr id="78888" name="Oval 3"/>
          <p:cNvSpPr>
            <a:spLocks noChangeArrowheads="1"/>
          </p:cNvSpPr>
          <p:nvPr/>
        </p:nvSpPr>
        <p:spPr bwMode="gray">
          <a:xfrm>
            <a:off x="4556125" y="2576513"/>
            <a:ext cx="2108200" cy="1620837"/>
          </a:xfrm>
          <a:prstGeom prst="ellipse">
            <a:avLst/>
          </a:prstGeom>
          <a:solidFill>
            <a:srgbClr val="DCDCDC">
              <a:alpha val="50195"/>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lIns="107259" tIns="53630" rIns="107259" bIns="53630" anchor="ctr"/>
          <a:lstStyle/>
          <a:p>
            <a:pPr algn="ctr"/>
            <a:endParaRPr lang="en-US" sz="1200" b="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0897"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84250" y="3902075"/>
            <a:ext cx="3086100" cy="15446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0898" name="Picture 62" descr="417778"/>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76925" y="2216150"/>
            <a:ext cx="2330450" cy="1790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0899" name="Picture 61" descr="41777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32188" y="2276475"/>
            <a:ext cx="2330450" cy="1790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80900" name="Connettore 1 6"/>
          <p:cNvCxnSpPr>
            <a:cxnSpLocks noChangeShapeType="1"/>
          </p:cNvCxnSpPr>
          <p:nvPr/>
        </p:nvCxnSpPr>
        <p:spPr bwMode="auto">
          <a:xfrm rot="5400000">
            <a:off x="3489326" y="3714750"/>
            <a:ext cx="4760912" cy="14287"/>
          </a:xfrm>
          <a:prstGeom prst="line">
            <a:avLst/>
          </a:prstGeom>
          <a:noFill/>
          <a:ln w="25400">
            <a:solidFill>
              <a:schemeClr val="tx2"/>
            </a:solidFill>
            <a:prstDash val="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80901" name="Connettore 2 16"/>
          <p:cNvCxnSpPr>
            <a:cxnSpLocks noChangeShapeType="1"/>
          </p:cNvCxnSpPr>
          <p:nvPr/>
        </p:nvCxnSpPr>
        <p:spPr bwMode="auto">
          <a:xfrm>
            <a:off x="879475" y="1474788"/>
            <a:ext cx="4794250" cy="1587"/>
          </a:xfrm>
          <a:prstGeom prst="straightConnector1">
            <a:avLst/>
          </a:prstGeom>
          <a:noFill/>
          <a:ln w="31750">
            <a:solidFill>
              <a:schemeClr val="tx1"/>
            </a:solidFill>
            <a:round/>
            <a:headEnd type="stealth" w="med" len="med"/>
            <a:tailEnd type="stealth"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80902" name="CasellaDiTesto 17"/>
          <p:cNvSpPr txBox="1">
            <a:spLocks noChangeArrowheads="1"/>
          </p:cNvSpPr>
          <p:nvPr/>
        </p:nvSpPr>
        <p:spPr bwMode="auto">
          <a:xfrm>
            <a:off x="314325" y="1084263"/>
            <a:ext cx="5245100" cy="4016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900">
                <a:latin typeface="Franklin Gothic Demi" charset="0"/>
              </a:rPr>
              <a:t>WebHosting, Virtual Hosting, Hosting Dedicato</a:t>
            </a:r>
          </a:p>
        </p:txBody>
      </p:sp>
      <p:cxnSp>
        <p:nvCxnSpPr>
          <p:cNvPr id="80903" name="Connettore 2 18"/>
          <p:cNvCxnSpPr>
            <a:cxnSpLocks noChangeShapeType="1"/>
          </p:cNvCxnSpPr>
          <p:nvPr/>
        </p:nvCxnSpPr>
        <p:spPr bwMode="auto">
          <a:xfrm>
            <a:off x="6143625" y="1482725"/>
            <a:ext cx="4795838" cy="1588"/>
          </a:xfrm>
          <a:prstGeom prst="straightConnector1">
            <a:avLst/>
          </a:prstGeom>
          <a:noFill/>
          <a:ln w="31750">
            <a:solidFill>
              <a:schemeClr val="tx1"/>
            </a:solidFill>
            <a:round/>
            <a:headEnd type="stealth" w="med" len="med"/>
            <a:tailEnd type="stealth"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80904" name="CasellaDiTesto 19"/>
          <p:cNvSpPr txBox="1">
            <a:spLocks noChangeArrowheads="1"/>
          </p:cNvSpPr>
          <p:nvPr/>
        </p:nvSpPr>
        <p:spPr bwMode="auto">
          <a:xfrm>
            <a:off x="6894513" y="1084263"/>
            <a:ext cx="3033712" cy="4016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900">
                <a:latin typeface="Franklin Gothic Demi" charset="0"/>
              </a:rPr>
              <a:t>Infrastructure Outsourcing</a:t>
            </a:r>
          </a:p>
        </p:txBody>
      </p:sp>
      <p:sp>
        <p:nvSpPr>
          <p:cNvPr id="80905" name="Triangolo isoscele 20"/>
          <p:cNvSpPr>
            <a:spLocks noChangeArrowheads="1"/>
          </p:cNvSpPr>
          <p:nvPr/>
        </p:nvSpPr>
        <p:spPr bwMode="auto">
          <a:xfrm rot="10800000">
            <a:off x="346075" y="1436688"/>
            <a:ext cx="406400" cy="4730750"/>
          </a:xfrm>
          <a:prstGeom prst="triangle">
            <a:avLst>
              <a:gd name="adj" fmla="val 50000"/>
            </a:avLst>
          </a:prstGeom>
          <a:solidFill>
            <a:schemeClr val="tx2"/>
          </a:solidFill>
          <a:ln w="9525">
            <a:solidFill>
              <a:schemeClr val="tx1"/>
            </a:solidFill>
            <a:round/>
            <a:headEnd/>
            <a:tailEnd/>
          </a:ln>
        </p:spPr>
        <p:txBody>
          <a:bodyPr rot="10800000" lIns="107259" tIns="53630" rIns="107259" bIns="53630" anchor="ctr"/>
          <a:lstStyle/>
          <a:p>
            <a:pPr algn="ctr"/>
            <a:endParaRPr lang="en-US"/>
          </a:p>
        </p:txBody>
      </p:sp>
      <p:sp>
        <p:nvSpPr>
          <p:cNvPr id="80906" name="CasellaDiTesto 21"/>
          <p:cNvSpPr txBox="1">
            <a:spLocks noChangeArrowheads="1"/>
          </p:cNvSpPr>
          <p:nvPr/>
        </p:nvSpPr>
        <p:spPr bwMode="auto">
          <a:xfrm rot="-5400000">
            <a:off x="-2000250" y="3698875"/>
            <a:ext cx="4343400"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900">
                <a:latin typeface="Franklin Gothic Demi" charset="0"/>
              </a:rPr>
              <a:t>Completezza  e flessibilità dell</a:t>
            </a:r>
            <a:r>
              <a:rPr lang="ja-JP" altLang="it-IT" sz="1900">
                <a:latin typeface="Franklin Gothic Demi" charset="0"/>
              </a:rPr>
              <a:t>’</a:t>
            </a:r>
            <a:r>
              <a:rPr lang="it-IT" altLang="ja-JP" sz="1900">
                <a:latin typeface="Franklin Gothic Demi" charset="0"/>
              </a:rPr>
              <a:t>offering</a:t>
            </a:r>
            <a:endParaRPr lang="it-IT" sz="1900">
              <a:latin typeface="Franklin Gothic Demi" charset="0"/>
            </a:endParaRPr>
          </a:p>
        </p:txBody>
      </p:sp>
      <p:sp>
        <p:nvSpPr>
          <p:cNvPr id="80907" name="Triangolo isoscele 22"/>
          <p:cNvSpPr>
            <a:spLocks noChangeArrowheads="1"/>
          </p:cNvSpPr>
          <p:nvPr/>
        </p:nvSpPr>
        <p:spPr bwMode="auto">
          <a:xfrm rot="-5400000">
            <a:off x="5987257" y="969169"/>
            <a:ext cx="361950" cy="10326687"/>
          </a:xfrm>
          <a:prstGeom prst="triangle">
            <a:avLst>
              <a:gd name="adj" fmla="val 50000"/>
            </a:avLst>
          </a:prstGeom>
          <a:solidFill>
            <a:schemeClr val="tx2"/>
          </a:solidFill>
          <a:ln w="9525">
            <a:solidFill>
              <a:schemeClr val="tx1"/>
            </a:solidFill>
            <a:round/>
            <a:headEnd/>
            <a:tailEnd/>
          </a:ln>
        </p:spPr>
        <p:txBody>
          <a:bodyPr vert="eaVert" lIns="107259" tIns="53630" rIns="107259" bIns="53630" anchor="ctr"/>
          <a:lstStyle/>
          <a:p>
            <a:pPr algn="ctr"/>
            <a:endParaRPr lang="en-US"/>
          </a:p>
        </p:txBody>
      </p:sp>
      <p:sp>
        <p:nvSpPr>
          <p:cNvPr id="80908" name="CasellaDiTesto 24"/>
          <p:cNvSpPr txBox="1">
            <a:spLocks noChangeArrowheads="1"/>
          </p:cNvSpPr>
          <p:nvPr/>
        </p:nvSpPr>
        <p:spPr bwMode="auto">
          <a:xfrm>
            <a:off x="3703638" y="6097588"/>
            <a:ext cx="2871787"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it-IT" sz="1900">
                <a:latin typeface="Franklin Gothic Demi" charset="0"/>
              </a:rPr>
              <a:t>Complessità Progettuale</a:t>
            </a:r>
          </a:p>
        </p:txBody>
      </p:sp>
      <p:grpSp>
        <p:nvGrpSpPr>
          <p:cNvPr id="80909" name="Gruppo 37"/>
          <p:cNvGrpSpPr>
            <a:grpSpLocks/>
          </p:cNvGrpSpPr>
          <p:nvPr/>
        </p:nvGrpSpPr>
        <p:grpSpPr bwMode="auto">
          <a:xfrm>
            <a:off x="9424988" y="2636838"/>
            <a:ext cx="1543050" cy="647700"/>
            <a:chOff x="6743700" y="2372251"/>
            <a:chExt cx="1185009" cy="647116"/>
          </a:xfrm>
        </p:grpSpPr>
        <p:pic>
          <p:nvPicPr>
            <p:cNvPr id="80946"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6743700" y="2372251"/>
              <a:ext cx="704850" cy="6376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0947" name="CasellaDiTesto 20"/>
            <p:cNvSpPr txBox="1">
              <a:spLocks noChangeArrowheads="1"/>
            </p:cNvSpPr>
            <p:nvPr/>
          </p:nvSpPr>
          <p:spPr bwMode="auto">
            <a:xfrm>
              <a:off x="7084065" y="2419837"/>
              <a:ext cx="844644" cy="5995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3300" b="1">
                  <a:solidFill>
                    <a:srgbClr val="FF0000"/>
                  </a:solidFill>
                  <a:latin typeface="Comic Sans MS" charset="0"/>
                </a:rPr>
                <a:t>V</a:t>
              </a:r>
              <a:r>
                <a:rPr lang="it-IT" sz="1900" b="1">
                  <a:solidFill>
                    <a:srgbClr val="FF0000"/>
                  </a:solidFill>
                  <a:latin typeface="Comic Sans MS" charset="0"/>
                </a:rPr>
                <a:t>irtual</a:t>
              </a:r>
            </a:p>
          </p:txBody>
        </p:sp>
      </p:grpSp>
      <p:grpSp>
        <p:nvGrpSpPr>
          <p:cNvPr id="80910" name="Gruppo 26"/>
          <p:cNvGrpSpPr>
            <a:grpSpLocks/>
          </p:cNvGrpSpPr>
          <p:nvPr/>
        </p:nvGrpSpPr>
        <p:grpSpPr bwMode="auto">
          <a:xfrm>
            <a:off x="9424988" y="3430588"/>
            <a:ext cx="1762125" cy="638175"/>
            <a:chOff x="6600825" y="4705876"/>
            <a:chExt cx="1352070" cy="637649"/>
          </a:xfrm>
        </p:grpSpPr>
        <p:pic>
          <p:nvPicPr>
            <p:cNvPr id="80944"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6600825" y="4705876"/>
              <a:ext cx="704850" cy="6376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0945" name="CasellaDiTesto 25"/>
            <p:cNvSpPr txBox="1">
              <a:spLocks noChangeArrowheads="1"/>
            </p:cNvSpPr>
            <p:nvPr/>
          </p:nvSpPr>
          <p:spPr bwMode="auto">
            <a:xfrm>
              <a:off x="6964433" y="4782013"/>
              <a:ext cx="988462" cy="52266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2800" b="1">
                  <a:solidFill>
                    <a:srgbClr val="0070C0"/>
                  </a:solidFill>
                  <a:latin typeface="Comic Sans MS" charset="0"/>
                </a:rPr>
                <a:t>D</a:t>
              </a:r>
              <a:r>
                <a:rPr lang="it-IT" sz="1600" b="1">
                  <a:solidFill>
                    <a:srgbClr val="0070C0"/>
                  </a:solidFill>
                  <a:latin typeface="Comic Sans MS" charset="0"/>
                </a:rPr>
                <a:t>edicated</a:t>
              </a:r>
              <a:endParaRPr lang="it-IT" sz="1900" b="1">
                <a:solidFill>
                  <a:srgbClr val="0070C0"/>
                </a:solidFill>
                <a:latin typeface="Comic Sans MS" charset="0"/>
              </a:endParaRPr>
            </a:p>
          </p:txBody>
        </p:sp>
      </p:grpSp>
      <p:sp>
        <p:nvSpPr>
          <p:cNvPr id="80911" name="CasellaDiTesto 38"/>
          <p:cNvSpPr txBox="1">
            <a:spLocks noChangeArrowheads="1"/>
          </p:cNvSpPr>
          <p:nvPr/>
        </p:nvSpPr>
        <p:spPr bwMode="auto">
          <a:xfrm>
            <a:off x="8694738" y="2846388"/>
            <a:ext cx="909637" cy="3857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800" b="1">
                <a:latin typeface="Comic Sans MS" charset="0"/>
                <a:sym typeface="Symbol" charset="0"/>
              </a:rPr>
              <a:t></a:t>
            </a:r>
            <a:r>
              <a:rPr lang="it-IT" sz="1800" b="1">
                <a:latin typeface="Comic Sans MS" charset="0"/>
              </a:rPr>
              <a:t>400</a:t>
            </a:r>
          </a:p>
        </p:txBody>
      </p:sp>
      <p:grpSp>
        <p:nvGrpSpPr>
          <p:cNvPr id="80912" name="Gruppo 36"/>
          <p:cNvGrpSpPr>
            <a:grpSpLocks/>
          </p:cNvGrpSpPr>
          <p:nvPr/>
        </p:nvGrpSpPr>
        <p:grpSpPr bwMode="auto">
          <a:xfrm>
            <a:off x="9709150" y="4759325"/>
            <a:ext cx="1273175" cy="735013"/>
            <a:chOff x="4987685" y="2868613"/>
            <a:chExt cx="977386" cy="735914"/>
          </a:xfrm>
        </p:grpSpPr>
        <p:pic>
          <p:nvPicPr>
            <p:cNvPr id="80942" name="Picture 4" descr="http://icons.iconarchive.com/icons/umut-pulat/tulliana-2/128/ksim-cpu-icon.png"/>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32388" y="2868613"/>
              <a:ext cx="630237" cy="6302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0943" name="CasellaDiTesto 35"/>
            <p:cNvSpPr txBox="1">
              <a:spLocks noChangeArrowheads="1"/>
            </p:cNvSpPr>
            <p:nvPr/>
          </p:nvSpPr>
          <p:spPr bwMode="auto">
            <a:xfrm>
              <a:off x="4987685" y="3219662"/>
              <a:ext cx="977386" cy="3848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900" b="1">
                  <a:solidFill>
                    <a:srgbClr val="FF0000"/>
                  </a:solidFill>
                  <a:latin typeface="Comic Sans MS" charset="0"/>
                </a:rPr>
                <a:t>V</a:t>
              </a:r>
              <a:r>
                <a:rPr lang="it-IT" sz="1200" b="1">
                  <a:solidFill>
                    <a:srgbClr val="FF0000"/>
                  </a:solidFill>
                  <a:latin typeface="Comic Sans MS" charset="0"/>
                </a:rPr>
                <a:t>irtual </a:t>
              </a:r>
              <a:r>
                <a:rPr lang="it-IT" sz="1900" b="1">
                  <a:solidFill>
                    <a:srgbClr val="FF0000"/>
                  </a:solidFill>
                  <a:latin typeface="Comic Sans MS" charset="0"/>
                </a:rPr>
                <a:t>CPU</a:t>
              </a:r>
              <a:endParaRPr lang="it-IT" sz="1200" b="1">
                <a:solidFill>
                  <a:srgbClr val="FF0000"/>
                </a:solidFill>
                <a:latin typeface="Comic Sans MS" charset="0"/>
              </a:endParaRPr>
            </a:p>
          </p:txBody>
        </p:sp>
      </p:grpSp>
      <p:sp>
        <p:nvSpPr>
          <p:cNvPr id="80913" name="CasellaDiTesto 39"/>
          <p:cNvSpPr txBox="1">
            <a:spLocks noChangeArrowheads="1"/>
          </p:cNvSpPr>
          <p:nvPr/>
        </p:nvSpPr>
        <p:spPr bwMode="auto">
          <a:xfrm>
            <a:off x="8863013" y="5006975"/>
            <a:ext cx="781050" cy="384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800" b="1">
                <a:latin typeface="Comic Sans MS" charset="0"/>
              </a:rPr>
              <a:t>1555</a:t>
            </a:r>
          </a:p>
        </p:txBody>
      </p:sp>
      <p:grpSp>
        <p:nvGrpSpPr>
          <p:cNvPr id="80914" name="Gruppo 44"/>
          <p:cNvGrpSpPr>
            <a:grpSpLocks/>
          </p:cNvGrpSpPr>
          <p:nvPr/>
        </p:nvGrpSpPr>
        <p:grpSpPr bwMode="auto">
          <a:xfrm>
            <a:off x="10067925" y="4222750"/>
            <a:ext cx="658813" cy="431800"/>
            <a:chOff x="5540449" y="3714752"/>
            <a:chExt cx="407927" cy="361644"/>
          </a:xfrm>
        </p:grpSpPr>
        <p:grpSp>
          <p:nvGrpSpPr>
            <p:cNvPr id="80937" name="Gruppo 17"/>
            <p:cNvGrpSpPr>
              <a:grpSpLocks/>
            </p:cNvGrpSpPr>
            <p:nvPr/>
          </p:nvGrpSpPr>
          <p:grpSpPr bwMode="auto">
            <a:xfrm>
              <a:off x="5548385" y="3714752"/>
              <a:ext cx="399991" cy="361644"/>
              <a:chOff x="3100439" y="5666437"/>
              <a:chExt cx="399991" cy="361644"/>
            </a:xfrm>
          </p:grpSpPr>
          <p:sp>
            <p:nvSpPr>
              <p:cNvPr id="31" name="Disco magnetico 30"/>
              <p:cNvSpPr>
                <a:spLocks noChangeArrowheads="1"/>
              </p:cNvSpPr>
              <p:nvPr/>
            </p:nvSpPr>
            <p:spPr bwMode="auto">
              <a:xfrm>
                <a:off x="3100367" y="5666437"/>
                <a:ext cx="400063" cy="120992"/>
              </a:xfrm>
              <a:prstGeom prst="flowChartMagneticDisk">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it-IT" sz="1200" b="1" dirty="0">
                  <a:solidFill>
                    <a:schemeClr val="dk1"/>
                  </a:solidFill>
                  <a:latin typeface="+mn-lt"/>
                  <a:ea typeface="+mn-ea"/>
                  <a:cs typeface="+mn-cs"/>
                </a:endParaRPr>
              </a:p>
            </p:txBody>
          </p:sp>
          <p:sp>
            <p:nvSpPr>
              <p:cNvPr id="34" name="Disco magnetico 33"/>
              <p:cNvSpPr>
                <a:spLocks noChangeArrowheads="1"/>
              </p:cNvSpPr>
              <p:nvPr/>
            </p:nvSpPr>
            <p:spPr bwMode="auto">
              <a:xfrm>
                <a:off x="3100367" y="5787429"/>
                <a:ext cx="400063" cy="119662"/>
              </a:xfrm>
              <a:prstGeom prst="flowChartMagneticDisk">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it-IT" sz="1200" b="1" dirty="0">
                  <a:solidFill>
                    <a:schemeClr val="dk1"/>
                  </a:solidFill>
                  <a:latin typeface="+mn-lt"/>
                  <a:ea typeface="+mn-ea"/>
                  <a:cs typeface="+mn-cs"/>
                </a:endParaRPr>
              </a:p>
            </p:txBody>
          </p:sp>
          <p:sp>
            <p:nvSpPr>
              <p:cNvPr id="35" name="Disco magnetico 34"/>
              <p:cNvSpPr>
                <a:spLocks noChangeArrowheads="1"/>
              </p:cNvSpPr>
              <p:nvPr/>
            </p:nvSpPr>
            <p:spPr bwMode="auto">
              <a:xfrm>
                <a:off x="3100367" y="5907090"/>
                <a:ext cx="400063" cy="120991"/>
              </a:xfrm>
              <a:prstGeom prst="flowChartMagneticDisk">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it-IT" sz="1200" b="1" dirty="0">
                  <a:solidFill>
                    <a:schemeClr val="dk1"/>
                  </a:solidFill>
                  <a:latin typeface="+mn-lt"/>
                  <a:ea typeface="+mn-ea"/>
                  <a:cs typeface="+mn-cs"/>
                </a:endParaRPr>
              </a:p>
            </p:txBody>
          </p:sp>
        </p:grpSp>
        <p:pic>
          <p:nvPicPr>
            <p:cNvPr id="80938" name="Picture 2" descr="http://www.cedac.net/img_notizie/fulmine.pn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40449" y="3754507"/>
              <a:ext cx="285752" cy="2857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80915" name="CasellaDiTesto 40"/>
          <p:cNvSpPr txBox="1">
            <a:spLocks noChangeArrowheads="1"/>
          </p:cNvSpPr>
          <p:nvPr/>
        </p:nvSpPr>
        <p:spPr bwMode="auto">
          <a:xfrm>
            <a:off x="8901113" y="4270375"/>
            <a:ext cx="1046162" cy="384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800" b="1">
                <a:latin typeface="Comic Sans MS" charset="0"/>
              </a:rPr>
              <a:t>170 TB</a:t>
            </a:r>
          </a:p>
        </p:txBody>
      </p:sp>
      <p:sp>
        <p:nvSpPr>
          <p:cNvPr id="80916" name="CasellaDiTesto 41"/>
          <p:cNvSpPr txBox="1">
            <a:spLocks noChangeArrowheads="1"/>
          </p:cNvSpPr>
          <p:nvPr/>
        </p:nvSpPr>
        <p:spPr bwMode="auto">
          <a:xfrm>
            <a:off x="8769350" y="3640138"/>
            <a:ext cx="768350" cy="384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800" b="1">
                <a:latin typeface="Comic Sans MS" charset="0"/>
                <a:sym typeface="Symbol" charset="0"/>
              </a:rPr>
              <a:t>60</a:t>
            </a:r>
            <a:endParaRPr lang="it-IT" sz="1800" b="1">
              <a:latin typeface="Comic Sans MS" charset="0"/>
            </a:endParaRPr>
          </a:p>
        </p:txBody>
      </p:sp>
      <p:grpSp>
        <p:nvGrpSpPr>
          <p:cNvPr id="80917" name="Gruppo 52"/>
          <p:cNvGrpSpPr>
            <a:grpSpLocks/>
          </p:cNvGrpSpPr>
          <p:nvPr/>
        </p:nvGrpSpPr>
        <p:grpSpPr bwMode="auto">
          <a:xfrm>
            <a:off x="812800" y="3357563"/>
            <a:ext cx="2260600" cy="649287"/>
            <a:chOff x="817320" y="1428834"/>
            <a:chExt cx="1734121" cy="647116"/>
          </a:xfrm>
        </p:grpSpPr>
        <p:grpSp>
          <p:nvGrpSpPr>
            <p:cNvPr id="80933" name="Gruppo 42"/>
            <p:cNvGrpSpPr>
              <a:grpSpLocks/>
            </p:cNvGrpSpPr>
            <p:nvPr/>
          </p:nvGrpSpPr>
          <p:grpSpPr bwMode="auto">
            <a:xfrm>
              <a:off x="1367830" y="1428834"/>
              <a:ext cx="1183611" cy="647116"/>
              <a:chOff x="6743700" y="2372251"/>
              <a:chExt cx="1183611" cy="647116"/>
            </a:xfrm>
          </p:grpSpPr>
          <p:pic>
            <p:nvPicPr>
              <p:cNvPr id="80935"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6743700" y="2372251"/>
                <a:ext cx="704850" cy="6376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0936" name="CasellaDiTesto 44"/>
              <p:cNvSpPr txBox="1">
                <a:spLocks noChangeArrowheads="1"/>
              </p:cNvSpPr>
              <p:nvPr/>
            </p:nvSpPr>
            <p:spPr bwMode="auto">
              <a:xfrm>
                <a:off x="7083509" y="2419837"/>
                <a:ext cx="843802" cy="5995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3300" b="1">
                    <a:solidFill>
                      <a:srgbClr val="FF0000"/>
                    </a:solidFill>
                    <a:latin typeface="Comic Sans MS" charset="0"/>
                  </a:rPr>
                  <a:t>V</a:t>
                </a:r>
                <a:r>
                  <a:rPr lang="it-IT" sz="1900" b="1">
                    <a:solidFill>
                      <a:srgbClr val="FF0000"/>
                    </a:solidFill>
                    <a:latin typeface="Comic Sans MS" charset="0"/>
                  </a:rPr>
                  <a:t>irtual</a:t>
                </a:r>
              </a:p>
            </p:txBody>
          </p:sp>
        </p:grpSp>
        <p:sp>
          <p:nvSpPr>
            <p:cNvPr id="80934" name="CasellaDiTesto 45"/>
            <p:cNvSpPr txBox="1">
              <a:spLocks noChangeArrowheads="1"/>
            </p:cNvSpPr>
            <p:nvPr/>
          </p:nvSpPr>
          <p:spPr bwMode="auto">
            <a:xfrm>
              <a:off x="817320" y="1566833"/>
              <a:ext cx="673326" cy="36894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800" b="1">
                  <a:latin typeface="Comic Sans MS" charset="0"/>
                  <a:sym typeface="Symbol" charset="0"/>
                </a:rPr>
                <a:t>630</a:t>
              </a:r>
              <a:endParaRPr lang="it-IT" sz="1800" b="1">
                <a:latin typeface="Comic Sans MS" charset="0"/>
              </a:endParaRPr>
            </a:p>
          </p:txBody>
        </p:sp>
      </p:grpSp>
      <p:grpSp>
        <p:nvGrpSpPr>
          <p:cNvPr id="80918" name="Gruppo 47"/>
          <p:cNvGrpSpPr>
            <a:grpSpLocks/>
          </p:cNvGrpSpPr>
          <p:nvPr/>
        </p:nvGrpSpPr>
        <p:grpSpPr bwMode="auto">
          <a:xfrm>
            <a:off x="941388" y="1916113"/>
            <a:ext cx="2036762" cy="736600"/>
            <a:chOff x="7002277" y="2078038"/>
            <a:chExt cx="1563122" cy="735914"/>
          </a:xfrm>
        </p:grpSpPr>
        <p:grpSp>
          <p:nvGrpSpPr>
            <p:cNvPr id="80929" name="Gruppo 36"/>
            <p:cNvGrpSpPr>
              <a:grpSpLocks/>
            </p:cNvGrpSpPr>
            <p:nvPr/>
          </p:nvGrpSpPr>
          <p:grpSpPr bwMode="auto">
            <a:xfrm>
              <a:off x="7588055" y="2078038"/>
              <a:ext cx="977344" cy="735914"/>
              <a:chOff x="4987730" y="2868613"/>
              <a:chExt cx="977344" cy="735914"/>
            </a:xfrm>
          </p:grpSpPr>
          <p:pic>
            <p:nvPicPr>
              <p:cNvPr id="80931" name="Picture 4" descr="http://icons.iconarchive.com/icons/umut-pulat/tulliana-2/128/ksim-cpu-icon.png"/>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32388" y="2868613"/>
                <a:ext cx="630237" cy="6302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0932" name="CasellaDiTesto 51"/>
              <p:cNvSpPr txBox="1">
                <a:spLocks noChangeArrowheads="1"/>
              </p:cNvSpPr>
              <p:nvPr/>
            </p:nvSpPr>
            <p:spPr bwMode="auto">
              <a:xfrm>
                <a:off x="4987730" y="3219662"/>
                <a:ext cx="977344" cy="3848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900" b="1">
                    <a:solidFill>
                      <a:srgbClr val="FF0000"/>
                    </a:solidFill>
                    <a:latin typeface="Comic Sans MS" charset="0"/>
                  </a:rPr>
                  <a:t>V</a:t>
                </a:r>
                <a:r>
                  <a:rPr lang="it-IT" sz="1200" b="1">
                    <a:solidFill>
                      <a:srgbClr val="FF0000"/>
                    </a:solidFill>
                    <a:latin typeface="Comic Sans MS" charset="0"/>
                  </a:rPr>
                  <a:t>irtual </a:t>
                </a:r>
                <a:r>
                  <a:rPr lang="it-IT" sz="1900" b="1">
                    <a:solidFill>
                      <a:srgbClr val="FF0000"/>
                    </a:solidFill>
                    <a:latin typeface="Comic Sans MS" charset="0"/>
                  </a:rPr>
                  <a:t>CPU</a:t>
                </a:r>
                <a:endParaRPr lang="it-IT" sz="1200" b="1">
                  <a:solidFill>
                    <a:srgbClr val="FF0000"/>
                  </a:solidFill>
                  <a:latin typeface="Comic Sans MS" charset="0"/>
                </a:endParaRPr>
              </a:p>
            </p:txBody>
          </p:sp>
        </p:grpSp>
        <p:sp>
          <p:nvSpPr>
            <p:cNvPr id="80930" name="CasellaDiTesto 49"/>
            <p:cNvSpPr txBox="1">
              <a:spLocks noChangeArrowheads="1"/>
            </p:cNvSpPr>
            <p:nvPr/>
          </p:nvSpPr>
          <p:spPr bwMode="auto">
            <a:xfrm>
              <a:off x="7002277" y="2276595"/>
              <a:ext cx="466225" cy="36947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800" b="1">
                  <a:latin typeface="Comic Sans MS" charset="0"/>
                </a:rPr>
                <a:t>970</a:t>
              </a:r>
            </a:p>
          </p:txBody>
        </p:sp>
      </p:grpSp>
      <p:grpSp>
        <p:nvGrpSpPr>
          <p:cNvPr id="80919" name="Gruppo 54"/>
          <p:cNvGrpSpPr>
            <a:grpSpLocks/>
          </p:cNvGrpSpPr>
          <p:nvPr/>
        </p:nvGrpSpPr>
        <p:grpSpPr bwMode="auto">
          <a:xfrm>
            <a:off x="955675" y="2781300"/>
            <a:ext cx="1716088" cy="431800"/>
            <a:chOff x="6912658" y="2914650"/>
            <a:chExt cx="1316942" cy="431800"/>
          </a:xfrm>
        </p:grpSpPr>
        <p:grpSp>
          <p:nvGrpSpPr>
            <p:cNvPr id="80922" name="Gruppo 44"/>
            <p:cNvGrpSpPr>
              <a:grpSpLocks/>
            </p:cNvGrpSpPr>
            <p:nvPr/>
          </p:nvGrpSpPr>
          <p:grpSpPr bwMode="auto">
            <a:xfrm>
              <a:off x="7724775" y="2914650"/>
              <a:ext cx="504825" cy="431800"/>
              <a:chOff x="5540449" y="3714752"/>
              <a:chExt cx="407927" cy="361644"/>
            </a:xfrm>
          </p:grpSpPr>
          <p:grpSp>
            <p:nvGrpSpPr>
              <p:cNvPr id="80924" name="Gruppo 17"/>
              <p:cNvGrpSpPr>
                <a:grpSpLocks/>
              </p:cNvGrpSpPr>
              <p:nvPr/>
            </p:nvGrpSpPr>
            <p:grpSpPr bwMode="auto">
              <a:xfrm>
                <a:off x="5548385" y="3714752"/>
                <a:ext cx="399991" cy="361644"/>
                <a:chOff x="3100439" y="5666437"/>
                <a:chExt cx="399991" cy="361644"/>
              </a:xfrm>
            </p:grpSpPr>
            <p:sp>
              <p:nvSpPr>
                <p:cNvPr id="60" name="Disco magnetico 59"/>
                <p:cNvSpPr>
                  <a:spLocks noChangeArrowheads="1"/>
                </p:cNvSpPr>
                <p:nvPr/>
              </p:nvSpPr>
              <p:spPr bwMode="auto">
                <a:xfrm>
                  <a:off x="3100753" y="5666437"/>
                  <a:ext cx="399677" cy="120992"/>
                </a:xfrm>
                <a:prstGeom prst="flowChartMagneticDisk">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it-IT" sz="1200" b="1" dirty="0">
                    <a:solidFill>
                      <a:schemeClr val="dk1"/>
                    </a:solidFill>
                    <a:latin typeface="+mn-lt"/>
                    <a:ea typeface="+mn-ea"/>
                    <a:cs typeface="+mn-cs"/>
                  </a:endParaRPr>
                </a:p>
              </p:txBody>
            </p:sp>
            <p:sp>
              <p:nvSpPr>
                <p:cNvPr id="61" name="Disco magnetico 60"/>
                <p:cNvSpPr>
                  <a:spLocks noChangeArrowheads="1"/>
                </p:cNvSpPr>
                <p:nvPr/>
              </p:nvSpPr>
              <p:spPr bwMode="auto">
                <a:xfrm>
                  <a:off x="3100753" y="5787429"/>
                  <a:ext cx="399677" cy="119662"/>
                </a:xfrm>
                <a:prstGeom prst="flowChartMagneticDisk">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it-IT" sz="1200" b="1" dirty="0">
                    <a:solidFill>
                      <a:schemeClr val="dk1"/>
                    </a:solidFill>
                    <a:latin typeface="+mn-lt"/>
                    <a:ea typeface="+mn-ea"/>
                    <a:cs typeface="+mn-cs"/>
                  </a:endParaRPr>
                </a:p>
              </p:txBody>
            </p:sp>
            <p:sp>
              <p:nvSpPr>
                <p:cNvPr id="62" name="Disco magnetico 61"/>
                <p:cNvSpPr>
                  <a:spLocks noChangeArrowheads="1"/>
                </p:cNvSpPr>
                <p:nvPr/>
              </p:nvSpPr>
              <p:spPr bwMode="auto">
                <a:xfrm>
                  <a:off x="3100753" y="5907090"/>
                  <a:ext cx="399677" cy="120991"/>
                </a:xfrm>
                <a:prstGeom prst="flowChartMagneticDisk">
                  <a:avLst/>
                </a:prstGeom>
                <a:solidFill>
                  <a:srgbClr val="FF0000"/>
                </a:soli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endParaRPr lang="it-IT" sz="1200" b="1" dirty="0">
                    <a:solidFill>
                      <a:schemeClr val="dk1"/>
                    </a:solidFill>
                    <a:latin typeface="+mn-lt"/>
                    <a:ea typeface="+mn-ea"/>
                    <a:cs typeface="+mn-cs"/>
                  </a:endParaRPr>
                </a:p>
              </p:txBody>
            </p:sp>
          </p:grpSp>
          <p:pic>
            <p:nvPicPr>
              <p:cNvPr id="80925" name="Picture 2" descr="http://www.cedac.net/img_notizie/fulmine.pn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40449" y="3754507"/>
                <a:ext cx="285752" cy="2857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80923" name="CasellaDiTesto 56"/>
            <p:cNvSpPr txBox="1">
              <a:spLocks noChangeArrowheads="1"/>
            </p:cNvSpPr>
            <p:nvPr/>
          </p:nvSpPr>
          <p:spPr bwMode="auto">
            <a:xfrm>
              <a:off x="6912658" y="2962275"/>
              <a:ext cx="778092" cy="36924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it-IT" sz="1800" b="1">
                  <a:latin typeface="Comic Sans MS" charset="0"/>
                </a:rPr>
                <a:t>208 TB</a:t>
              </a:r>
            </a:p>
          </p:txBody>
        </p:sp>
      </p:grpSp>
      <p:sp>
        <p:nvSpPr>
          <p:cNvPr id="80920" name="Rectangle 2"/>
          <p:cNvSpPr>
            <a:spLocks noChangeArrowheads="1"/>
          </p:cNvSpPr>
          <p:nvPr/>
        </p:nvSpPr>
        <p:spPr bwMode="auto">
          <a:xfrm>
            <a:off x="544513" y="534988"/>
            <a:ext cx="8756650" cy="520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nchor="b"/>
          <a:lstStyle/>
          <a:p>
            <a:pPr algn="ctr"/>
            <a:r>
              <a:rPr lang="it-IT" sz="3600" b="1">
                <a:solidFill>
                  <a:srgbClr val="A50021"/>
                </a:solidFill>
                <a:latin typeface="Calibri" charset="0"/>
              </a:rPr>
              <a:t>L</a:t>
            </a:r>
            <a:r>
              <a:rPr lang="ja-JP" altLang="it-IT" sz="3600" b="1">
                <a:solidFill>
                  <a:srgbClr val="A50021"/>
                </a:solidFill>
                <a:latin typeface="Calibri" charset="0"/>
              </a:rPr>
              <a:t>’</a:t>
            </a:r>
            <a:r>
              <a:rPr lang="it-IT" altLang="ja-JP" sz="3600" b="1">
                <a:solidFill>
                  <a:srgbClr val="A50021"/>
                </a:solidFill>
                <a:latin typeface="Calibri" charset="0"/>
              </a:rPr>
              <a:t>offerta Hosting di Telecom Italia</a:t>
            </a:r>
            <a:endParaRPr lang="it-IT" sz="3600" b="1">
              <a:solidFill>
                <a:srgbClr val="A50021"/>
              </a:solidFill>
              <a:latin typeface="Calibri" charset="0"/>
            </a:endParaRPr>
          </a:p>
        </p:txBody>
      </p:sp>
      <p:pic>
        <p:nvPicPr>
          <p:cNvPr id="80921" name="Picture 17"/>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42225" y="1563688"/>
            <a:ext cx="3232150" cy="1073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945" name="Picture 48" descr="Cloud For Main Art Elements"/>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4545571">
            <a:off x="354807" y="1966119"/>
            <a:ext cx="3935412" cy="3409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1443" name="AutoShape 72"/>
          <p:cNvSpPr>
            <a:spLocks noChangeArrowheads="1"/>
          </p:cNvSpPr>
          <p:nvPr/>
        </p:nvSpPr>
        <p:spPr bwMode="auto">
          <a:xfrm flipH="1" flipV="1">
            <a:off x="1497013" y="2481263"/>
            <a:ext cx="1227137" cy="10080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658 w 21600"/>
              <a:gd name="T13" fmla="*/ 3658 h 21600"/>
              <a:gd name="T14" fmla="*/ 17942 w 21600"/>
              <a:gd name="T15" fmla="*/ 17942 h 21600"/>
            </a:gdLst>
            <a:ahLst/>
            <a:cxnLst>
              <a:cxn ang="T8">
                <a:pos x="T0" y="T1"/>
              </a:cxn>
              <a:cxn ang="T9">
                <a:pos x="T2" y="T3"/>
              </a:cxn>
              <a:cxn ang="T10">
                <a:pos x="T4" y="T5"/>
              </a:cxn>
              <a:cxn ang="T11">
                <a:pos x="T6" y="T7"/>
              </a:cxn>
            </a:cxnLst>
            <a:rect l="T12" t="T13" r="T14" b="T15"/>
            <a:pathLst>
              <a:path w="21600" h="21600">
                <a:moveTo>
                  <a:pt x="0" y="0"/>
                </a:moveTo>
                <a:lnTo>
                  <a:pt x="3715" y="21600"/>
                </a:lnTo>
                <a:lnTo>
                  <a:pt x="17885" y="21600"/>
                </a:lnTo>
                <a:lnTo>
                  <a:pt x="21600" y="0"/>
                </a:lnTo>
                <a:lnTo>
                  <a:pt x="0" y="0"/>
                </a:lnTo>
                <a:close/>
              </a:path>
            </a:pathLst>
          </a:custGeom>
          <a:solidFill>
            <a:srgbClr val="FF0000"/>
          </a:solidFill>
          <a:ln w="9525">
            <a:solidFill>
              <a:schemeClr val="tx1"/>
            </a:solidFill>
            <a:miter lim="800000"/>
            <a:headEnd/>
            <a:tailEnd/>
          </a:ln>
          <a:effectLst>
            <a:outerShdw blurRad="63500" dist="38099" dir="2700000" algn="ctr" rotWithShape="0">
              <a:schemeClr val="accent2">
                <a:alpha val="74997"/>
              </a:schemeClr>
            </a:outerShdw>
          </a:effectLst>
        </p:spPr>
        <p:txBody>
          <a:bodyPr rot="10800000" wrap="none" lIns="107259" tIns="53630" rIns="107259" bIns="53630" anchor="ctr"/>
          <a:lstStyle/>
          <a:p>
            <a:pPr algn="ctr" defTabSz="1158875" eaLnBrk="0" hangingPunct="0">
              <a:lnSpc>
                <a:spcPct val="110000"/>
              </a:lnSpc>
              <a:spcAft>
                <a:spcPct val="10000"/>
              </a:spcAft>
              <a:buClr>
                <a:schemeClr val="accent1"/>
              </a:buClr>
              <a:defRPr/>
            </a:pPr>
            <a:r>
              <a:rPr lang="it-IT" sz="1900" b="1">
                <a:solidFill>
                  <a:schemeClr val="bg1"/>
                </a:solidFill>
                <a:ea typeface="ＭＳ Ｐゴシック" charset="0"/>
                <a:cs typeface="Arial" charset="0"/>
              </a:rPr>
              <a:t>SaaS</a:t>
            </a:r>
          </a:p>
        </p:txBody>
      </p:sp>
      <p:sp>
        <p:nvSpPr>
          <p:cNvPr id="61444" name="AutoShape 73"/>
          <p:cNvSpPr>
            <a:spLocks noChangeArrowheads="1"/>
          </p:cNvSpPr>
          <p:nvPr/>
        </p:nvSpPr>
        <p:spPr bwMode="auto">
          <a:xfrm flipH="1" flipV="1">
            <a:off x="1230313" y="3616325"/>
            <a:ext cx="1781175" cy="1284288"/>
          </a:xfrm>
          <a:custGeom>
            <a:avLst/>
            <a:gdLst>
              <a:gd name="T0" fmla="*/ 2147483647 w 21600"/>
              <a:gd name="T1" fmla="*/ 2147483647 h 21600"/>
              <a:gd name="T2" fmla="*/ 2147483647 w 21600"/>
              <a:gd name="T3" fmla="*/ 2147483647 h 21600"/>
              <a:gd name="T4" fmla="*/ 879233416 w 21600"/>
              <a:gd name="T5" fmla="*/ 2147483647 h 21600"/>
              <a:gd name="T6" fmla="*/ 2147483647 w 21600"/>
              <a:gd name="T7" fmla="*/ 0 h 21600"/>
              <a:gd name="T8" fmla="*/ 0 60000 65536"/>
              <a:gd name="T9" fmla="*/ 0 60000 65536"/>
              <a:gd name="T10" fmla="*/ 0 60000 65536"/>
              <a:gd name="T11" fmla="*/ 0 60000 65536"/>
              <a:gd name="T12" fmla="*/ 3368 w 21600"/>
              <a:gd name="T13" fmla="*/ 3368 h 21600"/>
              <a:gd name="T14" fmla="*/ 18232 w 21600"/>
              <a:gd name="T15" fmla="*/ 18232 h 21600"/>
            </a:gdLst>
            <a:ahLst/>
            <a:cxnLst>
              <a:cxn ang="T8">
                <a:pos x="T0" y="T1"/>
              </a:cxn>
              <a:cxn ang="T9">
                <a:pos x="T2" y="T3"/>
              </a:cxn>
              <a:cxn ang="T10">
                <a:pos x="T4" y="T5"/>
              </a:cxn>
              <a:cxn ang="T11">
                <a:pos x="T6" y="T7"/>
              </a:cxn>
            </a:cxnLst>
            <a:rect l="T12" t="T13" r="T14" b="T15"/>
            <a:pathLst>
              <a:path w="21600" h="21600">
                <a:moveTo>
                  <a:pt x="0" y="0"/>
                </a:moveTo>
                <a:lnTo>
                  <a:pt x="3135" y="21600"/>
                </a:lnTo>
                <a:lnTo>
                  <a:pt x="18465" y="21600"/>
                </a:lnTo>
                <a:lnTo>
                  <a:pt x="21600" y="0"/>
                </a:lnTo>
                <a:lnTo>
                  <a:pt x="0" y="0"/>
                </a:lnTo>
                <a:close/>
              </a:path>
            </a:pathLst>
          </a:custGeom>
          <a:solidFill>
            <a:srgbClr val="FF0000"/>
          </a:solidFill>
          <a:ln w="9525">
            <a:solidFill>
              <a:schemeClr val="tx1"/>
            </a:solidFill>
            <a:miter lim="800000"/>
            <a:headEnd/>
            <a:tailEnd/>
          </a:ln>
          <a:effectLst>
            <a:outerShdw blurRad="63500" dist="38099" dir="2700000" algn="ctr" rotWithShape="0">
              <a:schemeClr val="accent2">
                <a:alpha val="74997"/>
              </a:schemeClr>
            </a:outerShdw>
          </a:effectLst>
        </p:spPr>
        <p:txBody>
          <a:bodyPr rot="10800000" wrap="none" lIns="107259" tIns="53630" rIns="107259" bIns="53630" anchor="ctr"/>
          <a:lstStyle/>
          <a:p>
            <a:pPr algn="ctr" defTabSz="1158875" eaLnBrk="0" hangingPunct="0">
              <a:lnSpc>
                <a:spcPct val="110000"/>
              </a:lnSpc>
              <a:spcAft>
                <a:spcPct val="10000"/>
              </a:spcAft>
              <a:buClr>
                <a:schemeClr val="accent1"/>
              </a:buClr>
              <a:defRPr/>
            </a:pPr>
            <a:r>
              <a:rPr lang="it-IT" sz="1900" b="1">
                <a:solidFill>
                  <a:schemeClr val="bg1"/>
                </a:solidFill>
                <a:ea typeface="ＭＳ Ｐゴシック" charset="0"/>
                <a:cs typeface="Arial" charset="0"/>
              </a:rPr>
              <a:t>PaaS</a:t>
            </a:r>
          </a:p>
          <a:p>
            <a:pPr algn="ctr" defTabSz="1158875" eaLnBrk="0" hangingPunct="0">
              <a:lnSpc>
                <a:spcPct val="110000"/>
              </a:lnSpc>
              <a:spcAft>
                <a:spcPct val="10000"/>
              </a:spcAft>
              <a:buClr>
                <a:schemeClr val="accent1"/>
              </a:buClr>
              <a:defRPr/>
            </a:pPr>
            <a:endParaRPr lang="it-IT" sz="1900" b="1">
              <a:solidFill>
                <a:schemeClr val="bg1"/>
              </a:solidFill>
              <a:ea typeface="ＭＳ Ｐゴシック" charset="0"/>
              <a:cs typeface="Arial" charset="0"/>
            </a:endParaRPr>
          </a:p>
          <a:p>
            <a:pPr algn="ctr" defTabSz="1158875" eaLnBrk="0" hangingPunct="0">
              <a:lnSpc>
                <a:spcPct val="110000"/>
              </a:lnSpc>
              <a:spcAft>
                <a:spcPct val="10000"/>
              </a:spcAft>
              <a:buClr>
                <a:schemeClr val="accent1"/>
              </a:buClr>
              <a:defRPr/>
            </a:pPr>
            <a:r>
              <a:rPr lang="it-IT" sz="1900" b="1">
                <a:solidFill>
                  <a:schemeClr val="bg1"/>
                </a:solidFill>
                <a:ea typeface="ＭＳ Ｐゴシック" charset="0"/>
                <a:cs typeface="Arial" charset="0"/>
              </a:rPr>
              <a:t>IaaS</a:t>
            </a:r>
          </a:p>
        </p:txBody>
      </p:sp>
      <p:sp>
        <p:nvSpPr>
          <p:cNvPr id="61445" name="AutoShape 5"/>
          <p:cNvSpPr>
            <a:spLocks noChangeArrowheads="1"/>
          </p:cNvSpPr>
          <p:nvPr/>
        </p:nvSpPr>
        <p:spPr bwMode="auto">
          <a:xfrm flipV="1">
            <a:off x="1246188" y="4278313"/>
            <a:ext cx="1754187" cy="635000"/>
          </a:xfrm>
          <a:custGeom>
            <a:avLst/>
            <a:gdLst>
              <a:gd name="T0" fmla="*/ 2147483647 w 21600"/>
              <a:gd name="T1" fmla="*/ 274399728 h 21600"/>
              <a:gd name="T2" fmla="*/ 2147483647 w 21600"/>
              <a:gd name="T3" fmla="*/ 548799456 h 21600"/>
              <a:gd name="T4" fmla="*/ 399578623 w 21600"/>
              <a:gd name="T5" fmla="*/ 274399728 h 21600"/>
              <a:gd name="T6" fmla="*/ 2147483647 w 21600"/>
              <a:gd name="T7" fmla="*/ 0 h 21600"/>
              <a:gd name="T8" fmla="*/ 0 60000 65536"/>
              <a:gd name="T9" fmla="*/ 0 60000 65536"/>
              <a:gd name="T10" fmla="*/ 0 60000 65536"/>
              <a:gd name="T11" fmla="*/ 0 60000 65536"/>
              <a:gd name="T12" fmla="*/ 2546 w 21600"/>
              <a:gd name="T13" fmla="*/ 2546 h 21600"/>
              <a:gd name="T14" fmla="*/ 19054 w 21600"/>
              <a:gd name="T15" fmla="*/ 19054 h 21600"/>
            </a:gdLst>
            <a:ahLst/>
            <a:cxnLst>
              <a:cxn ang="T8">
                <a:pos x="T0" y="T1"/>
              </a:cxn>
              <a:cxn ang="T9">
                <a:pos x="T2" y="T3"/>
              </a:cxn>
              <a:cxn ang="T10">
                <a:pos x="T4" y="T5"/>
              </a:cxn>
              <a:cxn ang="T11">
                <a:pos x="T6" y="T7"/>
              </a:cxn>
            </a:cxnLst>
            <a:rect l="T12" t="T13" r="T14" b="T15"/>
            <a:pathLst>
              <a:path w="21600" h="21600">
                <a:moveTo>
                  <a:pt x="0" y="0"/>
                </a:moveTo>
                <a:lnTo>
                  <a:pt x="1491" y="21600"/>
                </a:lnTo>
                <a:lnTo>
                  <a:pt x="20109" y="21600"/>
                </a:lnTo>
                <a:lnTo>
                  <a:pt x="21600" y="0"/>
                </a:lnTo>
                <a:lnTo>
                  <a:pt x="0" y="0"/>
                </a:lnTo>
                <a:close/>
              </a:path>
            </a:pathLst>
          </a:custGeom>
          <a:solidFill>
            <a:srgbClr val="FF0000"/>
          </a:solidFill>
          <a:ln w="9525">
            <a:solidFill>
              <a:schemeClr val="tx1"/>
            </a:solidFill>
            <a:miter lim="800000"/>
            <a:headEnd/>
            <a:tailEnd/>
          </a:ln>
          <a:effectLst>
            <a:outerShdw blurRad="63500" dist="38099" dir="2700000" algn="ctr" rotWithShape="0">
              <a:schemeClr val="accent2">
                <a:alpha val="74997"/>
              </a:schemeClr>
            </a:outerShdw>
          </a:effectLst>
        </p:spPr>
        <p:txBody>
          <a:bodyPr rot="10800000" wrap="none" lIns="107259" tIns="53630" rIns="107259" bIns="53630" anchor="ctr"/>
          <a:lstStyle/>
          <a:p>
            <a:pPr algn="ctr" defTabSz="1158875" eaLnBrk="0" hangingPunct="0">
              <a:lnSpc>
                <a:spcPct val="110000"/>
              </a:lnSpc>
              <a:spcAft>
                <a:spcPct val="10000"/>
              </a:spcAft>
              <a:buClr>
                <a:schemeClr val="accent1"/>
              </a:buClr>
              <a:defRPr/>
            </a:pPr>
            <a:r>
              <a:rPr lang="it-IT" sz="1900" b="1">
                <a:solidFill>
                  <a:schemeClr val="bg1"/>
                </a:solidFill>
                <a:ea typeface="ＭＳ Ｐゴシック" charset="0"/>
                <a:cs typeface="Arial" charset="0"/>
              </a:rPr>
              <a:t>IaaS</a:t>
            </a:r>
          </a:p>
        </p:txBody>
      </p:sp>
      <p:sp>
        <p:nvSpPr>
          <p:cNvPr id="61446" name="AutoShape 74"/>
          <p:cNvSpPr>
            <a:spLocks noChangeArrowheads="1"/>
          </p:cNvSpPr>
          <p:nvPr/>
        </p:nvSpPr>
        <p:spPr bwMode="auto">
          <a:xfrm flipH="1" flipV="1">
            <a:off x="849313" y="5018088"/>
            <a:ext cx="2544762" cy="12303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345 w 21600"/>
              <a:gd name="T13" fmla="*/ 3345 h 21600"/>
              <a:gd name="T14" fmla="*/ 18255 w 21600"/>
              <a:gd name="T15" fmla="*/ 18255 h 21600"/>
            </a:gdLst>
            <a:ahLst/>
            <a:cxnLst>
              <a:cxn ang="T8">
                <a:pos x="T0" y="T1"/>
              </a:cxn>
              <a:cxn ang="T9">
                <a:pos x="T2" y="T3"/>
              </a:cxn>
              <a:cxn ang="T10">
                <a:pos x="T4" y="T5"/>
              </a:cxn>
              <a:cxn ang="T11">
                <a:pos x="T6" y="T7"/>
              </a:cxn>
            </a:cxnLst>
            <a:rect l="T12" t="T13" r="T14" b="T15"/>
            <a:pathLst>
              <a:path w="21600" h="21600">
                <a:moveTo>
                  <a:pt x="0" y="0"/>
                </a:moveTo>
                <a:lnTo>
                  <a:pt x="3090" y="21600"/>
                </a:lnTo>
                <a:lnTo>
                  <a:pt x="18510" y="21600"/>
                </a:lnTo>
                <a:lnTo>
                  <a:pt x="21600" y="0"/>
                </a:lnTo>
                <a:lnTo>
                  <a:pt x="0" y="0"/>
                </a:lnTo>
                <a:close/>
              </a:path>
            </a:pathLst>
          </a:custGeom>
          <a:solidFill>
            <a:srgbClr val="F8F8F8"/>
          </a:solidFill>
          <a:ln w="9525">
            <a:solidFill>
              <a:schemeClr val="tx1"/>
            </a:solidFill>
            <a:miter lim="800000"/>
            <a:headEnd/>
            <a:tailEnd/>
          </a:ln>
          <a:effectLst>
            <a:outerShdw blurRad="63500" dist="38099" dir="2700000" algn="ctr" rotWithShape="0">
              <a:schemeClr val="accent2">
                <a:alpha val="74997"/>
              </a:schemeClr>
            </a:outerShdw>
          </a:effectLst>
        </p:spPr>
        <p:txBody>
          <a:bodyPr rot="10800000" wrap="none" lIns="107259" tIns="53630" rIns="107259" bIns="53630" anchor="ctr"/>
          <a:lstStyle/>
          <a:p>
            <a:pPr algn="ctr" defTabSz="1158875" eaLnBrk="0" hangingPunct="0">
              <a:lnSpc>
                <a:spcPct val="110000"/>
              </a:lnSpc>
              <a:spcAft>
                <a:spcPct val="10000"/>
              </a:spcAft>
              <a:buClr>
                <a:schemeClr val="accent1"/>
              </a:buClr>
              <a:defRPr/>
            </a:pPr>
            <a:r>
              <a:rPr lang="it-IT" sz="1900" b="1">
                <a:ea typeface="ＭＳ Ｐゴシック" charset="0"/>
                <a:cs typeface="Arial" charset="0"/>
              </a:rPr>
              <a:t>TLC &amp;</a:t>
            </a:r>
          </a:p>
          <a:p>
            <a:pPr algn="ctr" defTabSz="1158875" eaLnBrk="0" hangingPunct="0">
              <a:lnSpc>
                <a:spcPct val="110000"/>
              </a:lnSpc>
              <a:spcAft>
                <a:spcPct val="10000"/>
              </a:spcAft>
              <a:buClr>
                <a:schemeClr val="accent1"/>
              </a:buClr>
              <a:defRPr/>
            </a:pPr>
            <a:r>
              <a:rPr lang="it-IT" sz="1900" b="1">
                <a:ea typeface="ＭＳ Ｐゴシック" charset="0"/>
                <a:cs typeface="Arial" charset="0"/>
              </a:rPr>
              <a:t>Network Services</a:t>
            </a:r>
          </a:p>
        </p:txBody>
      </p:sp>
      <p:sp>
        <p:nvSpPr>
          <p:cNvPr id="82950" name="Text Box 7"/>
          <p:cNvSpPr txBox="1">
            <a:spLocks noChangeArrowheads="1"/>
          </p:cNvSpPr>
          <p:nvPr/>
        </p:nvSpPr>
        <p:spPr bwMode="auto">
          <a:xfrm>
            <a:off x="4184650" y="1406525"/>
            <a:ext cx="5749925" cy="862013"/>
          </a:xfrm>
          <a:prstGeom prst="rect">
            <a:avLst/>
          </a:prstGeom>
          <a:noFill/>
          <a:ln>
            <a:noFill/>
          </a:ln>
          <a:effectLst>
            <a:prstShdw prst="shdw17" dist="17961" dir="2700000">
              <a:srgbClr val="2F4D71">
                <a:alpha val="74997"/>
              </a:srgb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spAutoFit/>
          </a:bodyPr>
          <a:lstStyle>
            <a:lvl1pPr marL="207963" indent="-207963"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buClr>
                <a:srgbClr val="FF0000"/>
              </a:buClr>
              <a:buFont typeface="Webdings" charset="0"/>
              <a:buChar char="4"/>
            </a:pPr>
            <a:r>
              <a:rPr lang="it-IT" sz="1400"/>
              <a:t>Offerta SaaS ERP per clientela Enterprise su piattaforma Microsoft Dynamics erogata da piattaforma TI</a:t>
            </a:r>
          </a:p>
          <a:p>
            <a:pPr eaLnBrk="1" hangingPunct="1">
              <a:spcBef>
                <a:spcPct val="50000"/>
              </a:spcBef>
              <a:buClr>
                <a:srgbClr val="FF0000"/>
              </a:buClr>
              <a:buFont typeface="Webdings" charset="0"/>
              <a:buChar char="4"/>
            </a:pPr>
            <a:r>
              <a:rPr lang="it-IT" sz="1400"/>
              <a:t>Offerta documentale Olivetti</a:t>
            </a:r>
          </a:p>
        </p:txBody>
      </p:sp>
      <p:sp>
        <p:nvSpPr>
          <p:cNvPr id="82951" name="Rectangle 2"/>
          <p:cNvSpPr>
            <a:spLocks noChangeArrowheads="1"/>
          </p:cNvSpPr>
          <p:nvPr/>
        </p:nvSpPr>
        <p:spPr bwMode="auto">
          <a:xfrm>
            <a:off x="466725" y="442913"/>
            <a:ext cx="10479088" cy="520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nchor="ctr"/>
          <a:lstStyle/>
          <a:p>
            <a:pPr algn="ctr" eaLnBrk="0" hangingPunct="0"/>
            <a:r>
              <a:rPr lang="it-IT" sz="2800" b="1">
                <a:solidFill>
                  <a:srgbClr val="A50021"/>
                </a:solidFill>
              </a:rPr>
              <a:t>Le offerte di Business Solution di Telecom Italia</a:t>
            </a:r>
          </a:p>
        </p:txBody>
      </p:sp>
      <p:sp>
        <p:nvSpPr>
          <p:cNvPr id="82952" name="AutoShape 74"/>
          <p:cNvSpPr>
            <a:spLocks noChangeArrowheads="1"/>
          </p:cNvSpPr>
          <p:nvPr/>
        </p:nvSpPr>
        <p:spPr bwMode="auto">
          <a:xfrm flipH="1" flipV="1">
            <a:off x="852488" y="5019675"/>
            <a:ext cx="2543175" cy="1230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345 w 21600"/>
              <a:gd name="T13" fmla="*/ 3345 h 21600"/>
              <a:gd name="T14" fmla="*/ 18255 w 21600"/>
              <a:gd name="T15" fmla="*/ 18255 h 21600"/>
            </a:gdLst>
            <a:ahLst/>
            <a:cxnLst>
              <a:cxn ang="T8">
                <a:pos x="T0" y="T1"/>
              </a:cxn>
              <a:cxn ang="T9">
                <a:pos x="T2" y="T3"/>
              </a:cxn>
              <a:cxn ang="T10">
                <a:pos x="T4" y="T5"/>
              </a:cxn>
              <a:cxn ang="T11">
                <a:pos x="T6" y="T7"/>
              </a:cxn>
            </a:cxnLst>
            <a:rect l="T12" t="T13" r="T14" b="T15"/>
            <a:pathLst>
              <a:path w="21600" h="21600">
                <a:moveTo>
                  <a:pt x="0" y="0"/>
                </a:moveTo>
                <a:lnTo>
                  <a:pt x="3090" y="21600"/>
                </a:lnTo>
                <a:lnTo>
                  <a:pt x="18510" y="21600"/>
                </a:lnTo>
                <a:lnTo>
                  <a:pt x="21600" y="0"/>
                </a:lnTo>
                <a:lnTo>
                  <a:pt x="0" y="0"/>
                </a:lnTo>
                <a:close/>
              </a:path>
            </a:pathLst>
          </a:custGeom>
          <a:solidFill>
            <a:schemeClr val="bg1">
              <a:alpha val="70195"/>
            </a:scheme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rot="10800000" wrap="none" lIns="107259" tIns="53630" rIns="107259" bIns="53630" anchor="ctr"/>
          <a:lstStyle/>
          <a:p>
            <a:endParaRPr lang="it-IT"/>
          </a:p>
        </p:txBody>
      </p:sp>
      <p:sp>
        <p:nvSpPr>
          <p:cNvPr id="82953" name="Parentesi graffa chiusa 30"/>
          <p:cNvSpPr>
            <a:spLocks/>
          </p:cNvSpPr>
          <p:nvPr/>
        </p:nvSpPr>
        <p:spPr bwMode="auto">
          <a:xfrm flipH="1">
            <a:off x="500063" y="3602038"/>
            <a:ext cx="254000" cy="2674937"/>
          </a:xfrm>
          <a:prstGeom prst="rightBrace">
            <a:avLst>
              <a:gd name="adj1" fmla="val 16723"/>
              <a:gd name="adj2" fmla="val 50000"/>
            </a:avLst>
          </a:prstGeom>
          <a:noFill/>
          <a:ln w="9525">
            <a:solidFill>
              <a:srgbClr val="7F7F7F"/>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107259" tIns="53630" rIns="107259" bIns="53630"/>
          <a:lstStyle/>
          <a:p>
            <a:endParaRPr lang="en-US"/>
          </a:p>
        </p:txBody>
      </p:sp>
      <p:sp>
        <p:nvSpPr>
          <p:cNvPr id="82954" name="Text Box 32"/>
          <p:cNvSpPr txBox="1">
            <a:spLocks noChangeArrowheads="1"/>
          </p:cNvSpPr>
          <p:nvPr/>
        </p:nvSpPr>
        <p:spPr bwMode="auto">
          <a:xfrm rot="-5400000">
            <a:off x="-427831" y="4452144"/>
            <a:ext cx="1504950" cy="3095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sq">
                <a:solidFill>
                  <a:srgbClr val="000000"/>
                </a:solidFill>
                <a:miter lim="800000"/>
                <a:headEnd/>
                <a:tailEnd/>
              </a14:hiddenLine>
            </a:ext>
          </a:extLst>
        </p:spPr>
        <p:txBody>
          <a:bodyPr lIns="107259" tIns="53630" rIns="107259" bIns="53630">
            <a:spAutoFit/>
          </a:bodyPr>
          <a:lstStyle>
            <a:lvl1pPr marL="200025" indent="-200025"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buClr>
                <a:srgbClr val="FF0000"/>
              </a:buClr>
            </a:pPr>
            <a:r>
              <a:rPr kumimoji="1" lang="it-IT" sz="1300" b="1"/>
              <a:t>Nuovo Core</a:t>
            </a:r>
            <a:endParaRPr lang="it-IT" sz="1200"/>
          </a:p>
        </p:txBody>
      </p:sp>
      <p:sp>
        <p:nvSpPr>
          <p:cNvPr id="82955" name="Parentesi graffa chiusa 30"/>
          <p:cNvSpPr>
            <a:spLocks/>
          </p:cNvSpPr>
          <p:nvPr/>
        </p:nvSpPr>
        <p:spPr bwMode="auto">
          <a:xfrm flipH="1">
            <a:off x="500063" y="2209800"/>
            <a:ext cx="236537" cy="1339850"/>
          </a:xfrm>
          <a:prstGeom prst="rightBrace">
            <a:avLst>
              <a:gd name="adj1" fmla="val 8995"/>
              <a:gd name="adj2" fmla="val 50000"/>
            </a:avLst>
          </a:prstGeom>
          <a:noFill/>
          <a:ln w="9525">
            <a:solidFill>
              <a:srgbClr val="7F7F7F"/>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lIns="107259" tIns="53630" rIns="107259" bIns="53630"/>
          <a:lstStyle/>
          <a:p>
            <a:endParaRPr lang="en-US"/>
          </a:p>
        </p:txBody>
      </p:sp>
      <p:sp>
        <p:nvSpPr>
          <p:cNvPr id="82956" name="Text Box 32"/>
          <p:cNvSpPr txBox="1">
            <a:spLocks noChangeArrowheads="1"/>
          </p:cNvSpPr>
          <p:nvPr/>
        </p:nvSpPr>
        <p:spPr bwMode="auto">
          <a:xfrm rot="-5400000">
            <a:off x="-428625" y="2595563"/>
            <a:ext cx="1506537" cy="509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sq">
                <a:solidFill>
                  <a:srgbClr val="000000"/>
                </a:solidFill>
                <a:miter lim="800000"/>
                <a:headEnd/>
                <a:tailEnd/>
              </a14:hiddenLine>
            </a:ext>
          </a:extLst>
        </p:spPr>
        <p:txBody>
          <a:bodyPr lIns="107259" tIns="53630" rIns="107259" bIns="53630">
            <a:spAutoFit/>
          </a:bodyPr>
          <a:lstStyle>
            <a:lvl1pPr marL="200025" indent="-200025"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buClr>
                <a:srgbClr val="FF0000"/>
              </a:buClr>
            </a:pPr>
            <a:r>
              <a:rPr kumimoji="1" lang="it-IT" sz="1300" b="1"/>
              <a:t>Last Mile Partnership</a:t>
            </a:r>
            <a:endParaRPr lang="it-IT" sz="1200"/>
          </a:p>
        </p:txBody>
      </p:sp>
      <p:sp>
        <p:nvSpPr>
          <p:cNvPr id="82957" name="AutoShape 14"/>
          <p:cNvSpPr>
            <a:spLocks/>
          </p:cNvSpPr>
          <p:nvPr/>
        </p:nvSpPr>
        <p:spPr bwMode="auto">
          <a:xfrm>
            <a:off x="3698875" y="5078413"/>
            <a:ext cx="7807325" cy="1447800"/>
          </a:xfrm>
          <a:prstGeom prst="accentCallout2">
            <a:avLst>
              <a:gd name="adj1" fmla="val 7894"/>
              <a:gd name="adj2" fmla="val -1273"/>
              <a:gd name="adj3" fmla="val 7894"/>
              <a:gd name="adj4" fmla="val -3602"/>
              <a:gd name="adj5" fmla="val -52852"/>
              <a:gd name="adj6" fmla="val -10250"/>
            </a:avLst>
          </a:prstGeom>
          <a:gradFill rotWithShape="1">
            <a:gsLst>
              <a:gs pos="0">
                <a:srgbClr val="EAEAEA"/>
              </a:gs>
              <a:gs pos="100000">
                <a:schemeClr val="bg1"/>
              </a:gs>
            </a:gsLst>
            <a:lin ang="0" scaled="1"/>
          </a:gradFill>
          <a:ln w="12700">
            <a:solidFill>
              <a:srgbClr val="969696"/>
            </a:solidFill>
            <a:miter lim="800000"/>
            <a:headEnd/>
            <a:tailEnd/>
          </a:ln>
          <a:effectLst>
            <a:prstShdw prst="shdw17" dist="17961" dir="2700000">
              <a:srgbClr val="5A5A5A">
                <a:alpha val="74997"/>
              </a:srgbClr>
            </a:prstShdw>
          </a:effectLst>
        </p:spPr>
        <p:txBody>
          <a:bodyPr lIns="107259" tIns="53630" rIns="107259" bIns="53630"/>
          <a:lstStyle/>
          <a:p>
            <a:pPr algn="ctr"/>
            <a:endParaRPr lang="en-US"/>
          </a:p>
        </p:txBody>
      </p:sp>
      <p:sp>
        <p:nvSpPr>
          <p:cNvPr id="82958" name="Text Box 15"/>
          <p:cNvSpPr txBox="1">
            <a:spLocks noChangeArrowheads="1"/>
          </p:cNvSpPr>
          <p:nvPr/>
        </p:nvSpPr>
        <p:spPr bwMode="auto">
          <a:xfrm>
            <a:off x="3640138" y="5030788"/>
            <a:ext cx="5819775" cy="1511300"/>
          </a:xfrm>
          <a:prstGeom prst="rect">
            <a:avLst/>
          </a:prstGeom>
          <a:noFill/>
          <a:ln>
            <a:noFill/>
          </a:ln>
          <a:effectLst>
            <a:prstShdw prst="shdw17" dist="17961" dir="2700000">
              <a:srgbClr val="2F4D71">
                <a:alpha val="74997"/>
              </a:srgb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spAutoFit/>
          </a:bodyPr>
          <a:lstStyle>
            <a:lvl1pPr marL="207963" indent="-207963"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lnSpc>
                <a:spcPct val="160000"/>
              </a:lnSpc>
              <a:spcBef>
                <a:spcPct val="50000"/>
              </a:spcBef>
              <a:buClr>
                <a:srgbClr val="FF0000"/>
              </a:buClr>
              <a:buFont typeface="Webdings" charset="0"/>
              <a:buChar char="4"/>
            </a:pPr>
            <a:r>
              <a:rPr lang="it-IT" sz="1600" b="1"/>
              <a:t>Hosting Infrastrutturale</a:t>
            </a:r>
          </a:p>
          <a:p>
            <a:pPr eaLnBrk="1" hangingPunct="1">
              <a:lnSpc>
                <a:spcPct val="160000"/>
              </a:lnSpc>
              <a:spcBef>
                <a:spcPct val="50000"/>
              </a:spcBef>
              <a:buClr>
                <a:srgbClr val="FF0000"/>
              </a:buClr>
              <a:buFont typeface="Webdings" charset="0"/>
              <a:buChar char="4"/>
            </a:pPr>
            <a:r>
              <a:rPr lang="it-IT" sz="1600" b="1"/>
              <a:t>Servizi di Cloud Storage (Nuvola It Data Space)</a:t>
            </a:r>
          </a:p>
          <a:p>
            <a:pPr eaLnBrk="1" hangingPunct="1">
              <a:lnSpc>
                <a:spcPct val="160000"/>
              </a:lnSpc>
              <a:spcBef>
                <a:spcPct val="50000"/>
              </a:spcBef>
              <a:buClr>
                <a:srgbClr val="FF0000"/>
              </a:buClr>
              <a:buFont typeface="Webdings" charset="0"/>
              <a:buChar char="4"/>
            </a:pPr>
            <a:r>
              <a:rPr lang="it-IT" sz="1600" b="1"/>
              <a:t>Virtual Desktop (Nuvola It Hosted Virtual Desktop)</a:t>
            </a:r>
          </a:p>
        </p:txBody>
      </p:sp>
      <p:sp>
        <p:nvSpPr>
          <p:cNvPr id="82959" name="AutoShape 18"/>
          <p:cNvSpPr>
            <a:spLocks/>
          </p:cNvSpPr>
          <p:nvPr/>
        </p:nvSpPr>
        <p:spPr bwMode="auto">
          <a:xfrm>
            <a:off x="3698875" y="1217613"/>
            <a:ext cx="7807325" cy="1984375"/>
          </a:xfrm>
          <a:prstGeom prst="accentCallout2">
            <a:avLst>
              <a:gd name="adj1" fmla="val 6051"/>
              <a:gd name="adj2" fmla="val -1273"/>
              <a:gd name="adj3" fmla="val 6051"/>
              <a:gd name="adj4" fmla="val -5167"/>
              <a:gd name="adj5" fmla="val 84032"/>
              <a:gd name="adj6" fmla="val -16213"/>
            </a:avLst>
          </a:prstGeom>
          <a:gradFill rotWithShape="1">
            <a:gsLst>
              <a:gs pos="0">
                <a:srgbClr val="EAEAEA"/>
              </a:gs>
              <a:gs pos="100000">
                <a:schemeClr val="bg1"/>
              </a:gs>
            </a:gsLst>
            <a:lin ang="0" scaled="1"/>
          </a:gradFill>
          <a:ln w="12700">
            <a:solidFill>
              <a:srgbClr val="969696"/>
            </a:solidFill>
            <a:miter lim="800000"/>
            <a:headEnd/>
            <a:tailEnd/>
          </a:ln>
          <a:effectLst>
            <a:prstShdw prst="shdw17" dist="17961" dir="2700000">
              <a:srgbClr val="5A5A5A">
                <a:alpha val="74997"/>
              </a:srgbClr>
            </a:prstShdw>
          </a:effectLst>
        </p:spPr>
        <p:txBody>
          <a:bodyPr lIns="107259" tIns="53630" rIns="107259" bIns="53630"/>
          <a:lstStyle/>
          <a:p>
            <a:pPr algn="ctr"/>
            <a:endParaRPr lang="en-US"/>
          </a:p>
        </p:txBody>
      </p:sp>
      <p:sp>
        <p:nvSpPr>
          <p:cNvPr id="82960" name="AutoShape 19"/>
          <p:cNvSpPr>
            <a:spLocks/>
          </p:cNvSpPr>
          <p:nvPr/>
        </p:nvSpPr>
        <p:spPr bwMode="auto">
          <a:xfrm>
            <a:off x="3698875" y="3362325"/>
            <a:ext cx="7804150" cy="1455738"/>
          </a:xfrm>
          <a:prstGeom prst="accentCallout2">
            <a:avLst>
              <a:gd name="adj1" fmla="val 7861"/>
              <a:gd name="adj2" fmla="val -1273"/>
              <a:gd name="adj3" fmla="val 7861"/>
              <a:gd name="adj4" fmla="val -3685"/>
              <a:gd name="adj5" fmla="val 60588"/>
              <a:gd name="adj6" fmla="val -10546"/>
            </a:avLst>
          </a:prstGeom>
          <a:gradFill rotWithShape="1">
            <a:gsLst>
              <a:gs pos="0">
                <a:srgbClr val="EAEAEA"/>
              </a:gs>
              <a:gs pos="100000">
                <a:schemeClr val="bg1"/>
              </a:gs>
            </a:gsLst>
            <a:lin ang="0" scaled="1"/>
          </a:gradFill>
          <a:ln w="12700">
            <a:solidFill>
              <a:srgbClr val="969696"/>
            </a:solidFill>
            <a:miter lim="800000"/>
            <a:headEnd/>
            <a:tailEnd/>
          </a:ln>
          <a:effectLst>
            <a:prstShdw prst="shdw17" dist="17961" dir="2700000">
              <a:srgbClr val="5A5A5A">
                <a:alpha val="74997"/>
              </a:srgbClr>
            </a:prstShdw>
          </a:effectLst>
        </p:spPr>
        <p:txBody>
          <a:bodyPr lIns="107259" tIns="53630" rIns="107259" bIns="53630"/>
          <a:lstStyle/>
          <a:p>
            <a:pPr algn="ctr"/>
            <a:endParaRPr lang="en-US"/>
          </a:p>
        </p:txBody>
      </p:sp>
      <p:sp>
        <p:nvSpPr>
          <p:cNvPr id="82961" name="Text Box 20"/>
          <p:cNvSpPr txBox="1">
            <a:spLocks noChangeArrowheads="1"/>
          </p:cNvSpPr>
          <p:nvPr/>
        </p:nvSpPr>
        <p:spPr bwMode="auto">
          <a:xfrm>
            <a:off x="3640138" y="3371850"/>
            <a:ext cx="5641975" cy="1512888"/>
          </a:xfrm>
          <a:prstGeom prst="rect">
            <a:avLst/>
          </a:prstGeom>
          <a:noFill/>
          <a:ln>
            <a:noFill/>
          </a:ln>
          <a:effectLst>
            <a:prstShdw prst="shdw17" dist="17961" dir="2700000">
              <a:srgbClr val="2F4D71">
                <a:alpha val="74997"/>
              </a:srgb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spAutoFit/>
          </a:bodyPr>
          <a:lstStyle>
            <a:lvl1pPr marL="207963" indent="-207963"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lnSpc>
                <a:spcPct val="160000"/>
              </a:lnSpc>
              <a:spcBef>
                <a:spcPct val="50000"/>
              </a:spcBef>
              <a:buClr>
                <a:srgbClr val="FF0000"/>
              </a:buClr>
              <a:buFont typeface="Webdings" charset="0"/>
              <a:buChar char="4"/>
            </a:pPr>
            <a:r>
              <a:rPr lang="it-IT" sz="1600" b="1"/>
              <a:t>Video comunicazione HD (Nuvola It IntoucHD)</a:t>
            </a:r>
          </a:p>
          <a:p>
            <a:pPr eaLnBrk="1" hangingPunct="1">
              <a:lnSpc>
                <a:spcPct val="160000"/>
              </a:lnSpc>
              <a:spcBef>
                <a:spcPct val="50000"/>
              </a:spcBef>
              <a:buClr>
                <a:srgbClr val="FF0000"/>
              </a:buClr>
              <a:buFont typeface="Webdings" charset="0"/>
              <a:buChar char="4"/>
            </a:pPr>
            <a:r>
              <a:rPr lang="it-IT" sz="1600" b="1"/>
              <a:t>ATM </a:t>
            </a:r>
            <a:r>
              <a:rPr lang="ja-JP" altLang="it-IT" sz="1600" b="1"/>
              <a:t>“</a:t>
            </a:r>
            <a:r>
              <a:rPr lang="it-IT" altLang="ja-JP" sz="1600" b="1"/>
              <a:t> Evoluto </a:t>
            </a:r>
            <a:r>
              <a:rPr lang="ja-JP" altLang="it-IT" sz="1600" b="1"/>
              <a:t>”</a:t>
            </a:r>
            <a:r>
              <a:rPr lang="it-IT" altLang="ja-JP" sz="1600" b="1"/>
              <a:t> (Nuvola It ATM Evo)</a:t>
            </a:r>
          </a:p>
          <a:p>
            <a:pPr eaLnBrk="1" hangingPunct="1">
              <a:lnSpc>
                <a:spcPct val="160000"/>
              </a:lnSpc>
              <a:spcBef>
                <a:spcPct val="50000"/>
              </a:spcBef>
              <a:buClr>
                <a:srgbClr val="FF0000"/>
              </a:buClr>
              <a:buFont typeface="Webdings" charset="0"/>
              <a:buChar char="4"/>
            </a:pPr>
            <a:r>
              <a:rPr lang="it-IT" sz="1600" b="1"/>
              <a:t>Unified Communication &amp; Collaboration</a:t>
            </a:r>
          </a:p>
        </p:txBody>
      </p:sp>
      <p:sp>
        <p:nvSpPr>
          <p:cNvPr id="82962" name="Text Box 21"/>
          <p:cNvSpPr txBox="1">
            <a:spLocks noChangeArrowheads="1"/>
          </p:cNvSpPr>
          <p:nvPr/>
        </p:nvSpPr>
        <p:spPr bwMode="auto">
          <a:xfrm>
            <a:off x="3640138" y="1250950"/>
            <a:ext cx="7015162" cy="2036763"/>
          </a:xfrm>
          <a:prstGeom prst="rect">
            <a:avLst/>
          </a:prstGeom>
          <a:noFill/>
          <a:ln>
            <a:noFill/>
          </a:ln>
          <a:effectLst>
            <a:prstShdw prst="shdw17" dist="17961" dir="2700000">
              <a:srgbClr val="2F4D71">
                <a:alpha val="74997"/>
              </a:srgb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spAutoFit/>
          </a:bodyPr>
          <a:lstStyle>
            <a:lvl1pPr marL="207963" indent="-207963"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lnSpc>
                <a:spcPct val="120000"/>
              </a:lnSpc>
              <a:spcBef>
                <a:spcPct val="50000"/>
              </a:spcBef>
              <a:buClr>
                <a:srgbClr val="FF0000"/>
              </a:buClr>
              <a:buFont typeface="Webdings" charset="0"/>
              <a:buChar char="4"/>
            </a:pPr>
            <a:r>
              <a:rPr lang="it-IT" sz="1600" b="1"/>
              <a:t>Gestione Documentale</a:t>
            </a:r>
            <a:r>
              <a:rPr lang="it-IT" sz="1600"/>
              <a:t> </a:t>
            </a:r>
            <a:r>
              <a:rPr lang="it-IT" sz="1100"/>
              <a:t>powered by Olivetti</a:t>
            </a:r>
          </a:p>
          <a:p>
            <a:pPr eaLnBrk="1" hangingPunct="1">
              <a:lnSpc>
                <a:spcPct val="120000"/>
              </a:lnSpc>
              <a:spcBef>
                <a:spcPct val="50000"/>
              </a:spcBef>
              <a:buClr>
                <a:srgbClr val="FF0000"/>
              </a:buClr>
              <a:buFont typeface="Webdings" charset="0"/>
              <a:buChar char="4"/>
            </a:pPr>
            <a:r>
              <a:rPr lang="it-IT" sz="1600" b="1"/>
              <a:t>Soluzione</a:t>
            </a:r>
            <a:r>
              <a:rPr lang="it-IT" sz="1600"/>
              <a:t> </a:t>
            </a:r>
            <a:r>
              <a:rPr lang="it-IT" sz="1600" b="1"/>
              <a:t>Energy Management (Nuvola It Energreen)</a:t>
            </a:r>
          </a:p>
          <a:p>
            <a:pPr eaLnBrk="1" hangingPunct="1">
              <a:lnSpc>
                <a:spcPct val="120000"/>
              </a:lnSpc>
              <a:spcBef>
                <a:spcPct val="50000"/>
              </a:spcBef>
              <a:buClr>
                <a:srgbClr val="FF0000"/>
              </a:buClr>
              <a:buFont typeface="Webdings" charset="0"/>
              <a:buChar char="4"/>
            </a:pPr>
            <a:r>
              <a:rPr lang="it-IT" sz="1600" b="1"/>
              <a:t>Smart Services </a:t>
            </a:r>
            <a:r>
              <a:rPr lang="it-IT" sz="1600"/>
              <a:t>per la PA</a:t>
            </a:r>
          </a:p>
          <a:p>
            <a:pPr eaLnBrk="1" hangingPunct="1">
              <a:lnSpc>
                <a:spcPct val="120000"/>
              </a:lnSpc>
              <a:spcBef>
                <a:spcPct val="50000"/>
              </a:spcBef>
              <a:buClr>
                <a:srgbClr val="FF0000"/>
              </a:buClr>
              <a:buFont typeface="Webdings" charset="0"/>
              <a:buChar char="4"/>
            </a:pPr>
            <a:r>
              <a:rPr lang="it-IT" sz="1600" b="1"/>
              <a:t>Gestionali HR</a:t>
            </a:r>
            <a:r>
              <a:rPr lang="it-IT" sz="1600"/>
              <a:t> </a:t>
            </a:r>
            <a:r>
              <a:rPr lang="it-IT" sz="1100"/>
              <a:t>powered by Zucchetti	</a:t>
            </a:r>
            <a:endParaRPr lang="it-IT" sz="1600" b="1">
              <a:solidFill>
                <a:srgbClr val="FF3300"/>
              </a:solidFill>
            </a:endParaRPr>
          </a:p>
          <a:p>
            <a:pPr eaLnBrk="1" hangingPunct="1">
              <a:lnSpc>
                <a:spcPct val="120000"/>
              </a:lnSpc>
              <a:spcBef>
                <a:spcPts val="700"/>
              </a:spcBef>
              <a:buClr>
                <a:srgbClr val="FF0000"/>
              </a:buClr>
              <a:buFont typeface="Webdings" charset="0"/>
              <a:buChar char="4"/>
            </a:pPr>
            <a:r>
              <a:rPr lang="it-IT" sz="1600" b="1"/>
              <a:t>Soluzioni ERP/CRM</a:t>
            </a:r>
            <a:r>
              <a:rPr lang="it-IT" sz="1600"/>
              <a:t> 	</a:t>
            </a:r>
            <a:endParaRPr lang="it-IT" sz="1600" b="1">
              <a:solidFill>
                <a:srgbClr val="FF3300"/>
              </a:solidFill>
            </a:endParaRPr>
          </a:p>
        </p:txBody>
      </p:sp>
      <p:pic>
        <p:nvPicPr>
          <p:cNvPr id="82963" name="Picture 24" descr="hosting ev"/>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16975" y="5211763"/>
            <a:ext cx="1077913" cy="334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964" name="Picture 25" descr="mydocs"/>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172450" y="1257300"/>
            <a:ext cx="1558925" cy="368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965" name="Picture 26" descr="apice"/>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58475" y="1255713"/>
            <a:ext cx="473075" cy="331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966" name="Picture 27" descr="ospita virtuale"/>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00950" y="5122863"/>
            <a:ext cx="954088" cy="4762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967" name="Picture 28" descr="apice"/>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58475" y="1725613"/>
            <a:ext cx="473075" cy="333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968" name="Picture 29" descr="apice"/>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58475" y="2135188"/>
            <a:ext cx="473075" cy="331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969" name="Picture 30" descr="apice"/>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58475" y="3455988"/>
            <a:ext cx="473075" cy="331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970" name="Picture 31" descr="apice"/>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58475" y="3889375"/>
            <a:ext cx="473075" cy="331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971" name="Picture 32" descr="apice"/>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58475" y="5192713"/>
            <a:ext cx="473075" cy="331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972" name="Picture 33" descr="smart services"/>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123238" y="2024063"/>
            <a:ext cx="1489075" cy="3095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973" name="Picture 34" descr="apice"/>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58475" y="2516188"/>
            <a:ext cx="473075" cy="331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974" name="Picture 35" descr="apice"/>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52125" y="2868613"/>
            <a:ext cx="473075" cy="333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975" name="Picture 36" descr="apice"/>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52125" y="4308475"/>
            <a:ext cx="473075" cy="331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976" name="Picture 32" descr="apice"/>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79113" y="5688013"/>
            <a:ext cx="474662" cy="333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2977" name="Picture 32" descr="apice"/>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79113" y="6097588"/>
            <a:ext cx="474662" cy="331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olo 1"/>
          <p:cNvSpPr>
            <a:spLocks noGrp="1"/>
          </p:cNvSpPr>
          <p:nvPr>
            <p:ph type="title"/>
          </p:nvPr>
        </p:nvSpPr>
        <p:spPr>
          <a:xfrm>
            <a:off x="595313" y="404813"/>
            <a:ext cx="10720387" cy="1012825"/>
          </a:xfrm>
        </p:spPr>
        <p:txBody>
          <a:bodyPr/>
          <a:lstStyle/>
          <a:p>
            <a:pPr eaLnBrk="1" hangingPunct="1"/>
            <a:r>
              <a:rPr lang="it-IT">
                <a:latin typeface="Calibri" charset="0"/>
                <a:ea typeface="MS PGothic" charset="0"/>
              </a:rPr>
              <a:t>Il cloud è…</a:t>
            </a:r>
          </a:p>
        </p:txBody>
      </p:sp>
      <p:pic>
        <p:nvPicPr>
          <p:cNvPr id="22530" name="Picture 4"/>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128" r="3022"/>
          <a:stretch/>
        </p:blipFill>
        <p:spPr bwMode="auto">
          <a:xfrm>
            <a:off x="50850" y="1412875"/>
            <a:ext cx="4809281" cy="421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2531" name="Rettangolo 1"/>
          <p:cNvSpPr>
            <a:spLocks noChangeArrowheads="1"/>
          </p:cNvSpPr>
          <p:nvPr/>
        </p:nvSpPr>
        <p:spPr bwMode="auto">
          <a:xfrm>
            <a:off x="4947394" y="1630363"/>
            <a:ext cx="6768752" cy="501675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pPr algn="just"/>
            <a:r>
              <a:rPr lang="it-IT" sz="3200" i="1" dirty="0" smtClean="0">
                <a:latin typeface="Calibri" charset="0"/>
              </a:rPr>
              <a:t>È </a:t>
            </a:r>
            <a:r>
              <a:rPr lang="it-IT" altLang="ja-JP" sz="3200" i="1" dirty="0" smtClean="0">
                <a:latin typeface="Calibri" charset="0"/>
              </a:rPr>
              <a:t>l’attuale stadio </a:t>
            </a:r>
            <a:r>
              <a:rPr lang="it-IT" altLang="ja-JP" sz="3200" i="1" dirty="0">
                <a:latin typeface="Calibri" charset="0"/>
              </a:rPr>
              <a:t>dell'evoluzione di Internet nel quale le risorse aziendali </a:t>
            </a:r>
            <a:r>
              <a:rPr lang="it-IT" altLang="ja-JP" sz="3200" i="1" dirty="0" smtClean="0">
                <a:latin typeface="Calibri" charset="0"/>
              </a:rPr>
              <a:t>come:</a:t>
            </a:r>
          </a:p>
          <a:p>
            <a:pPr marL="457200" indent="-457200" algn="just">
              <a:buFont typeface="Wingdings" charset="2"/>
              <a:buChar char="ü"/>
            </a:pPr>
            <a:r>
              <a:rPr lang="it-IT" altLang="ja-JP" sz="3200" i="1" dirty="0" smtClean="0">
                <a:latin typeface="Calibri" charset="0"/>
              </a:rPr>
              <a:t>applicazioni</a:t>
            </a:r>
            <a:endParaRPr lang="it-IT" altLang="ja-JP" sz="3200" i="1" dirty="0">
              <a:latin typeface="Calibri" charset="0"/>
            </a:endParaRPr>
          </a:p>
          <a:p>
            <a:pPr marL="457200" indent="-457200" algn="just">
              <a:buFont typeface="Wingdings" charset="2"/>
              <a:buChar char="ü"/>
            </a:pPr>
            <a:r>
              <a:rPr lang="it-IT" altLang="ja-JP" sz="3200" i="1" dirty="0" smtClean="0">
                <a:latin typeface="Calibri" charset="0"/>
              </a:rPr>
              <a:t>processi </a:t>
            </a:r>
            <a:r>
              <a:rPr lang="it-IT" altLang="ja-JP" sz="3200" i="1" dirty="0">
                <a:latin typeface="Calibri" charset="0"/>
              </a:rPr>
              <a:t>di </a:t>
            </a:r>
            <a:r>
              <a:rPr lang="it-IT" altLang="ja-JP" sz="3200" i="1" dirty="0" smtClean="0">
                <a:latin typeface="Calibri" charset="0"/>
              </a:rPr>
              <a:t>business</a:t>
            </a:r>
            <a:endParaRPr lang="it-IT" altLang="ja-JP" sz="3200" i="1" dirty="0">
              <a:latin typeface="Calibri" charset="0"/>
            </a:endParaRPr>
          </a:p>
          <a:p>
            <a:pPr marL="457200" indent="-457200" algn="just">
              <a:buFont typeface="Wingdings" charset="2"/>
              <a:buChar char="ü"/>
            </a:pPr>
            <a:r>
              <a:rPr lang="it-IT" altLang="ja-JP" sz="3200" i="1" dirty="0" smtClean="0">
                <a:latin typeface="Calibri" charset="0"/>
              </a:rPr>
              <a:t>strumenti </a:t>
            </a:r>
            <a:r>
              <a:rPr lang="it-IT" altLang="ja-JP" sz="3200" i="1" dirty="0">
                <a:latin typeface="Calibri" charset="0"/>
              </a:rPr>
              <a:t>di collaborazione </a:t>
            </a:r>
            <a:endParaRPr lang="it-IT" altLang="ja-JP" sz="3200" i="1" dirty="0" smtClean="0">
              <a:latin typeface="Calibri" charset="0"/>
            </a:endParaRPr>
          </a:p>
          <a:p>
            <a:pPr marL="457200" indent="-457200" algn="just">
              <a:buFont typeface="Wingdings" charset="2"/>
              <a:buChar char="ü"/>
            </a:pPr>
            <a:r>
              <a:rPr lang="it-IT" altLang="ja-JP" sz="3200" i="1" dirty="0" smtClean="0">
                <a:latin typeface="Calibri" charset="0"/>
              </a:rPr>
              <a:t>spazio </a:t>
            </a:r>
            <a:r>
              <a:rPr lang="it-IT" altLang="ja-JP" sz="3200" i="1" dirty="0">
                <a:latin typeface="Calibri" charset="0"/>
              </a:rPr>
              <a:t>di </a:t>
            </a:r>
            <a:r>
              <a:rPr lang="it-IT" altLang="ja-JP" sz="3200" i="1" dirty="0" smtClean="0">
                <a:latin typeface="Calibri" charset="0"/>
              </a:rPr>
              <a:t>archiviazione e </a:t>
            </a:r>
            <a:r>
              <a:rPr lang="it-IT" altLang="ja-JP" sz="3200" i="1" dirty="0" err="1" smtClean="0">
                <a:latin typeface="Calibri" charset="0"/>
              </a:rPr>
              <a:t>hw</a:t>
            </a:r>
            <a:r>
              <a:rPr lang="it-IT" altLang="ja-JP" sz="3200" i="1" dirty="0" smtClean="0">
                <a:latin typeface="Calibri" charset="0"/>
              </a:rPr>
              <a:t> </a:t>
            </a:r>
          </a:p>
          <a:p>
            <a:pPr marL="457200" indent="-457200" algn="just">
              <a:buFont typeface="Wingdings" charset="2"/>
              <a:buChar char="ü"/>
            </a:pPr>
            <a:r>
              <a:rPr lang="it-IT" altLang="ja-JP" sz="3200" i="1" dirty="0" smtClean="0">
                <a:latin typeface="Calibri" charset="0"/>
              </a:rPr>
              <a:t>…</a:t>
            </a:r>
          </a:p>
          <a:p>
            <a:pPr algn="just"/>
            <a:r>
              <a:rPr lang="it-IT" altLang="ja-JP" sz="3200" b="1" i="1" dirty="0" smtClean="0">
                <a:latin typeface="Calibri" charset="0"/>
              </a:rPr>
              <a:t>possono </a:t>
            </a:r>
            <a:r>
              <a:rPr lang="it-IT" altLang="ja-JP" sz="3200" b="1" i="1" dirty="0">
                <a:latin typeface="Calibri" charset="0"/>
              </a:rPr>
              <a:t>essere fruite come un </a:t>
            </a:r>
            <a:r>
              <a:rPr lang="it-IT" altLang="ja-JP" sz="3200" b="1" i="1" dirty="0" smtClean="0">
                <a:latin typeface="Calibri" charset="0"/>
              </a:rPr>
              <a:t>servizio!</a:t>
            </a:r>
            <a:endParaRPr lang="it-IT" altLang="ja-JP" sz="3200" b="1" i="1" dirty="0">
              <a:latin typeface="Calibri" charset="0"/>
            </a:endParaRPr>
          </a:p>
          <a:p>
            <a:pPr algn="just"/>
            <a:endParaRPr lang="it-IT" sz="3200" b="1" dirty="0">
              <a:latin typeface="Calibri"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Titolo 1"/>
          <p:cNvSpPr>
            <a:spLocks noGrp="1"/>
          </p:cNvSpPr>
          <p:nvPr>
            <p:ph type="title"/>
          </p:nvPr>
        </p:nvSpPr>
        <p:spPr>
          <a:xfrm>
            <a:off x="595313" y="404813"/>
            <a:ext cx="10720387" cy="1012825"/>
          </a:xfrm>
        </p:spPr>
        <p:txBody>
          <a:bodyPr/>
          <a:lstStyle/>
          <a:p>
            <a:r>
              <a:rPr lang="it-IT">
                <a:latin typeface="Calibri" charset="0"/>
                <a:ea typeface="MS PGothic" charset="0"/>
              </a:rPr>
              <a:t>Ospit@ Virtuale</a:t>
            </a:r>
          </a:p>
        </p:txBody>
      </p:sp>
      <p:pic>
        <p:nvPicPr>
          <p:cNvPr id="7" name="Picture 3"/>
          <p:cNvPicPr>
            <a:picLocks noChangeAspect="1" noChangeArrowheads="1"/>
          </p:cNvPicPr>
          <p:nvPr/>
        </p:nvPicPr>
        <p:blipFill rotWithShape="1">
          <a:blip r:embed="rId2"/>
          <a:srcRect l="7485" t="18232" r="3302" b="7636"/>
          <a:stretch/>
        </p:blipFill>
        <p:spPr bwMode="auto">
          <a:xfrm>
            <a:off x="411163" y="1400175"/>
            <a:ext cx="8980487" cy="41957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 name="Picture 4"/>
          <p:cNvPicPr>
            <a:picLocks noChangeAspect="1" noChangeArrowheads="1"/>
          </p:cNvPicPr>
          <p:nvPr/>
        </p:nvPicPr>
        <p:blipFill rotWithShape="1">
          <a:blip r:embed="rId3"/>
          <a:srcRect l="7810" t="17831" r="1805" b="28514"/>
          <a:stretch/>
        </p:blipFill>
        <p:spPr bwMode="auto">
          <a:xfrm>
            <a:off x="3146425" y="3273425"/>
            <a:ext cx="8616950" cy="30527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Titolo 1"/>
          <p:cNvSpPr>
            <a:spLocks noGrp="1"/>
          </p:cNvSpPr>
          <p:nvPr>
            <p:ph type="title"/>
          </p:nvPr>
        </p:nvSpPr>
        <p:spPr>
          <a:xfrm>
            <a:off x="595313" y="404813"/>
            <a:ext cx="10720387" cy="1012825"/>
          </a:xfrm>
        </p:spPr>
        <p:txBody>
          <a:bodyPr/>
          <a:lstStyle/>
          <a:p>
            <a:r>
              <a:rPr lang="it-IT">
                <a:latin typeface="Calibri" charset="0"/>
                <a:ea typeface="MS PGothic" charset="0"/>
              </a:rPr>
              <a:t>La console di Ospit@ Virtuale</a:t>
            </a:r>
          </a:p>
        </p:txBody>
      </p:sp>
      <p:pic>
        <p:nvPicPr>
          <p:cNvPr id="4" name="Picture 2"/>
          <p:cNvPicPr>
            <a:picLocks noChangeAspect="1" noChangeArrowheads="1"/>
          </p:cNvPicPr>
          <p:nvPr/>
        </p:nvPicPr>
        <p:blipFill rotWithShape="1">
          <a:blip r:embed="rId2"/>
          <a:srcRect l="6921" t="17535" r="3410" b="12847"/>
          <a:stretch/>
        </p:blipFill>
        <p:spPr bwMode="auto">
          <a:xfrm>
            <a:off x="0" y="1524000"/>
            <a:ext cx="5695950" cy="25923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srcRect l="16984" t="17535" r="14007" b="4340"/>
          <a:stretch/>
        </p:blipFill>
        <p:spPr bwMode="auto">
          <a:xfrm>
            <a:off x="3938588" y="1341438"/>
            <a:ext cx="7826375" cy="49815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Titolo 1"/>
          <p:cNvSpPr>
            <a:spLocks noGrp="1"/>
          </p:cNvSpPr>
          <p:nvPr>
            <p:ph type="title"/>
          </p:nvPr>
        </p:nvSpPr>
        <p:spPr>
          <a:xfrm>
            <a:off x="595313" y="404813"/>
            <a:ext cx="10720387" cy="1012825"/>
          </a:xfrm>
        </p:spPr>
        <p:txBody>
          <a:bodyPr/>
          <a:lstStyle/>
          <a:p>
            <a:r>
              <a:rPr lang="it-IT">
                <a:latin typeface="Calibri" charset="0"/>
                <a:ea typeface="MS PGothic" charset="0"/>
              </a:rPr>
              <a:t>I costi di Ospit@ Virtuale</a:t>
            </a:r>
          </a:p>
        </p:txBody>
      </p:sp>
      <p:pic>
        <p:nvPicPr>
          <p:cNvPr id="136195" name="Picture 3"/>
          <p:cNvPicPr>
            <a:picLocks noChangeAspect="1" noChangeArrowheads="1"/>
          </p:cNvPicPr>
          <p:nvPr/>
        </p:nvPicPr>
        <p:blipFill>
          <a:blip r:embed="rId2"/>
          <a:srcRect/>
          <a:stretch>
            <a:fillRect/>
          </a:stretch>
        </p:blipFill>
        <p:spPr bwMode="auto">
          <a:xfrm>
            <a:off x="198438" y="1701800"/>
            <a:ext cx="5543550" cy="2447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36196" name="Picture 4"/>
          <p:cNvPicPr>
            <a:picLocks noChangeAspect="1" noChangeArrowheads="1"/>
          </p:cNvPicPr>
          <p:nvPr/>
        </p:nvPicPr>
        <p:blipFill>
          <a:blip r:embed="rId3"/>
          <a:srcRect/>
          <a:stretch>
            <a:fillRect/>
          </a:stretch>
        </p:blipFill>
        <p:spPr bwMode="auto">
          <a:xfrm>
            <a:off x="5762625" y="1270000"/>
            <a:ext cx="5519738" cy="50514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Titolo 7"/>
          <p:cNvSpPr>
            <a:spLocks/>
          </p:cNvSpPr>
          <p:nvPr/>
        </p:nvSpPr>
        <p:spPr bwMode="auto">
          <a:xfrm>
            <a:off x="806450" y="382588"/>
            <a:ext cx="10720388" cy="9064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nchor="ctr"/>
          <a:lstStyle/>
          <a:p>
            <a:pPr algn="ctr" eaLnBrk="0" hangingPunct="0"/>
            <a:r>
              <a:rPr lang="it-IT" sz="3600" b="1">
                <a:solidFill>
                  <a:srgbClr val="A50021"/>
                </a:solidFill>
                <a:latin typeface="Calibri" charset="0"/>
              </a:rPr>
              <a:t>AMAZON Elastic Compute Cloud</a:t>
            </a:r>
          </a:p>
        </p:txBody>
      </p:sp>
      <p:pic>
        <p:nvPicPr>
          <p:cNvPr id="88066" name="Picture 6" descr="AWS.jpe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8425" y="1220788"/>
            <a:ext cx="2922588"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8067" name="Segnaposto contenuto 2"/>
          <p:cNvSpPr txBox="1">
            <a:spLocks/>
          </p:cNvSpPr>
          <p:nvPr/>
        </p:nvSpPr>
        <p:spPr bwMode="auto">
          <a:xfrm>
            <a:off x="595313" y="1600200"/>
            <a:ext cx="10720387" cy="3506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7" tIns="53630" rIns="107257" bIns="53630"/>
          <a:lstStyle>
            <a:lvl1pPr marL="342900" indent="-342900" eaLnBrk="0" hangingPunct="0">
              <a:tabLst>
                <a:tab pos="534988" algn="l"/>
              </a:tabLst>
              <a:defRPr sz="2400">
                <a:solidFill>
                  <a:schemeClr val="tx1"/>
                </a:solidFill>
                <a:latin typeface="Arial" charset="0"/>
                <a:ea typeface="MS PGothic" charset="0"/>
                <a:cs typeface="MS PGothic" charset="0"/>
              </a:defRPr>
            </a:lvl1pPr>
            <a:lvl2pPr indent="-444500" eaLnBrk="0" hangingPunct="0">
              <a:tabLst>
                <a:tab pos="534988" algn="l"/>
              </a:tabLst>
              <a:defRPr sz="2400">
                <a:solidFill>
                  <a:schemeClr val="tx1"/>
                </a:solidFill>
                <a:latin typeface="Arial" charset="0"/>
                <a:ea typeface="MS PGothic" charset="0"/>
                <a:cs typeface="MS PGothic" charset="0"/>
              </a:defRPr>
            </a:lvl2pPr>
            <a:lvl3pPr marL="1143000" indent="-228600" eaLnBrk="0" hangingPunct="0">
              <a:tabLst>
                <a:tab pos="534988" algn="l"/>
              </a:tabLst>
              <a:defRPr sz="2400">
                <a:solidFill>
                  <a:schemeClr val="tx1"/>
                </a:solidFill>
                <a:latin typeface="Arial" charset="0"/>
                <a:ea typeface="MS PGothic" charset="0"/>
                <a:cs typeface="MS PGothic" charset="0"/>
              </a:defRPr>
            </a:lvl3pPr>
            <a:lvl4pPr marL="1600200" indent="-228600" eaLnBrk="0" hangingPunct="0">
              <a:tabLst>
                <a:tab pos="534988" algn="l"/>
              </a:tabLst>
              <a:defRPr sz="2400">
                <a:solidFill>
                  <a:schemeClr val="tx1"/>
                </a:solidFill>
                <a:latin typeface="Arial" charset="0"/>
                <a:ea typeface="MS PGothic" charset="0"/>
                <a:cs typeface="MS PGothic" charset="0"/>
              </a:defRPr>
            </a:lvl4pPr>
            <a:lvl5pPr marL="2057400" indent="-228600" eaLnBrk="0" hangingPunct="0">
              <a:tabLst>
                <a:tab pos="534988"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534988"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534988"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534988"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534988" algn="l"/>
              </a:tabLst>
              <a:defRPr sz="2400">
                <a:solidFill>
                  <a:schemeClr val="tx1"/>
                </a:solidFill>
                <a:latin typeface="Arial" charset="0"/>
                <a:ea typeface="MS PGothic" charset="0"/>
                <a:cs typeface="MS PGothic" charset="0"/>
              </a:defRPr>
            </a:lvl9pPr>
          </a:lstStyle>
          <a:p>
            <a:pPr lvl="1" algn="just">
              <a:lnSpc>
                <a:spcPct val="150000"/>
              </a:lnSpc>
              <a:buClr>
                <a:srgbClr val="A50021"/>
              </a:buClr>
              <a:buFontTx/>
              <a:buChar char="•"/>
            </a:pPr>
            <a:r>
              <a:rPr lang="it-IT" sz="2800">
                <a:latin typeface="Calibri" charset="0"/>
              </a:rPr>
              <a:t>Un esempio di offerta di mercato di AMAZON</a:t>
            </a:r>
          </a:p>
          <a:p>
            <a:pPr lvl="1" algn="just">
              <a:lnSpc>
                <a:spcPct val="150000"/>
              </a:lnSpc>
              <a:buClr>
                <a:srgbClr val="A50021"/>
              </a:buClr>
              <a:buFontTx/>
              <a:buChar char="•"/>
            </a:pPr>
            <a:r>
              <a:rPr lang="it-IT" sz="2800">
                <a:latin typeface="Calibri" charset="0"/>
              </a:rPr>
              <a:t>per servizi di calcolo di fascia media allocati in Europa e connessi a Internet</a:t>
            </a:r>
          </a:p>
          <a:p>
            <a:pPr lvl="1" algn="just">
              <a:lnSpc>
                <a:spcPct val="150000"/>
              </a:lnSpc>
              <a:buClr>
                <a:srgbClr val="A50021"/>
              </a:buClr>
              <a:buFontTx/>
              <a:buChar char="•"/>
            </a:pPr>
            <a:r>
              <a:rPr lang="it-IT" sz="2800">
                <a:latin typeface="Calibri" charset="0"/>
              </a:rPr>
              <a:t>Comparativa tra tre opzioni: on-site, co-location e cloud computing.</a:t>
            </a:r>
            <a:r>
              <a:rPr lang="it-IT" sz="3800">
                <a:latin typeface="Calibri"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Titolo 7"/>
          <p:cNvSpPr>
            <a:spLocks/>
          </p:cNvSpPr>
          <p:nvPr/>
        </p:nvSpPr>
        <p:spPr bwMode="auto">
          <a:xfrm>
            <a:off x="806450" y="382588"/>
            <a:ext cx="10720388" cy="9064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nchor="ctr"/>
          <a:lstStyle/>
          <a:p>
            <a:pPr algn="ctr" eaLnBrk="0" hangingPunct="0"/>
            <a:r>
              <a:rPr lang="it-IT" sz="3600" b="1">
                <a:solidFill>
                  <a:srgbClr val="A50021"/>
                </a:solidFill>
                <a:latin typeface="Calibri" charset="0"/>
              </a:rPr>
              <a:t>AMAZON Elastic Compute Cloud</a:t>
            </a:r>
          </a:p>
          <a:p>
            <a:pPr algn="ctr" eaLnBrk="0" hangingPunct="0"/>
            <a:r>
              <a:rPr lang="it-IT" sz="3600" b="1">
                <a:solidFill>
                  <a:srgbClr val="A50021"/>
                </a:solidFill>
                <a:latin typeface="Calibri" charset="0"/>
              </a:rPr>
              <a:t>Opzione On-Site</a:t>
            </a:r>
          </a:p>
        </p:txBody>
      </p:sp>
      <p:graphicFrame>
        <p:nvGraphicFramePr>
          <p:cNvPr id="4" name="Tabella 3"/>
          <p:cNvGraphicFramePr>
            <a:graphicFrameLocks noGrp="1"/>
          </p:cNvGraphicFramePr>
          <p:nvPr/>
        </p:nvGraphicFramePr>
        <p:xfrm>
          <a:off x="1001713" y="1924050"/>
          <a:ext cx="10058400" cy="3792540"/>
        </p:xfrm>
        <a:graphic>
          <a:graphicData uri="http://schemas.openxmlformats.org/drawingml/2006/table">
            <a:tbl>
              <a:tblPr/>
              <a:tblGrid>
                <a:gridCol w="225425"/>
                <a:gridCol w="2305050"/>
                <a:gridCol w="838200"/>
                <a:gridCol w="236537"/>
                <a:gridCol w="839788"/>
                <a:gridCol w="236537"/>
                <a:gridCol w="838200"/>
                <a:gridCol w="236538"/>
                <a:gridCol w="839787"/>
                <a:gridCol w="236538"/>
                <a:gridCol w="839787"/>
                <a:gridCol w="234950"/>
                <a:gridCol w="839788"/>
                <a:gridCol w="236537"/>
                <a:gridCol w="839788"/>
                <a:gridCol w="234950"/>
              </a:tblGrid>
              <a:tr h="179388">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1336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FFFFFF"/>
                          </a:solidFill>
                          <a:effectLst/>
                          <a:latin typeface="Calibri" charset="0"/>
                          <a:ea typeface="MS PGothic" charset="0"/>
                          <a:cs typeface="Arial" charset="0"/>
                        </a:rPr>
                        <a:t>TCO ON-SITE</a:t>
                      </a:r>
                    </a:p>
                  </a:txBody>
                  <a:tcPr marL="111972"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9388">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9388">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000000"/>
                          </a:solidFill>
                          <a:effectLst/>
                          <a:latin typeface="Calibri" charset="0"/>
                          <a:ea typeface="MS PGothic" charset="0"/>
                          <a:cs typeface="Arial" charset="0"/>
                        </a:rPr>
                        <a:t>Annual Cost</a:t>
                      </a:r>
                    </a:p>
                  </a:txBody>
                  <a:tcPr marL="0" marR="0" marT="0" marB="0" anchor="b" horzOverflow="overflow">
                    <a:lnL>
                      <a:noFill/>
                    </a:lnL>
                    <a:lnR>
                      <a:noFill/>
                    </a:lnR>
                    <a:lnT>
                      <a:noFill/>
                    </a:lnT>
                    <a:lnB>
                      <a:noFill/>
                    </a:lnB>
                    <a:lnTlToBr>
                      <a:noFill/>
                    </a:lnTlToBr>
                    <a:lnBlToTr>
                      <a:noFill/>
                    </a:lnBlToTr>
                    <a:noFill/>
                  </a:tcPr>
                </a:tc>
                <a:tc gridSpan="2">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000000"/>
                          </a:solidFill>
                          <a:effectLst/>
                          <a:latin typeface="Calibri" charset="0"/>
                          <a:ea typeface="MS PGothic" charset="0"/>
                          <a:cs typeface="Arial" charset="0"/>
                        </a:rPr>
                        <a:t>Explanation</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3528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3.1  Server Hardware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$121.000 </a:t>
                      </a:r>
                    </a:p>
                  </a:txBody>
                  <a:tcPr marL="0" marR="0" marT="0" marB="0" anchor="b" horzOverflow="overflow">
                    <a:lnL>
                      <a:noFill/>
                    </a:lnL>
                    <a:lnR>
                      <a:noFill/>
                    </a:lnR>
                    <a:lnT>
                      <a:noFill/>
                    </a:lnT>
                    <a:lnB>
                      <a:noFill/>
                    </a:lnB>
                    <a:lnTlToBr>
                      <a:noFill/>
                    </a:lnTlToBr>
                    <a:lnBlToTr>
                      <a:noFill/>
                    </a:lnBlToTr>
                    <a:noFill/>
                  </a:tcPr>
                </a:tc>
                <a:tc gridSpan="8">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Purchase price of 1.000 total servers ($363.000) divided by useful life of 3 years</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3528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3.2  Network Hardware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$24.200 </a:t>
                      </a:r>
                    </a:p>
                  </a:txBody>
                  <a:tcPr marL="0" marR="0" marT="0" marB="0" anchor="b" horzOverflow="overflow">
                    <a:lnL>
                      <a:noFill/>
                    </a:lnL>
                    <a:lnR>
                      <a:noFill/>
                    </a:lnR>
                    <a:lnT>
                      <a:noFill/>
                    </a:lnT>
                    <a:lnB>
                      <a:noFill/>
                    </a:lnB>
                    <a:lnTlToBr>
                      <a:noFill/>
                    </a:lnTlToBr>
                    <a:lnBlToTr>
                      <a:noFill/>
                    </a:lnBlToTr>
                    <a:noFill/>
                  </a:tcPr>
                </a:tc>
                <a:tc gridSpan="10">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Purchase price of 1.000 total servers ($363.000) multiplied by 20% divided by useful life of 3 years</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3528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3.3  Hardware Maintenance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$43.560 </a:t>
                      </a:r>
                    </a:p>
                  </a:txBody>
                  <a:tcPr marL="0" marR="0" marT="0" marB="0" anchor="b" horzOverflow="overflow">
                    <a:lnL>
                      <a:noFill/>
                    </a:lnL>
                    <a:lnR>
                      <a:noFill/>
                    </a:lnR>
                    <a:lnT>
                      <a:noFill/>
                    </a:lnT>
                    <a:lnB>
                      <a:noFill/>
                    </a:lnB>
                    <a:lnTlToBr>
                      <a:noFill/>
                    </a:lnTlToBr>
                    <a:lnBlToTr>
                      <a:noFill/>
                    </a:lnBlToTr>
                    <a:noFill/>
                  </a:tcPr>
                </a:tc>
                <a:tc gridSpan="10">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Purchase price of server and network hardware ($435.600) multipled by 10% annual maintenance fee</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3528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3.4  Operating System</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$999.667 </a:t>
                      </a:r>
                    </a:p>
                  </a:txBody>
                  <a:tcPr marL="0" marR="0" marT="0" marB="0" anchor="b" horzOverflow="overflow">
                    <a:lnL>
                      <a:noFill/>
                    </a:lnL>
                    <a:lnR>
                      <a:noFill/>
                    </a:lnR>
                    <a:lnT>
                      <a:noFill/>
                    </a:lnT>
                    <a:lnB>
                      <a:noFill/>
                    </a:lnB>
                    <a:lnTlToBr>
                      <a:noFill/>
                    </a:lnTlToBr>
                    <a:lnBlToTr>
                      <a:noFill/>
                    </a:lnBlToTr>
                    <a:noFill/>
                  </a:tcPr>
                </a:tc>
                <a:tc gridSpan="10">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Purchase price of Windows OS (@ $2.999 per server) multiplied by 1.000 servers divided by useful life of 3 years</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3528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3. 5  Power and Cooling</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$147.420 </a:t>
                      </a:r>
                    </a:p>
                  </a:txBody>
                  <a:tcPr marL="0" marR="0" marT="0" marB="0" anchor="b" horzOverflow="overflow">
                    <a:lnL>
                      <a:noFill/>
                    </a:lnL>
                    <a:lnR>
                      <a:noFill/>
                    </a:lnR>
                    <a:lnT>
                      <a:noFill/>
                    </a:lnT>
                    <a:lnB>
                      <a:noFill/>
                    </a:lnB>
                    <a:lnTlToBr>
                      <a:noFill/>
                    </a:lnTlToBr>
                    <a:lnBlToTr>
                      <a:noFill/>
                    </a:lnBlToTr>
                    <a:noFill/>
                  </a:tcPr>
                </a:tc>
                <a:tc gridSpan="10">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Assumes power/cooling for 1.000 servers, with a data center PUE of 2,5 and electricity price of $0,09 per kW hour</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3528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3.6  Data Center Construction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$128.200 </a:t>
                      </a:r>
                    </a:p>
                  </a:txBody>
                  <a:tcPr marL="0" marR="0" marT="0" marB="0" anchor="b" horzOverflow="overflow">
                    <a:lnL>
                      <a:noFill/>
                    </a:lnL>
                    <a:lnR>
                      <a:noFill/>
                    </a:lnR>
                    <a:lnT>
                      <a:noFill/>
                    </a:lnT>
                    <a:lnB>
                      <a:noFill/>
                    </a:lnB>
                    <a:lnTlToBr>
                      <a:noFill/>
                    </a:lnTlToBr>
                    <a:lnBlToTr>
                      <a:noFill/>
                    </a:lnBlToTr>
                    <a:noFill/>
                  </a:tcPr>
                </a:tc>
                <a:tc gridSpan="10">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Assumes $23.000 per kW of redundant IT power and $300 per sq ft of space divided by useful life of 15 years</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3528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3.7  Administration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$2.100.000 </a:t>
                      </a:r>
                    </a:p>
                  </a:txBody>
                  <a:tcPr marL="0" marR="0" marT="0" marB="0" anchor="b" horzOverflow="overflow">
                    <a:lnL>
                      <a:noFill/>
                    </a:lnL>
                    <a:lnR>
                      <a:noFill/>
                    </a:lnR>
                    <a:lnT>
                      <a:noFill/>
                    </a:lnT>
                    <a:lnB>
                      <a:noFill/>
                    </a:lnB>
                    <a:lnTlToBr>
                      <a:noFill/>
                    </a:lnTlToBr>
                    <a:lnBlToTr>
                      <a:noFill/>
                    </a:lnBlToTr>
                    <a:noFill/>
                  </a:tcPr>
                </a:tc>
                <a:tc gridSpan="7">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Assumes 1 FTE per 50 servers at an annual salary of $105.000 per year</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3528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3.8  Data Transfer</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$8.254 </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gridSpan="8">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Assumes peak monthly data transfer of 27,5 mbps charged at $25 per Mb per month</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9388">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000000"/>
                          </a:solidFill>
                          <a:effectLst/>
                          <a:latin typeface="Calibri" charset="0"/>
                          <a:ea typeface="MS PGothic" charset="0"/>
                          <a:cs typeface="Arial" charset="0"/>
                        </a:rPr>
                        <a:t>$3.572.300 </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9388">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pic>
        <p:nvPicPr>
          <p:cNvPr id="89253" name="Picture 6" descr="AWS.jpe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8425" y="839788"/>
            <a:ext cx="2922588"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Titolo 7"/>
          <p:cNvSpPr>
            <a:spLocks/>
          </p:cNvSpPr>
          <p:nvPr/>
        </p:nvSpPr>
        <p:spPr bwMode="auto">
          <a:xfrm>
            <a:off x="806450" y="382588"/>
            <a:ext cx="10720388" cy="9064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nchor="ctr"/>
          <a:lstStyle/>
          <a:p>
            <a:pPr algn="ctr" eaLnBrk="0" hangingPunct="0"/>
            <a:r>
              <a:rPr lang="it-IT" sz="3600" b="1">
                <a:solidFill>
                  <a:srgbClr val="A50021"/>
                </a:solidFill>
                <a:latin typeface="Calibri" charset="0"/>
              </a:rPr>
              <a:t>AMAZON Elastic Compute Cloud</a:t>
            </a:r>
            <a:br>
              <a:rPr lang="it-IT" sz="3600" b="1">
                <a:solidFill>
                  <a:srgbClr val="A50021"/>
                </a:solidFill>
                <a:latin typeface="Calibri" charset="0"/>
              </a:rPr>
            </a:br>
            <a:r>
              <a:rPr lang="it-IT" sz="3600" b="1">
                <a:solidFill>
                  <a:srgbClr val="A50021"/>
                </a:solidFill>
                <a:latin typeface="Calibri" charset="0"/>
              </a:rPr>
              <a:t>Opzione Co-Location</a:t>
            </a:r>
          </a:p>
        </p:txBody>
      </p:sp>
      <p:graphicFrame>
        <p:nvGraphicFramePr>
          <p:cNvPr id="5" name="Tabella 4"/>
          <p:cNvGraphicFramePr>
            <a:graphicFrameLocks noGrp="1"/>
          </p:cNvGraphicFramePr>
          <p:nvPr/>
        </p:nvGraphicFramePr>
        <p:xfrm>
          <a:off x="1230313" y="1903413"/>
          <a:ext cx="9448800" cy="3733800"/>
        </p:xfrm>
        <a:graphic>
          <a:graphicData uri="http://schemas.openxmlformats.org/drawingml/2006/table">
            <a:tbl>
              <a:tblPr/>
              <a:tblGrid>
                <a:gridCol w="63500"/>
                <a:gridCol w="2198687"/>
                <a:gridCol w="801688"/>
                <a:gridCol w="225425"/>
                <a:gridCol w="801687"/>
                <a:gridCol w="225425"/>
                <a:gridCol w="800100"/>
                <a:gridCol w="227013"/>
                <a:gridCol w="800100"/>
                <a:gridCol w="225425"/>
                <a:gridCol w="801687"/>
                <a:gridCol w="225425"/>
                <a:gridCol w="801688"/>
                <a:gridCol w="225425"/>
                <a:gridCol w="800100"/>
                <a:gridCol w="225425"/>
              </a:tblGrid>
              <a:tr h="18415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495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FFFFFF"/>
                          </a:solidFill>
                          <a:effectLst/>
                          <a:latin typeface="Calibri" charset="0"/>
                          <a:ea typeface="MS PGothic" charset="0"/>
                          <a:cs typeface="Arial" charset="0"/>
                        </a:rPr>
                        <a:t>TCO CO-LOCATION</a:t>
                      </a:r>
                    </a:p>
                  </a:txBody>
                  <a:tcPr marL="111972"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415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415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000000"/>
                          </a:solidFill>
                          <a:effectLst/>
                          <a:latin typeface="Calibri" charset="0"/>
                          <a:ea typeface="MS PGothic" charset="0"/>
                          <a:cs typeface="Arial" charset="0"/>
                        </a:rPr>
                        <a:t>Annual Cost</a:t>
                      </a:r>
                    </a:p>
                  </a:txBody>
                  <a:tcPr marL="0" marR="0" marT="0" marB="0" anchor="b" horzOverflow="overflow">
                    <a:lnL>
                      <a:noFill/>
                    </a:lnL>
                    <a:lnR>
                      <a:noFill/>
                    </a:lnR>
                    <a:lnT>
                      <a:noFill/>
                    </a:lnT>
                    <a:lnB>
                      <a:noFill/>
                    </a:lnB>
                    <a:lnTlToBr>
                      <a:noFill/>
                    </a:lnTlToBr>
                    <a:lnBlToTr>
                      <a:noFill/>
                    </a:lnBlToTr>
                    <a:noFill/>
                  </a:tcPr>
                </a:tc>
                <a:tc gridSpan="2">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000000"/>
                          </a:solidFill>
                          <a:effectLst/>
                          <a:latin typeface="Calibri" charset="0"/>
                          <a:ea typeface="MS PGothic" charset="0"/>
                          <a:cs typeface="Arial" charset="0"/>
                        </a:rPr>
                        <a:t>Explanation</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683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2.1  Server Hardware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$121.000 </a:t>
                      </a:r>
                    </a:p>
                  </a:txBody>
                  <a:tcPr marL="0" marR="0" marT="0" marB="0" anchor="b" horzOverflow="overflow">
                    <a:lnL>
                      <a:noFill/>
                    </a:lnL>
                    <a:lnR>
                      <a:noFill/>
                    </a:lnR>
                    <a:lnT>
                      <a:noFill/>
                    </a:lnT>
                    <a:lnB>
                      <a:noFill/>
                    </a:lnB>
                    <a:lnTlToBr>
                      <a:noFill/>
                    </a:lnTlToBr>
                    <a:lnBlToTr>
                      <a:noFill/>
                    </a:lnBlToTr>
                    <a:noFill/>
                  </a:tcPr>
                </a:tc>
                <a:tc gridSpan="8">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Purchase price of 1.000 total servers ($363.000) divided by useful life of 3 years</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683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2.2  Network Hardware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$24.200 </a:t>
                      </a:r>
                    </a:p>
                  </a:txBody>
                  <a:tcPr marL="0" marR="0" marT="0" marB="0" anchor="b" horzOverflow="overflow">
                    <a:lnL>
                      <a:noFill/>
                    </a:lnL>
                    <a:lnR>
                      <a:noFill/>
                    </a:lnR>
                    <a:lnT>
                      <a:noFill/>
                    </a:lnT>
                    <a:lnB>
                      <a:noFill/>
                    </a:lnB>
                    <a:lnTlToBr>
                      <a:noFill/>
                    </a:lnTlToBr>
                    <a:lnBlToTr>
                      <a:noFill/>
                    </a:lnBlToTr>
                    <a:noFill/>
                  </a:tcPr>
                </a:tc>
                <a:tc gridSpan="10">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Purchase price of 1.000 total servers ($363.000) multiplied by 20%, divided by useful life of 3 years</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683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2.3  Hardware Maintenance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$43.560 </a:t>
                      </a:r>
                    </a:p>
                  </a:txBody>
                  <a:tcPr marL="0" marR="0" marT="0" marB="0" anchor="b" horzOverflow="overflow">
                    <a:lnL>
                      <a:noFill/>
                    </a:lnL>
                    <a:lnR>
                      <a:noFill/>
                    </a:lnR>
                    <a:lnT>
                      <a:noFill/>
                    </a:lnT>
                    <a:lnB>
                      <a:noFill/>
                    </a:lnB>
                    <a:lnTlToBr>
                      <a:noFill/>
                    </a:lnTlToBr>
                    <a:lnBlToTr>
                      <a:noFill/>
                    </a:lnBlToTr>
                    <a:noFill/>
                  </a:tcPr>
                </a:tc>
                <a:tc gridSpan="10">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Purchase price of server and network hardware ($435.600) multipled by 10% annual maintenance fee</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683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2.4 Operating System</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$999.667 </a:t>
                      </a:r>
                    </a:p>
                  </a:txBody>
                  <a:tcPr marL="0" marR="0" marT="0" marB="0" anchor="b" horzOverflow="overflow">
                    <a:lnL>
                      <a:noFill/>
                    </a:lnL>
                    <a:lnR>
                      <a:noFill/>
                    </a:lnR>
                    <a:lnT>
                      <a:noFill/>
                    </a:lnT>
                    <a:lnB>
                      <a:noFill/>
                    </a:lnB>
                    <a:lnTlToBr>
                      <a:noFill/>
                    </a:lnTlToBr>
                    <a:lnBlToTr>
                      <a:noFill/>
                    </a:lnBlToTr>
                    <a:noFill/>
                  </a:tcPr>
                </a:tc>
                <a:tc gridSpan="10">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Purchase price of  OS (@ $2.999 per server) multiplied by 1.000 servers divided by useful life of 3 years</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683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2.5  Co-Location Expense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$968.576 </a:t>
                      </a:r>
                    </a:p>
                  </a:txBody>
                  <a:tcPr marL="0" marR="0" marT="0" marB="0" anchor="b" horzOverflow="overflow">
                    <a:lnL>
                      <a:noFill/>
                    </a:lnL>
                    <a:lnR>
                      <a:noFill/>
                    </a:lnR>
                    <a:lnT>
                      <a:noFill/>
                    </a:lnT>
                    <a:lnB>
                      <a:noFill/>
                    </a:lnB>
                    <a:lnTlToBr>
                      <a:noFill/>
                    </a:lnTlToBr>
                    <a:lnBlToTr>
                      <a:noFill/>
                    </a:lnBlToTr>
                    <a:noFill/>
                  </a:tcPr>
                </a:tc>
                <a:tc gridSpan="10">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Assumes 2.632 rack units (U); initial non-recurring cost of $24 per U and monthly recurring cost of $30 per U</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683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2.6  Remote Hands Support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$15.000 </a:t>
                      </a:r>
                    </a:p>
                  </a:txBody>
                  <a:tcPr marL="0" marR="0" marT="0" marB="0" anchor="b" horzOverflow="overflow">
                    <a:lnL>
                      <a:noFill/>
                    </a:lnL>
                    <a:lnR>
                      <a:noFill/>
                    </a:lnR>
                    <a:lnT>
                      <a:noFill/>
                    </a:lnT>
                    <a:lnB>
                      <a:noFill/>
                    </a:lnB>
                    <a:lnTlToBr>
                      <a:noFill/>
                    </a:lnTlToBr>
                    <a:lnBlToTr>
                      <a:noFill/>
                    </a:lnBlToTr>
                    <a:noFill/>
                  </a:tcPr>
                </a:tc>
                <a:tc gridSpan="10">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Assumes 10% annual server failure rate, 1 repair hour per failure, and a repair rate of $150 per hour</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683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FF6600"/>
                          </a:solidFill>
                          <a:effectLst/>
                          <a:latin typeface="Calibri" charset="0"/>
                          <a:ea typeface="MS PGothic" charset="0"/>
                          <a:cs typeface="Arial" charset="0"/>
                        </a:rPr>
                        <a:t>2.7  Data Transfer</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$23.110 </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gridSpan="8">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Assumes peak monthly transfer of 27,5 mbps charged at $70 per Mb per month</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415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100" b="1" i="0" u="none" strike="noStrike" cap="none" normalizeH="0" baseline="0">
                          <a:ln>
                            <a:noFill/>
                          </a:ln>
                          <a:solidFill>
                            <a:srgbClr val="000000"/>
                          </a:solidFill>
                          <a:effectLst/>
                          <a:latin typeface="Calibri" charset="0"/>
                          <a:ea typeface="MS PGothic" charset="0"/>
                          <a:cs typeface="Arial" charset="0"/>
                        </a:rPr>
                        <a:t>$2.195.113 </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8415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1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1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pic>
        <p:nvPicPr>
          <p:cNvPr id="90269" name="Picture 6" descr="AWS.jpe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8425" y="839788"/>
            <a:ext cx="2922588"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079500" y="1830388"/>
          <a:ext cx="9752013" cy="4451400"/>
        </p:xfrm>
        <a:graphic>
          <a:graphicData uri="http://schemas.openxmlformats.org/drawingml/2006/table">
            <a:tbl>
              <a:tblPr/>
              <a:tblGrid>
                <a:gridCol w="60325"/>
                <a:gridCol w="2271713"/>
                <a:gridCol w="827087"/>
                <a:gridCol w="233363"/>
                <a:gridCol w="827087"/>
                <a:gridCol w="233363"/>
                <a:gridCol w="827087"/>
                <a:gridCol w="231775"/>
                <a:gridCol w="827088"/>
                <a:gridCol w="233362"/>
                <a:gridCol w="827088"/>
                <a:gridCol w="233362"/>
                <a:gridCol w="827088"/>
                <a:gridCol w="233362"/>
                <a:gridCol w="827088"/>
                <a:gridCol w="231775"/>
              </a:tblGrid>
              <a:tr h="24444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600" b="1" i="0" u="none" strike="noStrike" cap="none" normalizeH="0" baseline="0">
                          <a:ln>
                            <a:noFill/>
                          </a:ln>
                          <a:solidFill>
                            <a:srgbClr val="FFFFFF"/>
                          </a:solidFill>
                          <a:effectLst/>
                          <a:latin typeface="Calibri" charset="0"/>
                          <a:ea typeface="MS PGothic" charset="0"/>
                          <a:cs typeface="Arial" charset="0"/>
                        </a:rPr>
                        <a:t>TCO AMAZON EC2</a:t>
                      </a:r>
                    </a:p>
                  </a:txBody>
                  <a:tcPr marL="111972"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003366"/>
                    </a:solidFill>
                  </a:tcPr>
                </a:tc>
              </a:tr>
              <a:tr h="1746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92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12">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Amazon EC2 can be purchased using several different pricing options:  1) </a:t>
                      </a:r>
                      <a:r>
                        <a:rPr kumimoji="0" lang="it-IT" sz="1000" b="0" i="0" u="sng" strike="noStrike" cap="none" normalizeH="0" baseline="0">
                          <a:ln>
                            <a:noFill/>
                          </a:ln>
                          <a:solidFill>
                            <a:srgbClr val="000000"/>
                          </a:solidFill>
                          <a:effectLst/>
                          <a:latin typeface="Calibri" charset="0"/>
                          <a:ea typeface="MS PGothic" charset="0"/>
                          <a:cs typeface="Arial" charset="0"/>
                        </a:rPr>
                        <a:t>On-demand Instances</a:t>
                      </a:r>
                      <a:r>
                        <a:rPr kumimoji="0" lang="it-IT" sz="1000" b="0" i="0" u="none" strike="noStrike" cap="none" normalizeH="0" baseline="0">
                          <a:ln>
                            <a:noFill/>
                          </a:ln>
                          <a:solidFill>
                            <a:srgbClr val="000000"/>
                          </a:solidFill>
                          <a:effectLst/>
                          <a:latin typeface="Calibri" charset="0"/>
                          <a:ea typeface="MS PGothic" charset="0"/>
                          <a:cs typeface="Arial" charset="0"/>
                        </a:rPr>
                        <a:t>, 2) </a:t>
                      </a:r>
                      <a:r>
                        <a:rPr kumimoji="0" lang="it-IT" sz="1000" b="0" i="0" u="sng" strike="noStrike" cap="none" normalizeH="0" baseline="0">
                          <a:ln>
                            <a:noFill/>
                          </a:ln>
                          <a:solidFill>
                            <a:srgbClr val="000000"/>
                          </a:solidFill>
                          <a:effectLst/>
                          <a:latin typeface="Calibri" charset="0"/>
                          <a:ea typeface="MS PGothic" charset="0"/>
                          <a:cs typeface="Arial" charset="0"/>
                        </a:rPr>
                        <a:t>1 Year Reserved Instances</a:t>
                      </a:r>
                      <a:r>
                        <a:rPr kumimoji="0" lang="it-IT" sz="1000" b="0" i="0" u="none" strike="noStrike" cap="none" normalizeH="0" baseline="0">
                          <a:ln>
                            <a:noFill/>
                          </a:ln>
                          <a:solidFill>
                            <a:srgbClr val="000000"/>
                          </a:solidFill>
                          <a:effectLst/>
                          <a:latin typeface="Calibri" charset="0"/>
                          <a:ea typeface="MS PGothic" charset="0"/>
                          <a:cs typeface="Arial" charset="0"/>
                        </a:rPr>
                        <a:t>, 3) </a:t>
                      </a:r>
                      <a:r>
                        <a:rPr kumimoji="0" lang="it-IT" sz="1000" b="0" i="0" u="sng" strike="noStrike" cap="none" normalizeH="0" baseline="0">
                          <a:ln>
                            <a:noFill/>
                          </a:ln>
                          <a:solidFill>
                            <a:srgbClr val="000000"/>
                          </a:solidFill>
                          <a:effectLst/>
                          <a:latin typeface="Calibri" charset="0"/>
                          <a:ea typeface="MS PGothic" charset="0"/>
                          <a:cs typeface="Arial" charset="0"/>
                        </a:rPr>
                        <a:t>3 Year Reserved Instances,</a:t>
                      </a:r>
                      <a:r>
                        <a:rPr kumimoji="0" lang="it-IT" sz="1000" b="0" i="0" u="none" strike="noStrike" cap="none" normalizeH="0" baseline="0">
                          <a:ln>
                            <a:noFill/>
                          </a:ln>
                          <a:solidFill>
                            <a:srgbClr val="000000"/>
                          </a:solidFill>
                          <a:effectLst/>
                          <a:latin typeface="Calibri" charset="0"/>
                          <a:ea typeface="MS PGothic" charset="0"/>
                          <a:cs typeface="Arial" charset="0"/>
                        </a:rPr>
                        <a:t> or d) </a:t>
                      </a:r>
                      <a:r>
                        <a:rPr kumimoji="0" lang="it-IT" sz="1000" b="0" i="0" u="sng" strike="noStrike" cap="none" normalizeH="0" baseline="0">
                          <a:ln>
                            <a:noFill/>
                          </a:ln>
                          <a:solidFill>
                            <a:srgbClr val="000000"/>
                          </a:solidFill>
                          <a:effectLst/>
                          <a:latin typeface="Calibri" charset="0"/>
                          <a:ea typeface="MS PGothic" charset="0"/>
                          <a:cs typeface="Arial" charset="0"/>
                        </a:rPr>
                        <a:t>Spot Instances*</a:t>
                      </a: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46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46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003366"/>
                          </a:solidFill>
                          <a:effectLst/>
                          <a:latin typeface="Calibri" charset="0"/>
                          <a:ea typeface="MS PGothic" charset="0"/>
                          <a:cs typeface="Arial" charset="0"/>
                        </a:rPr>
                        <a:t>On-Demand Instances</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FFFFFF"/>
                          </a:solidFill>
                          <a:effectLst/>
                          <a:latin typeface="Calibri" charset="0"/>
                          <a:ea typeface="MS PGothic" charset="0"/>
                          <a:cs typeface="Arial" charset="0"/>
                        </a:rPr>
                        <a:t>Annual Cost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sng" strike="noStrike" cap="none" normalizeH="0" baseline="0">
                        <a:ln>
                          <a:noFill/>
                        </a:ln>
                        <a:solidFill>
                          <a:srgbClr val="FFFFFF"/>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92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FF6600"/>
                          </a:solidFill>
                          <a:effectLst/>
                          <a:latin typeface="Calibri" charset="0"/>
                          <a:ea typeface="MS PGothic" charset="0"/>
                          <a:cs typeface="Arial" charset="0"/>
                        </a:rPr>
                        <a:t>1.1  On-demand Instance Usage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$309.254 </a:t>
                      </a:r>
                    </a:p>
                  </a:txBody>
                  <a:tcPr marL="0" marR="0" marT="0" marB="0" anchor="b" horzOverflow="overflow">
                    <a:lnL>
                      <a:noFill/>
                    </a:lnL>
                    <a:lnR>
                      <a:noFill/>
                    </a:lnR>
                    <a:lnT>
                      <a:noFill/>
                    </a:lnT>
                    <a:lnB>
                      <a:noFill/>
                    </a:lnB>
                    <a:lnTlToBr>
                      <a:noFill/>
                    </a:lnTlToBr>
                    <a:lnBlToTr>
                      <a:noFill/>
                    </a:lnBlToTr>
                    <a:noFill/>
                  </a:tcPr>
                </a:tc>
                <a:tc gridSpan="8">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Usage of 2.577.120 on-demand instance hours at an average price of $0,12 per hour</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92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FF6600"/>
                          </a:solidFill>
                          <a:effectLst/>
                          <a:latin typeface="Calibri" charset="0"/>
                          <a:ea typeface="MS PGothic" charset="0"/>
                          <a:cs typeface="Arial" charset="0"/>
                        </a:rPr>
                        <a:t>1.2  Data Transfer</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$14.158 </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gridSpan="10">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Monthly upload of 2.950 GB, at $0,10 per GB; monthly download of 5.900 GB, at average price of $0,15 per GB</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46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000000"/>
                          </a:solidFill>
                          <a:effectLst/>
                          <a:latin typeface="Calibri" charset="0"/>
                          <a:ea typeface="MS PGothic" charset="0"/>
                          <a:cs typeface="Arial" charset="0"/>
                        </a:rPr>
                        <a:t>$323.413 </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46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46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003366"/>
                          </a:solidFill>
                          <a:effectLst/>
                          <a:latin typeface="Calibri" charset="0"/>
                          <a:ea typeface="MS PGothic" charset="0"/>
                          <a:cs typeface="Arial" charset="0"/>
                        </a:rPr>
                        <a:t>1 Year Reserved Instances</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000000"/>
                          </a:solidFill>
                          <a:effectLst/>
                          <a:latin typeface="Calibri" charset="0"/>
                          <a:ea typeface="MS PGothic" charset="0"/>
                          <a:cs typeface="Arial" charset="0"/>
                        </a:rPr>
                        <a:t>Annual Cost</a:t>
                      </a:r>
                    </a:p>
                  </a:txBody>
                  <a:tcPr marL="0" marR="0" marT="0" marB="0" anchor="b" horzOverflow="overflow">
                    <a:lnL>
                      <a:noFill/>
                    </a:lnL>
                    <a:lnR>
                      <a:noFill/>
                    </a:lnR>
                    <a:lnT>
                      <a:noFill/>
                    </a:lnT>
                    <a:lnB>
                      <a:noFill/>
                    </a:lnB>
                    <a:lnTlToBr>
                      <a:noFill/>
                    </a:lnTlToBr>
                    <a:lnBlToTr>
                      <a:noFill/>
                    </a:lnBlToTr>
                    <a:noFill/>
                  </a:tcPr>
                </a:tc>
                <a:tc gridSpan="2">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000000"/>
                          </a:solidFill>
                          <a:effectLst/>
                          <a:latin typeface="Calibri" charset="0"/>
                          <a:ea typeface="MS PGothic" charset="0"/>
                          <a:cs typeface="Arial" charset="0"/>
                        </a:rPr>
                        <a:t>Explanation</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92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FF6600"/>
                          </a:solidFill>
                          <a:effectLst/>
                          <a:latin typeface="Calibri" charset="0"/>
                          <a:ea typeface="MS PGothic" charset="0"/>
                          <a:cs typeface="Arial" charset="0"/>
                        </a:rPr>
                        <a:t>1.1a  Reserved Instance Fees</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$68.250 </a:t>
                      </a:r>
                    </a:p>
                  </a:txBody>
                  <a:tcPr marL="0" marR="0" marT="0" marB="0" anchor="b" horzOverflow="overflow">
                    <a:lnL>
                      <a:noFill/>
                    </a:lnL>
                    <a:lnR>
                      <a:noFill/>
                    </a:lnR>
                    <a:lnT>
                      <a:noFill/>
                    </a:lnT>
                    <a:lnB>
                      <a:noFill/>
                    </a:lnB>
                    <a:lnTlToBr>
                      <a:noFill/>
                    </a:lnTlToBr>
                    <a:lnBlToTr>
                      <a:noFill/>
                    </a:lnBlToTr>
                    <a:noFill/>
                  </a:tcPr>
                </a:tc>
                <a:tc gridSpan="9">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One-time fee for 300 reserved instances, at an average price of $227,50 per reserved instance</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92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FF6600"/>
                          </a:solidFill>
                          <a:effectLst/>
                          <a:latin typeface="Calibri" charset="0"/>
                          <a:ea typeface="MS PGothic" charset="0"/>
                          <a:cs typeface="Arial" charset="0"/>
                        </a:rPr>
                        <a:t>1.1b  Reserved Instance Usage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$117.936 </a:t>
                      </a:r>
                    </a:p>
                  </a:txBody>
                  <a:tcPr marL="0" marR="0" marT="0" marB="0" anchor="b" horzOverflow="overflow">
                    <a:lnL>
                      <a:noFill/>
                    </a:lnL>
                    <a:lnR>
                      <a:noFill/>
                    </a:lnR>
                    <a:lnT>
                      <a:noFill/>
                    </a:lnT>
                    <a:lnB>
                      <a:noFill/>
                    </a:lnB>
                    <a:lnTlToBr>
                      <a:noFill/>
                    </a:lnTlToBr>
                    <a:lnBlToTr>
                      <a:noFill/>
                    </a:lnBlToTr>
                    <a:noFill/>
                  </a:tcPr>
                </a:tc>
                <a:tc gridSpan="10">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Usage of 1.965.600 reserved instance hours (300 reserved instances) at an average price of $0,06 per hour</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92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FF6600"/>
                          </a:solidFill>
                          <a:effectLst/>
                          <a:latin typeface="Calibri" charset="0"/>
                          <a:ea typeface="MS PGothic" charset="0"/>
                          <a:cs typeface="Arial" charset="0"/>
                        </a:rPr>
                        <a:t>1.1c  On-demand Instance Usage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$73.382 </a:t>
                      </a:r>
                    </a:p>
                  </a:txBody>
                  <a:tcPr marL="0" marR="0" marT="0" marB="0" anchor="b" horzOverflow="overflow">
                    <a:lnL>
                      <a:noFill/>
                    </a:lnL>
                    <a:lnR>
                      <a:noFill/>
                    </a:lnR>
                    <a:lnT>
                      <a:noFill/>
                    </a:lnT>
                    <a:lnB>
                      <a:noFill/>
                    </a:lnB>
                    <a:lnTlToBr>
                      <a:noFill/>
                    </a:lnTlToBr>
                    <a:lnBlToTr>
                      <a:noFill/>
                    </a:lnBlToTr>
                    <a:noFill/>
                  </a:tcPr>
                </a:tc>
                <a:tc gridSpan="10">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Usage of 611.520 on-demand instance hours (700 on-demand instances) at an average price of $0,12 per hour</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92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1071563"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FF6600"/>
                          </a:solidFill>
                          <a:effectLst/>
                          <a:latin typeface="Calibri" charset="0"/>
                          <a:ea typeface="MS PGothic" charset="0"/>
                          <a:cs typeface="Arial" charset="0"/>
                        </a:rPr>
                        <a:t>1.2  Data Transfer</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$14.158 </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gridSpan="10">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Monthly upload of 2.950 GB, at $0,10 per GB; monthly download of 5.900 GB, at average price of $0,15 per GB</a:t>
                      </a:r>
                    </a:p>
                  </a:txBody>
                  <a:tcPr marL="0" marR="0" marT="0" marB="0" anchor="b" horzOverflow="overflow">
                    <a:lnL>
                      <a:noFill/>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46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000000"/>
                          </a:solidFill>
                          <a:effectLst/>
                          <a:latin typeface="Calibri" charset="0"/>
                          <a:ea typeface="MS PGothic" charset="0"/>
                          <a:cs typeface="Arial" charset="0"/>
                        </a:rPr>
                        <a:t>$273.727 </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4600">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rgbClr val="FFFFFF"/>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1"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endParaRPr kumimoji="0" lang="it-IT" sz="1000" b="0" i="0" u="none" strike="noStrike" cap="none" normalizeH="0" baseline="0">
                        <a:ln>
                          <a:noFill/>
                        </a:ln>
                        <a:solidFill>
                          <a:srgbClr val="000000"/>
                        </a:solidFill>
                        <a:effectLst/>
                        <a:latin typeface="Calibri" charset="0"/>
                        <a:ea typeface="MS PGothic" charset="0"/>
                        <a:cs typeface="Arial"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000000"/>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65708">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Calibri" charset="0"/>
                        <a:ea typeface="MS PGothic"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Calibri" charset="0"/>
                        <a:ea typeface="MS PGothic" charset="0"/>
                        <a:cs typeface="Arial" charset="0"/>
                      </a:endParaRPr>
                    </a:p>
                  </a:txBody>
                  <a:tcPr marL="111972"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l"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a:noFill/>
                    </a:lnR>
                    <a:lnT>
                      <a:noFill/>
                    </a:lnT>
                    <a:lnB>
                      <a:noFill/>
                    </a:lnB>
                    <a:lnTlToBr>
                      <a:noFill/>
                    </a:lnTlToBr>
                    <a:lnBlToTr>
                      <a:noFill/>
                    </a:lnBlToTr>
                    <a:solidFill>
                      <a:srgbClr val="003366"/>
                    </a:solidFill>
                  </a:tcPr>
                </a:tc>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1000" b="0" i="0" u="none" strike="noStrike" cap="none" normalizeH="0" baseline="0">
                          <a:ln>
                            <a:noFill/>
                          </a:ln>
                          <a:solidFill>
                            <a:srgbClr val="FFFFFF"/>
                          </a:solidFill>
                          <a:effectLst/>
                          <a:latin typeface="Calibri" charset="0"/>
                          <a:ea typeface="MS PGothic" charset="0"/>
                          <a:cs typeface="Arial" charset="0"/>
                        </a:rPr>
                        <a:t> </a:t>
                      </a: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003366"/>
                    </a:solidFill>
                  </a:tcPr>
                </a:tc>
              </a:tr>
            </a:tbl>
          </a:graphicData>
        </a:graphic>
      </p:graphicFrame>
      <p:sp>
        <p:nvSpPr>
          <p:cNvPr id="91351" name="Titolo 7"/>
          <p:cNvSpPr>
            <a:spLocks/>
          </p:cNvSpPr>
          <p:nvPr/>
        </p:nvSpPr>
        <p:spPr bwMode="auto">
          <a:xfrm>
            <a:off x="806450" y="382588"/>
            <a:ext cx="10720388" cy="9064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nchor="ctr"/>
          <a:lstStyle/>
          <a:p>
            <a:pPr algn="ctr" eaLnBrk="0" hangingPunct="0"/>
            <a:r>
              <a:rPr lang="it-IT" sz="3600" b="1">
                <a:solidFill>
                  <a:srgbClr val="A50021"/>
                </a:solidFill>
                <a:latin typeface="Calibri" charset="0"/>
              </a:rPr>
              <a:t>AMAZON Elastic Compute Cloud 3/3</a:t>
            </a:r>
          </a:p>
          <a:p>
            <a:pPr algn="ctr" eaLnBrk="0" hangingPunct="0"/>
            <a:r>
              <a:rPr lang="it-IT" sz="3600" b="1">
                <a:solidFill>
                  <a:srgbClr val="A50021"/>
                </a:solidFill>
                <a:latin typeface="Calibri" charset="0"/>
              </a:rPr>
              <a:t>Opzione Amazon EC2</a:t>
            </a:r>
          </a:p>
        </p:txBody>
      </p:sp>
      <p:pic>
        <p:nvPicPr>
          <p:cNvPr id="91352" name="Picture 6" descr="AWS.jpe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8425" y="839788"/>
            <a:ext cx="2922588"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Titolo 7"/>
          <p:cNvSpPr>
            <a:spLocks/>
          </p:cNvSpPr>
          <p:nvPr/>
        </p:nvSpPr>
        <p:spPr bwMode="auto">
          <a:xfrm>
            <a:off x="806450" y="382588"/>
            <a:ext cx="10720388" cy="9064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nchor="ctr"/>
          <a:lstStyle/>
          <a:p>
            <a:pPr algn="ctr" eaLnBrk="0" hangingPunct="0"/>
            <a:r>
              <a:rPr lang="it-IT" sz="3600" b="1">
                <a:solidFill>
                  <a:srgbClr val="A50021"/>
                </a:solidFill>
                <a:latin typeface="Calibri" charset="0"/>
              </a:rPr>
              <a:t>AMAZON Elastic Compute Cloud</a:t>
            </a:r>
          </a:p>
          <a:p>
            <a:pPr algn="ctr" eaLnBrk="0" hangingPunct="0"/>
            <a:r>
              <a:rPr lang="it-IT" sz="3600" b="1">
                <a:solidFill>
                  <a:srgbClr val="A50021"/>
                </a:solidFill>
                <a:latin typeface="Calibri" charset="0"/>
              </a:rPr>
              <a:t>Comparazione</a:t>
            </a:r>
          </a:p>
        </p:txBody>
      </p:sp>
      <p:graphicFrame>
        <p:nvGraphicFramePr>
          <p:cNvPr id="5" name="Chart 12"/>
          <p:cNvGraphicFramePr>
            <a:graphicFrameLocks noChangeAspect="1"/>
          </p:cNvGraphicFramePr>
          <p:nvPr/>
        </p:nvGraphicFramePr>
        <p:xfrm>
          <a:off x="1383506" y="2743994"/>
          <a:ext cx="8871862" cy="30112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ella 3"/>
          <p:cNvGraphicFramePr>
            <a:graphicFrameLocks noGrp="1"/>
          </p:cNvGraphicFramePr>
          <p:nvPr/>
        </p:nvGraphicFramePr>
        <p:xfrm>
          <a:off x="2678113" y="1982788"/>
          <a:ext cx="6496050" cy="427037"/>
        </p:xfrm>
        <a:graphic>
          <a:graphicData uri="http://schemas.openxmlformats.org/drawingml/2006/table">
            <a:tbl>
              <a:tblPr/>
              <a:tblGrid>
                <a:gridCol w="6496050"/>
              </a:tblGrid>
              <a:tr h="427037">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2800" b="1" i="0" u="none" strike="noStrike" cap="none" normalizeH="0" baseline="0" smtClean="0">
                          <a:ln>
                            <a:noFill/>
                          </a:ln>
                          <a:solidFill>
                            <a:srgbClr val="FF6600"/>
                          </a:solidFill>
                          <a:effectLst/>
                          <a:latin typeface="Calibri" pitchFamily="34" charset="0"/>
                          <a:cs typeface="Arial" pitchFamily="34" charset="0"/>
                        </a:rPr>
                        <a:t>Annual Total Cost of Ownership (TCO)</a:t>
                      </a:r>
                    </a:p>
                  </a:txBody>
                  <a:tcPr marL="0" marR="0" marT="0" marB="0" anchor="b" horzOverflow="overflow">
                    <a:lnL>
                      <a:noFill/>
                    </a:lnL>
                    <a:lnR>
                      <a:noFill/>
                    </a:lnR>
                    <a:lnT>
                      <a:noFill/>
                    </a:lnT>
                    <a:lnB>
                      <a:noFill/>
                    </a:lnB>
                    <a:lnTlToBr>
                      <a:noFill/>
                    </a:lnTlToBr>
                    <a:lnBlToTr>
                      <a:noFill/>
                    </a:lnBlToTr>
                    <a:noFill/>
                  </a:tcPr>
                </a:tc>
              </a:tr>
            </a:tbl>
          </a:graphicData>
        </a:graphic>
      </p:graphicFrame>
      <p:pic>
        <p:nvPicPr>
          <p:cNvPr id="92165" name="Picture 6" descr="AWS.jpe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8425" y="839788"/>
            <a:ext cx="2922588"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Titolo 7"/>
          <p:cNvSpPr>
            <a:spLocks/>
          </p:cNvSpPr>
          <p:nvPr/>
        </p:nvSpPr>
        <p:spPr bwMode="auto">
          <a:xfrm>
            <a:off x="806450" y="382588"/>
            <a:ext cx="10720388" cy="9064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07259" tIns="53630" rIns="107259" bIns="53630" anchor="ctr"/>
          <a:lstStyle/>
          <a:p>
            <a:pPr algn="ctr" eaLnBrk="0" hangingPunct="0"/>
            <a:r>
              <a:rPr lang="it-IT" sz="3600" b="1">
                <a:solidFill>
                  <a:srgbClr val="A50021"/>
                </a:solidFill>
                <a:latin typeface="Calibri" charset="0"/>
              </a:rPr>
              <a:t>AMAZON Elastic Compute Cloud</a:t>
            </a:r>
          </a:p>
          <a:p>
            <a:pPr algn="ctr" eaLnBrk="0" hangingPunct="0"/>
            <a:r>
              <a:rPr lang="it-IT" sz="3600" b="1">
                <a:solidFill>
                  <a:srgbClr val="A50021"/>
                </a:solidFill>
                <a:latin typeface="Calibri" charset="0"/>
              </a:rPr>
              <a:t>Comparazione Voci di Costo</a:t>
            </a:r>
          </a:p>
        </p:txBody>
      </p:sp>
      <p:graphicFrame>
        <p:nvGraphicFramePr>
          <p:cNvPr id="4" name="Tabella 3"/>
          <p:cNvGraphicFramePr>
            <a:graphicFrameLocks noGrp="1"/>
          </p:cNvGraphicFramePr>
          <p:nvPr/>
        </p:nvGraphicFramePr>
        <p:xfrm>
          <a:off x="2678113" y="1601788"/>
          <a:ext cx="6496050" cy="427037"/>
        </p:xfrm>
        <a:graphic>
          <a:graphicData uri="http://schemas.openxmlformats.org/drawingml/2006/table">
            <a:tbl>
              <a:tblPr/>
              <a:tblGrid>
                <a:gridCol w="6496050"/>
              </a:tblGrid>
              <a:tr h="427037">
                <a:tc>
                  <a:txBody>
                    <a:bodyPr/>
                    <a:lstStyle/>
                    <a:p>
                      <a:pPr marL="0" marR="0" lvl="0" indent="0" algn="ctr" defTabSz="1071563" rtl="0" eaLnBrk="1" fontAlgn="b" latinLnBrk="0" hangingPunct="1">
                        <a:lnSpc>
                          <a:spcPct val="100000"/>
                        </a:lnSpc>
                        <a:spcBef>
                          <a:spcPct val="0"/>
                        </a:spcBef>
                        <a:spcAft>
                          <a:spcPct val="0"/>
                        </a:spcAft>
                        <a:buClrTx/>
                        <a:buSzTx/>
                        <a:buFontTx/>
                        <a:buNone/>
                        <a:tabLst/>
                      </a:pPr>
                      <a:r>
                        <a:rPr kumimoji="0" lang="it-IT" sz="2800" b="1" i="0" u="none" strike="noStrike" cap="none" normalizeH="0" baseline="0" smtClean="0">
                          <a:ln>
                            <a:noFill/>
                          </a:ln>
                          <a:solidFill>
                            <a:srgbClr val="FF6600"/>
                          </a:solidFill>
                          <a:effectLst/>
                          <a:latin typeface="Calibri" pitchFamily="34" charset="0"/>
                          <a:cs typeface="Arial" pitchFamily="34" charset="0"/>
                        </a:rPr>
                        <a:t>Annual Total Cost of Ownership (TCO)</a:t>
                      </a:r>
                    </a:p>
                  </a:txBody>
                  <a:tcPr marL="0" marR="0" marT="0" marB="0" anchor="b" horzOverflow="overflow">
                    <a:lnL>
                      <a:noFill/>
                    </a:lnL>
                    <a:lnR>
                      <a:noFill/>
                    </a:lnR>
                    <a:lnT>
                      <a:noFill/>
                    </a:lnT>
                    <a:lnB>
                      <a:noFill/>
                    </a:lnB>
                    <a:lnTlToBr>
                      <a:noFill/>
                    </a:lnTlToBr>
                    <a:lnBlToTr>
                      <a:noFill/>
                    </a:lnBlToTr>
                    <a:noFill/>
                  </a:tcPr>
                </a:tc>
              </a:tr>
            </a:tbl>
          </a:graphicData>
        </a:graphic>
      </p:graphicFrame>
      <p:graphicFrame>
        <p:nvGraphicFramePr>
          <p:cNvPr id="6" name="Chart 3"/>
          <p:cNvGraphicFramePr>
            <a:graphicFrameLocks noChangeAspect="1"/>
          </p:cNvGraphicFramePr>
          <p:nvPr/>
        </p:nvGraphicFramePr>
        <p:xfrm>
          <a:off x="926306" y="2743994"/>
          <a:ext cx="46482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3"/>
          <p:cNvGraphicFramePr>
            <a:graphicFrameLocks/>
          </p:cNvGraphicFramePr>
          <p:nvPr/>
        </p:nvGraphicFramePr>
        <p:xfrm>
          <a:off x="5422106" y="2058194"/>
          <a:ext cx="6096000" cy="4115594"/>
        </p:xfrm>
        <a:graphic>
          <a:graphicData uri="http://schemas.openxmlformats.org/drawingml/2006/chart">
            <c:chart xmlns:c="http://schemas.openxmlformats.org/drawingml/2006/chart" xmlns:r="http://schemas.openxmlformats.org/officeDocument/2006/relationships" r:id="rId3"/>
          </a:graphicData>
        </a:graphic>
      </p:graphicFrame>
      <p:pic>
        <p:nvPicPr>
          <p:cNvPr id="93190" name="Picture 6" descr="AWS.jpe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8425" y="839788"/>
            <a:ext cx="2922588"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595313" y="404813"/>
            <a:ext cx="10720387" cy="1012825"/>
          </a:xfrm>
        </p:spPr>
        <p:txBody>
          <a:bodyPr/>
          <a:lstStyle/>
          <a:p>
            <a:r>
              <a:rPr lang="en-US">
                <a:latin typeface="Calibri" charset="0"/>
                <a:ea typeface="MS PGothic" charset="0"/>
              </a:rPr>
              <a:t>Considerazioni Finali 1/2</a:t>
            </a:r>
          </a:p>
        </p:txBody>
      </p:sp>
      <p:sp>
        <p:nvSpPr>
          <p:cNvPr id="43011" name="Rectangle 3"/>
          <p:cNvSpPr>
            <a:spLocks noGrp="1" noChangeArrowheads="1"/>
          </p:cNvSpPr>
          <p:nvPr>
            <p:ph idx="1"/>
          </p:nvPr>
        </p:nvSpPr>
        <p:spPr>
          <a:xfrm>
            <a:off x="371475" y="1295400"/>
            <a:ext cx="10885488" cy="4421188"/>
          </a:xfrm>
        </p:spPr>
        <p:txBody>
          <a:bodyPr/>
          <a:lstStyle/>
          <a:p>
            <a:pPr marL="266700" indent="-266700">
              <a:lnSpc>
                <a:spcPct val="150000"/>
              </a:lnSpc>
              <a:spcBef>
                <a:spcPts val="700"/>
              </a:spcBef>
              <a:spcAft>
                <a:spcPts val="600"/>
              </a:spcAft>
            </a:pPr>
            <a:r>
              <a:rPr lang="en-US" sz="2800">
                <a:solidFill>
                  <a:srgbClr val="00529B"/>
                </a:solidFill>
                <a:latin typeface="Calibri" charset="0"/>
                <a:ea typeface="MS PGothic" charset="0"/>
              </a:rPr>
              <a:t>Cloud computing è un vero fenomeno di mercato in Italia </a:t>
            </a:r>
            <a:br>
              <a:rPr lang="en-US" sz="2800">
                <a:solidFill>
                  <a:srgbClr val="00529B"/>
                </a:solidFill>
                <a:latin typeface="Calibri" charset="0"/>
                <a:ea typeface="MS PGothic" charset="0"/>
              </a:rPr>
            </a:br>
            <a:r>
              <a:rPr lang="en-US" sz="2800">
                <a:solidFill>
                  <a:srgbClr val="00529B"/>
                </a:solidFill>
                <a:latin typeface="Calibri" charset="0"/>
                <a:ea typeface="MS PGothic" charset="0"/>
              </a:rPr>
              <a:t>Mercato Italia: 2011: €300 M, 2013: ca €500 M (fonte Sirmi, 2012)</a:t>
            </a:r>
          </a:p>
          <a:p>
            <a:pPr marL="266700" indent="-266700">
              <a:lnSpc>
                <a:spcPct val="150000"/>
              </a:lnSpc>
              <a:spcBef>
                <a:spcPts val="700"/>
              </a:spcBef>
              <a:spcAft>
                <a:spcPts val="600"/>
              </a:spcAft>
            </a:pPr>
            <a:r>
              <a:rPr lang="en-US" sz="2800">
                <a:solidFill>
                  <a:srgbClr val="00529B"/>
                </a:solidFill>
                <a:latin typeface="Calibri" charset="0"/>
                <a:ea typeface="MS PGothic" charset="0"/>
              </a:rPr>
              <a:t>Gli operatori telco saranno gli attori più rilevanti</a:t>
            </a:r>
          </a:p>
          <a:p>
            <a:pPr marL="266700" indent="-266700">
              <a:lnSpc>
                <a:spcPct val="150000"/>
              </a:lnSpc>
              <a:spcBef>
                <a:spcPts val="700"/>
              </a:spcBef>
              <a:spcAft>
                <a:spcPts val="600"/>
              </a:spcAft>
            </a:pPr>
            <a:r>
              <a:rPr lang="en-US" sz="2800">
                <a:solidFill>
                  <a:srgbClr val="00529B"/>
                </a:solidFill>
                <a:latin typeface="Calibri" charset="0"/>
                <a:ea typeface="MS PGothic" charset="0"/>
              </a:rPr>
              <a:t>I competitori saranno:</a:t>
            </a:r>
          </a:p>
          <a:p>
            <a:pPr marL="604838" lvl="1" indent="-266700">
              <a:lnSpc>
                <a:spcPct val="150000"/>
              </a:lnSpc>
              <a:spcBef>
                <a:spcPts val="700"/>
              </a:spcBef>
              <a:spcAft>
                <a:spcPts val="600"/>
              </a:spcAft>
            </a:pPr>
            <a:r>
              <a:rPr lang="en-US" sz="2300">
                <a:solidFill>
                  <a:srgbClr val="00529B"/>
                </a:solidFill>
                <a:latin typeface="Calibri" charset="0"/>
                <a:ea typeface="MS PGothic" charset="0"/>
              </a:rPr>
              <a:t>Cloud pure play (e.g., Amazon, Google)</a:t>
            </a:r>
          </a:p>
          <a:p>
            <a:pPr marL="604838" lvl="1" indent="-266700">
              <a:lnSpc>
                <a:spcPct val="150000"/>
              </a:lnSpc>
              <a:spcBef>
                <a:spcPts val="700"/>
              </a:spcBef>
              <a:spcAft>
                <a:spcPts val="600"/>
              </a:spcAft>
            </a:pPr>
            <a:r>
              <a:rPr lang="en-US" sz="2300">
                <a:solidFill>
                  <a:srgbClr val="00529B"/>
                </a:solidFill>
                <a:latin typeface="Calibri" charset="0"/>
                <a:ea typeface="MS PGothic" charset="0"/>
              </a:rPr>
              <a:t>IT vendors (e.g., Microsoft, IBM) </a:t>
            </a:r>
          </a:p>
          <a:p>
            <a:pPr marL="604838" lvl="1" indent="-266700">
              <a:lnSpc>
                <a:spcPct val="150000"/>
              </a:lnSpc>
              <a:spcBef>
                <a:spcPts val="700"/>
              </a:spcBef>
              <a:spcAft>
                <a:spcPts val="600"/>
              </a:spcAft>
            </a:pPr>
            <a:r>
              <a:rPr lang="en-US" sz="2300">
                <a:solidFill>
                  <a:srgbClr val="00529B"/>
                </a:solidFill>
                <a:latin typeface="Calibri" charset="0"/>
                <a:ea typeface="MS PGothic" charset="0"/>
              </a:rPr>
              <a:t>System Integrators (e.g., CAP Gemini, CSC, Unysis)</a:t>
            </a:r>
          </a:p>
          <a:p>
            <a:pPr marL="604838" lvl="1" indent="-266700">
              <a:lnSpc>
                <a:spcPct val="150000"/>
              </a:lnSpc>
              <a:spcBef>
                <a:spcPts val="700"/>
              </a:spcBef>
              <a:spcAft>
                <a:spcPts val="600"/>
              </a:spcAft>
            </a:pPr>
            <a:endParaRPr lang="en-US" sz="2300">
              <a:solidFill>
                <a:srgbClr val="00529B"/>
              </a:solidFill>
              <a:latin typeface="Calibri" charset="0"/>
              <a:ea typeface="MS PGothic" charset="0"/>
            </a:endParaRPr>
          </a:p>
          <a:p>
            <a:pPr marL="604838" lvl="1" indent="-266700">
              <a:lnSpc>
                <a:spcPct val="150000"/>
              </a:lnSpc>
              <a:spcBef>
                <a:spcPts val="700"/>
              </a:spcBef>
              <a:spcAft>
                <a:spcPts val="600"/>
              </a:spcAft>
            </a:pPr>
            <a:endParaRPr lang="en-US" sz="2300">
              <a:latin typeface="Calibri" charset="0"/>
              <a:ea typeface="MS PGothic" charset="0"/>
            </a:endParaRPr>
          </a:p>
          <a:p>
            <a:pPr marL="266700" indent="-266700">
              <a:lnSpc>
                <a:spcPct val="150000"/>
              </a:lnSpc>
              <a:spcBef>
                <a:spcPts val="700"/>
              </a:spcBef>
              <a:spcAft>
                <a:spcPts val="600"/>
              </a:spcAft>
            </a:pPr>
            <a:endParaRPr lang="en-US" sz="2800">
              <a:solidFill>
                <a:srgbClr val="00529B"/>
              </a:solidFill>
              <a:latin typeface="Calibri" charset="0"/>
              <a:ea typeface="MS PGothic"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left)">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wipe(left)">
                                      <p:cBhvr>
                                        <p:cTn id="17" dur="500"/>
                                        <p:tgtEl>
                                          <p:spTgt spid="430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3011">
                                            <p:txEl>
                                              <p:pRg st="3" end="3"/>
                                            </p:txEl>
                                          </p:spTgt>
                                        </p:tgtEl>
                                        <p:attrNameLst>
                                          <p:attrName>style.visibility</p:attrName>
                                        </p:attrNameLst>
                                      </p:cBhvr>
                                      <p:to>
                                        <p:strVal val="visible"/>
                                      </p:to>
                                    </p:set>
                                    <p:animEffect transition="in" filter="wipe(left)">
                                      <p:cBhvr>
                                        <p:cTn id="20" dur="500"/>
                                        <p:tgtEl>
                                          <p:spTgt spid="4301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animEffect transition="in" filter="wipe(left)">
                                      <p:cBhvr>
                                        <p:cTn id="23" dur="500"/>
                                        <p:tgtEl>
                                          <p:spTgt spid="4301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3011">
                                            <p:txEl>
                                              <p:pRg st="5" end="5"/>
                                            </p:txEl>
                                          </p:spTgt>
                                        </p:tgtEl>
                                        <p:attrNameLst>
                                          <p:attrName>style.visibility</p:attrName>
                                        </p:attrNameLst>
                                      </p:cBhvr>
                                      <p:to>
                                        <p:strVal val="visible"/>
                                      </p:to>
                                    </p:set>
                                    <p:animEffect transition="in" filter="wipe(left)">
                                      <p:cBhvr>
                                        <p:cTn id="26" dur="500"/>
                                        <p:tgtEl>
                                          <p:spTgt spid="43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olo 1"/>
          <p:cNvSpPr>
            <a:spLocks noGrp="1"/>
          </p:cNvSpPr>
          <p:nvPr>
            <p:ph type="title"/>
          </p:nvPr>
        </p:nvSpPr>
        <p:spPr>
          <a:xfrm>
            <a:off x="555625" y="382588"/>
            <a:ext cx="10720388" cy="1012825"/>
          </a:xfrm>
        </p:spPr>
        <p:txBody>
          <a:bodyPr/>
          <a:lstStyle/>
          <a:p>
            <a:pPr eaLnBrk="1" hangingPunct="1"/>
            <a:r>
              <a:rPr lang="it-IT">
                <a:latin typeface="Calibri" charset="0"/>
                <a:ea typeface="MS PGothic" charset="0"/>
              </a:rPr>
              <a:t>I modelli di servizio (di base)</a:t>
            </a:r>
          </a:p>
        </p:txBody>
      </p:sp>
      <p:sp>
        <p:nvSpPr>
          <p:cNvPr id="30722" name="Segnaposto contenuto 2"/>
          <p:cNvSpPr>
            <a:spLocks noGrp="1"/>
          </p:cNvSpPr>
          <p:nvPr>
            <p:ph idx="1"/>
          </p:nvPr>
        </p:nvSpPr>
        <p:spPr>
          <a:xfrm>
            <a:off x="482898" y="3357786"/>
            <a:ext cx="5936257" cy="2549525"/>
          </a:xfrm>
        </p:spPr>
        <p:txBody>
          <a:bodyPr/>
          <a:lstStyle/>
          <a:p>
            <a:pPr marL="534988" lvl="1" indent="307975" algn="just">
              <a:lnSpc>
                <a:spcPct val="150000"/>
              </a:lnSpc>
              <a:spcBef>
                <a:spcPct val="0"/>
              </a:spcBef>
              <a:buClr>
                <a:srgbClr val="A50021"/>
              </a:buClr>
              <a:buFontTx/>
              <a:buChar char="•"/>
              <a:tabLst>
                <a:tab pos="534988" algn="l"/>
              </a:tabLst>
            </a:pPr>
            <a:r>
              <a:rPr lang="it-IT" sz="2800" dirty="0" err="1">
                <a:latin typeface="Calibri" charset="0"/>
                <a:ea typeface="MS PGothic" charset="0"/>
              </a:rPr>
              <a:t>SaaS</a:t>
            </a:r>
            <a:r>
              <a:rPr lang="it-IT" sz="2800" dirty="0">
                <a:latin typeface="Calibri" charset="0"/>
                <a:ea typeface="MS PGothic" charset="0"/>
              </a:rPr>
              <a:t> (Software </a:t>
            </a:r>
            <a:r>
              <a:rPr lang="it-IT" sz="2800" dirty="0" err="1">
                <a:latin typeface="Calibri" charset="0"/>
                <a:ea typeface="MS PGothic" charset="0"/>
              </a:rPr>
              <a:t>as</a:t>
            </a:r>
            <a:r>
              <a:rPr lang="it-IT" sz="2800" dirty="0">
                <a:latin typeface="Calibri" charset="0"/>
                <a:ea typeface="MS PGothic" charset="0"/>
              </a:rPr>
              <a:t> a Service)</a:t>
            </a:r>
          </a:p>
          <a:p>
            <a:pPr marL="534988" lvl="1" indent="307975" algn="just">
              <a:lnSpc>
                <a:spcPct val="150000"/>
              </a:lnSpc>
              <a:spcBef>
                <a:spcPct val="0"/>
              </a:spcBef>
              <a:buClr>
                <a:srgbClr val="A50021"/>
              </a:buClr>
              <a:buFontTx/>
              <a:buChar char="•"/>
              <a:tabLst>
                <a:tab pos="534988" algn="l"/>
              </a:tabLst>
            </a:pPr>
            <a:r>
              <a:rPr lang="it-IT" sz="2800" dirty="0" err="1">
                <a:latin typeface="Calibri" charset="0"/>
                <a:ea typeface="MS PGothic" charset="0"/>
              </a:rPr>
              <a:t>PaaS</a:t>
            </a:r>
            <a:r>
              <a:rPr lang="it-IT" sz="2800" dirty="0">
                <a:latin typeface="Calibri" charset="0"/>
                <a:ea typeface="MS PGothic" charset="0"/>
              </a:rPr>
              <a:t> (Platform </a:t>
            </a:r>
            <a:r>
              <a:rPr lang="it-IT" sz="2800" dirty="0" err="1">
                <a:latin typeface="Calibri" charset="0"/>
                <a:ea typeface="MS PGothic" charset="0"/>
              </a:rPr>
              <a:t>as</a:t>
            </a:r>
            <a:r>
              <a:rPr lang="it-IT" sz="2800" dirty="0">
                <a:latin typeface="Calibri" charset="0"/>
                <a:ea typeface="MS PGothic" charset="0"/>
              </a:rPr>
              <a:t> a Service)</a:t>
            </a:r>
          </a:p>
          <a:p>
            <a:pPr marL="534988" lvl="1" indent="307975" algn="just">
              <a:lnSpc>
                <a:spcPct val="150000"/>
              </a:lnSpc>
              <a:spcBef>
                <a:spcPct val="0"/>
              </a:spcBef>
              <a:buClr>
                <a:srgbClr val="A50021"/>
              </a:buClr>
              <a:buFontTx/>
              <a:buChar char="•"/>
              <a:tabLst>
                <a:tab pos="534988" algn="l"/>
              </a:tabLst>
            </a:pPr>
            <a:r>
              <a:rPr lang="it-IT" sz="2800" dirty="0" err="1">
                <a:latin typeface="Calibri" charset="0"/>
                <a:ea typeface="MS PGothic" charset="0"/>
              </a:rPr>
              <a:t>IaaS</a:t>
            </a:r>
            <a:r>
              <a:rPr lang="it-IT" sz="2800" dirty="0">
                <a:latin typeface="Calibri" charset="0"/>
                <a:ea typeface="MS PGothic" charset="0"/>
              </a:rPr>
              <a:t> (</a:t>
            </a:r>
            <a:r>
              <a:rPr lang="it-IT" sz="2800" dirty="0" err="1">
                <a:latin typeface="Calibri" charset="0"/>
                <a:ea typeface="MS PGothic" charset="0"/>
              </a:rPr>
              <a:t>Infrastructure</a:t>
            </a:r>
            <a:r>
              <a:rPr lang="it-IT" sz="2800" dirty="0">
                <a:latin typeface="Calibri" charset="0"/>
                <a:ea typeface="MS PGothic" charset="0"/>
              </a:rPr>
              <a:t> </a:t>
            </a:r>
            <a:r>
              <a:rPr lang="it-IT" sz="2800" dirty="0" err="1">
                <a:latin typeface="Calibri" charset="0"/>
                <a:ea typeface="MS PGothic" charset="0"/>
              </a:rPr>
              <a:t>as</a:t>
            </a:r>
            <a:r>
              <a:rPr lang="it-IT" sz="2800" dirty="0">
                <a:latin typeface="Calibri" charset="0"/>
                <a:ea typeface="MS PGothic" charset="0"/>
              </a:rPr>
              <a:t> a Service)</a:t>
            </a:r>
          </a:p>
          <a:p>
            <a:pPr eaLnBrk="1" hangingPunct="1">
              <a:tabLst>
                <a:tab pos="534988" algn="l"/>
              </a:tabLst>
            </a:pPr>
            <a:endParaRPr lang="it-IT" dirty="0">
              <a:latin typeface="Calibri" charset="0"/>
              <a:ea typeface="MS PGothic" charset="0"/>
            </a:endParaRP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46875" y="1196975"/>
            <a:ext cx="4059238" cy="5153025"/>
          </a:xfrm>
          <a:prstGeom prst="rect">
            <a:avLst/>
          </a:prstGeom>
          <a:noFill/>
          <a:ln>
            <a:noFill/>
          </a:ln>
          <a:effectLst>
            <a:outerShdw blurRad="63500" dist="17961" dir="2700000" algn="ctr" rotWithShape="0">
              <a:srgbClr val="2F4D71">
                <a:alpha val="7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CasellaDiTesto 1"/>
          <p:cNvSpPr txBox="1"/>
          <p:nvPr/>
        </p:nvSpPr>
        <p:spPr>
          <a:xfrm>
            <a:off x="410890" y="1629594"/>
            <a:ext cx="5976664" cy="1384995"/>
          </a:xfrm>
          <a:prstGeom prst="rect">
            <a:avLst/>
          </a:prstGeom>
          <a:noFill/>
        </p:spPr>
        <p:txBody>
          <a:bodyPr wrap="square" rtlCol="0">
            <a:spAutoFit/>
          </a:bodyPr>
          <a:lstStyle/>
          <a:p>
            <a:pPr algn="just"/>
            <a:r>
              <a:rPr lang="it-IT" sz="2800" dirty="0" smtClean="0"/>
              <a:t>3 modelli di servizio per un bouquet configurabile secondo le proprie esigenze</a:t>
            </a:r>
            <a:endParaRPr lang="it-IT"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595313" y="404813"/>
            <a:ext cx="10720387" cy="1012825"/>
          </a:xfrm>
        </p:spPr>
        <p:txBody>
          <a:bodyPr/>
          <a:lstStyle/>
          <a:p>
            <a:r>
              <a:rPr lang="en-US">
                <a:latin typeface="Calibri" charset="0"/>
                <a:ea typeface="MS PGothic" charset="0"/>
              </a:rPr>
              <a:t>Considerazioni Finali 2/2</a:t>
            </a:r>
          </a:p>
        </p:txBody>
      </p:sp>
      <p:sp>
        <p:nvSpPr>
          <p:cNvPr id="43011" name="Rectangle 3"/>
          <p:cNvSpPr>
            <a:spLocks noGrp="1" noChangeArrowheads="1"/>
          </p:cNvSpPr>
          <p:nvPr>
            <p:ph idx="1"/>
          </p:nvPr>
        </p:nvSpPr>
        <p:spPr>
          <a:xfrm>
            <a:off x="371475" y="1116013"/>
            <a:ext cx="10885488" cy="5210175"/>
          </a:xfrm>
        </p:spPr>
        <p:txBody>
          <a:bodyPr/>
          <a:lstStyle/>
          <a:p>
            <a:pPr marL="266700" indent="-266700">
              <a:lnSpc>
                <a:spcPct val="150000"/>
              </a:lnSpc>
              <a:spcBef>
                <a:spcPts val="700"/>
              </a:spcBef>
              <a:spcAft>
                <a:spcPts val="600"/>
              </a:spcAft>
            </a:pPr>
            <a:r>
              <a:rPr lang="en-US" sz="2800">
                <a:solidFill>
                  <a:srgbClr val="00529B"/>
                </a:solidFill>
                <a:latin typeface="Calibri" charset="0"/>
                <a:ea typeface="MS PGothic" charset="0"/>
              </a:rPr>
              <a:t>Catena del valore molto complessa (si parla di co-opetizione cioè cooperazione-competizione tra i fornitori)</a:t>
            </a:r>
          </a:p>
          <a:p>
            <a:pPr marL="266700" indent="-266700">
              <a:lnSpc>
                <a:spcPct val="150000"/>
              </a:lnSpc>
              <a:spcBef>
                <a:spcPts val="700"/>
              </a:spcBef>
              <a:spcAft>
                <a:spcPts val="600"/>
              </a:spcAft>
            </a:pPr>
            <a:r>
              <a:rPr lang="en-US" sz="2800">
                <a:solidFill>
                  <a:srgbClr val="00529B"/>
                </a:solidFill>
                <a:latin typeface="Calibri" charset="0"/>
                <a:ea typeface="MS PGothic" charset="0"/>
              </a:rPr>
              <a:t>Tutte le grandi aziende aderiranno cloud computing entro 12-18 mesi</a:t>
            </a:r>
          </a:p>
          <a:p>
            <a:pPr marL="266700" indent="-266700">
              <a:lnSpc>
                <a:spcPct val="150000"/>
              </a:lnSpc>
              <a:spcBef>
                <a:spcPts val="700"/>
              </a:spcBef>
              <a:spcAft>
                <a:spcPts val="600"/>
              </a:spcAft>
            </a:pPr>
            <a:r>
              <a:rPr lang="en-US" sz="2800">
                <a:solidFill>
                  <a:srgbClr val="00529B"/>
                </a:solidFill>
                <a:latin typeface="Calibri" charset="0"/>
                <a:ea typeface="MS PGothic" charset="0"/>
              </a:rPr>
              <a:t>I fattori di successo per l’adozione delle PMI italiane saranno:</a:t>
            </a:r>
          </a:p>
          <a:p>
            <a:pPr marL="604838" lvl="1" indent="-266700">
              <a:lnSpc>
                <a:spcPct val="150000"/>
              </a:lnSpc>
              <a:spcBef>
                <a:spcPts val="700"/>
              </a:spcBef>
              <a:spcAft>
                <a:spcPts val="600"/>
              </a:spcAft>
            </a:pPr>
            <a:r>
              <a:rPr lang="en-US" sz="2800">
                <a:solidFill>
                  <a:srgbClr val="00529B"/>
                </a:solidFill>
                <a:latin typeface="Calibri" charset="0"/>
                <a:ea typeface="MS PGothic" charset="0"/>
              </a:rPr>
              <a:t>Gestione completa del servizio (end2end (network, IaaS, PaaS, SaaS))</a:t>
            </a:r>
          </a:p>
          <a:p>
            <a:pPr marL="604838" lvl="1" indent="-266700">
              <a:lnSpc>
                <a:spcPct val="150000"/>
              </a:lnSpc>
              <a:spcBef>
                <a:spcPts val="700"/>
              </a:spcBef>
              <a:spcAft>
                <a:spcPts val="600"/>
              </a:spcAft>
            </a:pPr>
            <a:r>
              <a:rPr lang="en-US" sz="2800">
                <a:solidFill>
                  <a:srgbClr val="00529B"/>
                </a:solidFill>
                <a:latin typeface="Calibri" charset="0"/>
                <a:ea typeface="MS PGothic" charset="0"/>
              </a:rPr>
              <a:t>Consulenza e servizi professionali</a:t>
            </a:r>
          </a:p>
          <a:p>
            <a:pPr marL="604838" lvl="1" indent="-266700">
              <a:lnSpc>
                <a:spcPct val="150000"/>
              </a:lnSpc>
              <a:spcBef>
                <a:spcPts val="700"/>
              </a:spcBef>
              <a:spcAft>
                <a:spcPts val="600"/>
              </a:spcAft>
            </a:pPr>
            <a:r>
              <a:rPr lang="en-US" sz="2800">
                <a:solidFill>
                  <a:srgbClr val="00529B"/>
                </a:solidFill>
                <a:latin typeface="Calibri" charset="0"/>
                <a:ea typeface="MS PGothic" charset="0"/>
              </a:rPr>
              <a:t>Security, regole condivise and località della gestione</a:t>
            </a:r>
          </a:p>
          <a:p>
            <a:pPr marL="604838" lvl="1" indent="-266700">
              <a:lnSpc>
                <a:spcPct val="150000"/>
              </a:lnSpc>
              <a:spcBef>
                <a:spcPts val="700"/>
              </a:spcBef>
              <a:spcAft>
                <a:spcPts val="600"/>
              </a:spcAft>
            </a:pPr>
            <a:endParaRPr lang="en-US" sz="2800">
              <a:solidFill>
                <a:srgbClr val="00529B"/>
              </a:solidFill>
              <a:latin typeface="Calibri" charset="0"/>
              <a:ea typeface="MS PGothic" charset="0"/>
            </a:endParaRPr>
          </a:p>
          <a:p>
            <a:pPr marL="604838" lvl="1" indent="-266700">
              <a:lnSpc>
                <a:spcPct val="150000"/>
              </a:lnSpc>
              <a:spcBef>
                <a:spcPts val="700"/>
              </a:spcBef>
              <a:spcAft>
                <a:spcPts val="600"/>
              </a:spcAft>
            </a:pPr>
            <a:endParaRPr lang="en-US" sz="2800">
              <a:solidFill>
                <a:srgbClr val="00529B"/>
              </a:solidFill>
              <a:latin typeface="Calibri" charset="0"/>
              <a:ea typeface="MS PGothic" charset="0"/>
            </a:endParaRPr>
          </a:p>
          <a:p>
            <a:pPr marL="604838" lvl="1" indent="-266700">
              <a:lnSpc>
                <a:spcPct val="150000"/>
              </a:lnSpc>
              <a:spcBef>
                <a:spcPts val="700"/>
              </a:spcBef>
              <a:spcAft>
                <a:spcPts val="600"/>
              </a:spcAft>
            </a:pPr>
            <a:endParaRPr lang="en-US" sz="2800">
              <a:solidFill>
                <a:srgbClr val="00529B"/>
              </a:solidFill>
              <a:latin typeface="Calibri" charset="0"/>
              <a:ea typeface="MS PGothic" charset="0"/>
            </a:endParaRPr>
          </a:p>
          <a:p>
            <a:pPr marL="266700" indent="-266700">
              <a:lnSpc>
                <a:spcPct val="150000"/>
              </a:lnSpc>
              <a:spcBef>
                <a:spcPts val="700"/>
              </a:spcBef>
              <a:spcAft>
                <a:spcPts val="600"/>
              </a:spcAft>
            </a:pPr>
            <a:endParaRPr lang="en-US" sz="2800">
              <a:solidFill>
                <a:srgbClr val="00529B"/>
              </a:solidFill>
              <a:latin typeface="Calibri" charset="0"/>
              <a:ea typeface="MS PGothic"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left)">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wipe(left)">
                                      <p:cBhvr>
                                        <p:cTn id="17" dur="500"/>
                                        <p:tgtEl>
                                          <p:spTgt spid="430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3011">
                                            <p:txEl>
                                              <p:pRg st="3" end="3"/>
                                            </p:txEl>
                                          </p:spTgt>
                                        </p:tgtEl>
                                        <p:attrNameLst>
                                          <p:attrName>style.visibility</p:attrName>
                                        </p:attrNameLst>
                                      </p:cBhvr>
                                      <p:to>
                                        <p:strVal val="visible"/>
                                      </p:to>
                                    </p:set>
                                    <p:animEffect transition="in" filter="wipe(left)">
                                      <p:cBhvr>
                                        <p:cTn id="20" dur="500"/>
                                        <p:tgtEl>
                                          <p:spTgt spid="4301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animEffect transition="in" filter="wipe(left)">
                                      <p:cBhvr>
                                        <p:cTn id="23" dur="500"/>
                                        <p:tgtEl>
                                          <p:spTgt spid="4301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3011">
                                            <p:txEl>
                                              <p:pRg st="5" end="5"/>
                                            </p:txEl>
                                          </p:spTgt>
                                        </p:tgtEl>
                                        <p:attrNameLst>
                                          <p:attrName>style.visibility</p:attrName>
                                        </p:attrNameLst>
                                      </p:cBhvr>
                                      <p:to>
                                        <p:strVal val="visible"/>
                                      </p:to>
                                    </p:set>
                                    <p:animEffect transition="in" filter="wipe(left)">
                                      <p:cBhvr>
                                        <p:cTn id="26" dur="500"/>
                                        <p:tgtEl>
                                          <p:spTgt spid="43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Titolo 1"/>
          <p:cNvSpPr>
            <a:spLocks noGrp="1"/>
          </p:cNvSpPr>
          <p:nvPr>
            <p:ph type="title"/>
          </p:nvPr>
        </p:nvSpPr>
        <p:spPr>
          <a:xfrm>
            <a:off x="595313" y="404813"/>
            <a:ext cx="10720387" cy="1012825"/>
          </a:xfrm>
        </p:spPr>
        <p:txBody>
          <a:bodyPr/>
          <a:lstStyle/>
          <a:p>
            <a:r>
              <a:rPr lang="it-IT">
                <a:latin typeface="Calibri" charset="0"/>
                <a:ea typeface="MS PGothic" charset="0"/>
              </a:rPr>
              <a:t>Grazie per l</a:t>
            </a:r>
            <a:r>
              <a:rPr lang="ja-JP" altLang="it-IT">
                <a:latin typeface="Calibri" charset="0"/>
                <a:ea typeface="MS PGothic" charset="0"/>
              </a:rPr>
              <a:t>’</a:t>
            </a:r>
            <a:r>
              <a:rPr lang="it-IT" altLang="ja-JP">
                <a:latin typeface="Calibri" charset="0"/>
                <a:ea typeface="MS PGothic" charset="0"/>
              </a:rPr>
              <a:t>attenzione</a:t>
            </a:r>
            <a:endParaRPr lang="it-IT">
              <a:latin typeface="Calibri" charset="0"/>
              <a:ea typeface="MS PGothic" charset="0"/>
            </a:endParaRPr>
          </a:p>
        </p:txBody>
      </p:sp>
      <p:sp>
        <p:nvSpPr>
          <p:cNvPr id="98306" name="Segnaposto contenuto 2"/>
          <p:cNvSpPr>
            <a:spLocks noGrp="1"/>
          </p:cNvSpPr>
          <p:nvPr>
            <p:ph idx="1"/>
          </p:nvPr>
        </p:nvSpPr>
        <p:spPr/>
        <p:txBody>
          <a:bodyPr/>
          <a:lstStyle/>
          <a:p>
            <a:pPr>
              <a:buFontTx/>
              <a:buNone/>
            </a:pPr>
            <a:r>
              <a:rPr lang="it-IT">
                <a:latin typeface="Calibri" charset="0"/>
                <a:ea typeface="MS PGothic" charset="0"/>
              </a:rPr>
              <a:t>Per domande e approfondimenti potete scriverci 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olo 1"/>
          <p:cNvSpPr>
            <a:spLocks noGrp="1"/>
          </p:cNvSpPr>
          <p:nvPr>
            <p:ph type="title"/>
          </p:nvPr>
        </p:nvSpPr>
        <p:spPr>
          <a:xfrm>
            <a:off x="595313" y="404813"/>
            <a:ext cx="10720387" cy="1012825"/>
          </a:xfrm>
        </p:spPr>
        <p:txBody>
          <a:bodyPr/>
          <a:lstStyle/>
          <a:p>
            <a:r>
              <a:rPr lang="en-US">
                <a:latin typeface="Calibri" charset="0"/>
                <a:ea typeface="MS PGothic" charset="0"/>
              </a:rPr>
              <a:t>Software as a Service (SaaS)</a:t>
            </a:r>
            <a:endParaRPr lang="it-IT">
              <a:latin typeface="Calibri" charset="0"/>
              <a:ea typeface="MS PGothic" charset="0"/>
            </a:endParaRPr>
          </a:p>
        </p:txBody>
      </p:sp>
      <p:sp>
        <p:nvSpPr>
          <p:cNvPr id="32770" name="Segnaposto contenuto 2"/>
          <p:cNvSpPr>
            <a:spLocks noGrp="1"/>
          </p:cNvSpPr>
          <p:nvPr>
            <p:ph idx="1"/>
          </p:nvPr>
        </p:nvSpPr>
        <p:spPr>
          <a:xfrm>
            <a:off x="27508" y="1599902"/>
            <a:ext cx="6576070" cy="2693988"/>
          </a:xfrm>
        </p:spPr>
        <p:txBody>
          <a:bodyPr/>
          <a:lstStyle/>
          <a:p>
            <a:pPr marL="0" indent="0" algn="just">
              <a:buNone/>
            </a:pPr>
            <a:r>
              <a:rPr lang="it-IT" sz="2800" dirty="0">
                <a:latin typeface="+mj-lt"/>
                <a:ea typeface="MS PGothic" charset="0"/>
              </a:rPr>
              <a:t>Permette di </a:t>
            </a:r>
            <a:r>
              <a:rPr lang="it-IT" sz="2800" b="1" dirty="0">
                <a:latin typeface="+mj-lt"/>
                <a:ea typeface="MS PGothic" charset="0"/>
              </a:rPr>
              <a:t>utilizzare applicazioni </a:t>
            </a:r>
            <a:r>
              <a:rPr lang="it-IT" sz="2800" dirty="0">
                <a:latin typeface="+mj-lt"/>
                <a:ea typeface="MS PGothic" charset="0"/>
              </a:rPr>
              <a:t>su una infrastruttura accessibile da vari dispositivi client </a:t>
            </a:r>
            <a:r>
              <a:rPr lang="it-IT" sz="2800" b="1" dirty="0">
                <a:latin typeface="+mj-lt"/>
                <a:ea typeface="MS PGothic" charset="0"/>
              </a:rPr>
              <a:t>attraverso un</a:t>
            </a:r>
            <a:r>
              <a:rPr lang="ja-JP" altLang="it-IT" sz="2800" b="1" dirty="0">
                <a:latin typeface="+mj-lt"/>
                <a:ea typeface="MS PGothic" charset="0"/>
              </a:rPr>
              <a:t>’</a:t>
            </a:r>
            <a:r>
              <a:rPr lang="it-IT" altLang="ja-JP" sz="2800" b="1" dirty="0">
                <a:latin typeface="+mj-lt"/>
                <a:ea typeface="MS PGothic" charset="0"/>
              </a:rPr>
              <a:t>interfaccia </a:t>
            </a:r>
            <a:r>
              <a:rPr lang="it-IT" altLang="ja-JP" sz="2800" b="1" dirty="0" smtClean="0">
                <a:latin typeface="+mj-lt"/>
                <a:ea typeface="MS PGothic" charset="0"/>
              </a:rPr>
              <a:t>comune come </a:t>
            </a:r>
            <a:r>
              <a:rPr lang="it-IT" altLang="ja-JP" sz="2800" b="1" dirty="0">
                <a:latin typeface="+mj-lt"/>
                <a:ea typeface="MS PGothic" charset="0"/>
              </a:rPr>
              <a:t>un browser Web</a:t>
            </a:r>
            <a:r>
              <a:rPr lang="it-IT" altLang="ja-JP" sz="2800" dirty="0">
                <a:latin typeface="+mj-lt"/>
                <a:ea typeface="MS PGothic" charset="0"/>
              </a:rPr>
              <a:t> </a:t>
            </a:r>
            <a:r>
              <a:rPr lang="it-IT" altLang="ja-JP" sz="2800" dirty="0" smtClean="0">
                <a:latin typeface="+mj-lt"/>
                <a:ea typeface="MS PGothic" charset="0"/>
              </a:rPr>
              <a:t>o un client dedicato</a:t>
            </a:r>
          </a:p>
          <a:p>
            <a:pPr marL="0" indent="0" algn="just">
              <a:buNone/>
            </a:pPr>
            <a:r>
              <a:rPr lang="it-IT" altLang="ja-JP" sz="2400" dirty="0" smtClean="0">
                <a:latin typeface="+mj-lt"/>
                <a:ea typeface="MS PGothic" charset="0"/>
              </a:rPr>
              <a:t>(</a:t>
            </a:r>
            <a:r>
              <a:rPr lang="it-IT" altLang="ja-JP" sz="2400" dirty="0">
                <a:latin typeface="+mj-lt"/>
                <a:ea typeface="MS PGothic" charset="0"/>
              </a:rPr>
              <a:t>ad esempio una web-</a:t>
            </a:r>
            <a:r>
              <a:rPr lang="it-IT" altLang="ja-JP" sz="2400" dirty="0" err="1">
                <a:latin typeface="+mj-lt"/>
                <a:ea typeface="MS PGothic" charset="0"/>
              </a:rPr>
              <a:t>based</a:t>
            </a:r>
            <a:r>
              <a:rPr lang="it-IT" altLang="ja-JP" sz="2400" dirty="0">
                <a:latin typeface="+mj-lt"/>
                <a:ea typeface="MS PGothic" charset="0"/>
              </a:rPr>
              <a:t> e-mail o un elaboratore di testi)</a:t>
            </a:r>
            <a:endParaRPr lang="it-IT" sz="2400" dirty="0">
              <a:latin typeface="+mj-lt"/>
              <a:ea typeface="MS PGothic" charset="0"/>
            </a:endParaRPr>
          </a:p>
        </p:txBody>
      </p:sp>
      <p:sp>
        <p:nvSpPr>
          <p:cNvPr id="4" name="CasellaDiTesto 3"/>
          <p:cNvSpPr txBox="1">
            <a:spLocks noChangeArrowheads="1"/>
          </p:cNvSpPr>
          <p:nvPr/>
        </p:nvSpPr>
        <p:spPr bwMode="auto">
          <a:xfrm>
            <a:off x="194866" y="4365898"/>
            <a:ext cx="6912768" cy="145167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lnSpc>
                <a:spcPct val="150000"/>
              </a:lnSpc>
            </a:pPr>
            <a:r>
              <a:rPr lang="it-IT" sz="2000" dirty="0">
                <a:latin typeface="Calibri" charset="0"/>
              </a:rPr>
              <a:t>Il cliente non controlla l’</a:t>
            </a:r>
            <a:r>
              <a:rPr lang="it-IT" altLang="ja-JP" sz="2000" dirty="0">
                <a:latin typeface="Calibri" charset="0"/>
              </a:rPr>
              <a:t>infrastruttura Cloud con eventuali </a:t>
            </a:r>
            <a:r>
              <a:rPr lang="it-IT" altLang="ja-JP" sz="2000" dirty="0" smtClean="0">
                <a:latin typeface="Calibri" charset="0"/>
              </a:rPr>
              <a:t>limitate eccezioni (</a:t>
            </a:r>
            <a:r>
              <a:rPr lang="it-IT" altLang="ja-JP" sz="2000" dirty="0">
                <a:latin typeface="Calibri" charset="0"/>
              </a:rPr>
              <a:t>parametrizzazione e impostazioni di configurazione dell’applicazione)</a:t>
            </a:r>
            <a:endParaRPr lang="it-IT" sz="2000" dirty="0">
              <a:latin typeface="Calibri" charset="0"/>
            </a:endParaRPr>
          </a:p>
        </p:txBody>
      </p:sp>
      <p:grpSp>
        <p:nvGrpSpPr>
          <p:cNvPr id="3" name="Gruppo 2"/>
          <p:cNvGrpSpPr/>
          <p:nvPr/>
        </p:nvGrpSpPr>
        <p:grpSpPr>
          <a:xfrm>
            <a:off x="6891610" y="1197546"/>
            <a:ext cx="4707310" cy="4787381"/>
            <a:chOff x="6891610" y="1197546"/>
            <a:chExt cx="4707310" cy="4787381"/>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27714" y="1197546"/>
              <a:ext cx="3771206" cy="4787381"/>
            </a:xfrm>
            <a:prstGeom prst="rect">
              <a:avLst/>
            </a:prstGeom>
            <a:noFill/>
            <a:ln>
              <a:noFill/>
            </a:ln>
            <a:effectLst>
              <a:outerShdw blurRad="63500" dist="17961" dir="2700000" algn="ctr" rotWithShape="0">
                <a:srgbClr val="2F4D71">
                  <a:alpha val="7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Freccia destra 1"/>
            <p:cNvSpPr/>
            <p:nvPr/>
          </p:nvSpPr>
          <p:spPr bwMode="auto">
            <a:xfrm>
              <a:off x="6891610" y="2277666"/>
              <a:ext cx="1152128"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a typeface="ＭＳ Ｐゴシック"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olo 1"/>
          <p:cNvSpPr>
            <a:spLocks noGrp="1"/>
          </p:cNvSpPr>
          <p:nvPr>
            <p:ph type="title"/>
          </p:nvPr>
        </p:nvSpPr>
        <p:spPr>
          <a:xfrm>
            <a:off x="595313" y="404813"/>
            <a:ext cx="10720387" cy="1012825"/>
          </a:xfrm>
        </p:spPr>
        <p:txBody>
          <a:bodyPr/>
          <a:lstStyle/>
          <a:p>
            <a:r>
              <a:rPr lang="it-IT">
                <a:latin typeface="Calibri" charset="0"/>
                <a:ea typeface="MS PGothic" charset="0"/>
              </a:rPr>
              <a:t>Platform as a Service (PaaS)</a:t>
            </a:r>
          </a:p>
        </p:txBody>
      </p:sp>
      <p:sp>
        <p:nvSpPr>
          <p:cNvPr id="34818" name="Segnaposto contenuto 2"/>
          <p:cNvSpPr>
            <a:spLocks noGrp="1"/>
          </p:cNvSpPr>
          <p:nvPr>
            <p:ph idx="1"/>
          </p:nvPr>
        </p:nvSpPr>
        <p:spPr>
          <a:xfrm>
            <a:off x="482898" y="2061642"/>
            <a:ext cx="6336704" cy="2333625"/>
          </a:xfrm>
        </p:spPr>
        <p:txBody>
          <a:bodyPr/>
          <a:lstStyle/>
          <a:p>
            <a:pPr marL="0" indent="0" algn="just">
              <a:buNone/>
            </a:pPr>
            <a:r>
              <a:rPr lang="it-IT" sz="2800" dirty="0">
                <a:latin typeface="Calibri" charset="0"/>
                <a:ea typeface="MS PGothic" charset="0"/>
              </a:rPr>
              <a:t>Permette di </a:t>
            </a:r>
            <a:r>
              <a:rPr lang="it-IT" sz="2800" b="1" dirty="0">
                <a:latin typeface="Calibri" charset="0"/>
                <a:ea typeface="MS PGothic" charset="0"/>
              </a:rPr>
              <a:t>sviluppare e distribuire applicazioni create utilizzando linguaggi di programmazione supportati dal fornitore </a:t>
            </a:r>
            <a:r>
              <a:rPr lang="it-IT" sz="2800" dirty="0">
                <a:latin typeface="Calibri" charset="0"/>
                <a:ea typeface="MS PGothic" charset="0"/>
              </a:rPr>
              <a:t> </a:t>
            </a:r>
            <a:r>
              <a:rPr lang="it-IT" sz="2800" dirty="0" smtClean="0">
                <a:latin typeface="Calibri" charset="0"/>
                <a:ea typeface="MS PGothic" charset="0"/>
              </a:rPr>
              <a:t>(</a:t>
            </a:r>
            <a:r>
              <a:rPr lang="it-IT" sz="2400" dirty="0" smtClean="0">
                <a:latin typeface="Calibri" charset="0"/>
                <a:ea typeface="MS PGothic" charset="0"/>
              </a:rPr>
              <a:t>ad </a:t>
            </a:r>
            <a:r>
              <a:rPr lang="it-IT" sz="2400" dirty="0">
                <a:latin typeface="Calibri" charset="0"/>
                <a:ea typeface="MS PGothic" charset="0"/>
              </a:rPr>
              <a:t>esempio Java, </a:t>
            </a:r>
            <a:r>
              <a:rPr lang="it-IT" sz="2400" dirty="0" err="1">
                <a:latin typeface="Calibri" charset="0"/>
                <a:ea typeface="MS PGothic" charset="0"/>
              </a:rPr>
              <a:t>Python</a:t>
            </a:r>
            <a:r>
              <a:rPr lang="it-IT" sz="2400" dirty="0">
                <a:latin typeface="Calibri" charset="0"/>
                <a:ea typeface="MS PGothic" charset="0"/>
              </a:rPr>
              <a:t>, Net)</a:t>
            </a:r>
          </a:p>
        </p:txBody>
      </p:sp>
      <p:sp>
        <p:nvSpPr>
          <p:cNvPr id="4" name="CasellaDiTesto 3"/>
          <p:cNvSpPr txBox="1">
            <a:spLocks noChangeArrowheads="1"/>
          </p:cNvSpPr>
          <p:nvPr/>
        </p:nvSpPr>
        <p:spPr bwMode="auto">
          <a:xfrm>
            <a:off x="266874" y="4149874"/>
            <a:ext cx="7128792" cy="175432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lnSpc>
                <a:spcPct val="150000"/>
              </a:lnSpc>
            </a:pPr>
            <a:r>
              <a:rPr lang="it-IT" sz="2000" dirty="0">
                <a:latin typeface="Calibri" charset="0"/>
              </a:rPr>
              <a:t>Il cliente non ha il controllo dell’</a:t>
            </a:r>
            <a:r>
              <a:rPr lang="it-IT" altLang="ja-JP" sz="2000" dirty="0">
                <a:latin typeface="Calibri" charset="0"/>
              </a:rPr>
              <a:t>infrastruttura (rete, server, sistemi operativi, </a:t>
            </a:r>
            <a:r>
              <a:rPr lang="it-IT" altLang="ja-JP" sz="2000" dirty="0" err="1">
                <a:latin typeface="Calibri" charset="0"/>
              </a:rPr>
              <a:t>storage</a:t>
            </a:r>
            <a:r>
              <a:rPr lang="it-IT" altLang="ja-JP" sz="2000" dirty="0">
                <a:latin typeface="Calibri" charset="0"/>
              </a:rPr>
              <a:t>), ma ha il controllo sulle applicazioni sviluppate e distribuite ed eventualmente sulle configurazioni. </a:t>
            </a:r>
          </a:p>
          <a:p>
            <a:pPr eaLnBrk="1" hangingPunct="1"/>
            <a:endParaRPr lang="it-IT" sz="1800" dirty="0"/>
          </a:p>
        </p:txBody>
      </p:sp>
      <p:grpSp>
        <p:nvGrpSpPr>
          <p:cNvPr id="5" name="Gruppo 4"/>
          <p:cNvGrpSpPr/>
          <p:nvPr/>
        </p:nvGrpSpPr>
        <p:grpSpPr>
          <a:xfrm>
            <a:off x="7035626" y="1197546"/>
            <a:ext cx="4563294" cy="4787381"/>
            <a:chOff x="7035626" y="1197546"/>
            <a:chExt cx="4563294" cy="4787381"/>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27714" y="1197546"/>
              <a:ext cx="3771206" cy="4787381"/>
            </a:xfrm>
            <a:prstGeom prst="rect">
              <a:avLst/>
            </a:prstGeom>
            <a:noFill/>
            <a:ln>
              <a:noFill/>
            </a:ln>
            <a:effectLst>
              <a:outerShdw blurRad="63500" dist="17961" dir="2700000" algn="ctr" rotWithShape="0">
                <a:srgbClr val="2F4D71">
                  <a:alpha val="7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 name="Freccia destra 6"/>
            <p:cNvSpPr/>
            <p:nvPr/>
          </p:nvSpPr>
          <p:spPr bwMode="auto">
            <a:xfrm>
              <a:off x="7035626" y="3213770"/>
              <a:ext cx="1152128"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a typeface="ＭＳ Ｐゴシック"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olo 1"/>
          <p:cNvSpPr>
            <a:spLocks noGrp="1"/>
          </p:cNvSpPr>
          <p:nvPr>
            <p:ph type="title"/>
          </p:nvPr>
        </p:nvSpPr>
        <p:spPr>
          <a:xfrm>
            <a:off x="595313" y="404813"/>
            <a:ext cx="10720387" cy="1012825"/>
          </a:xfrm>
        </p:spPr>
        <p:txBody>
          <a:bodyPr/>
          <a:lstStyle/>
          <a:p>
            <a:r>
              <a:rPr lang="it-IT">
                <a:latin typeface="Calibri" charset="0"/>
                <a:ea typeface="MS PGothic" charset="0"/>
              </a:rPr>
              <a:t>Infrastructure as a Service (IaaS)</a:t>
            </a:r>
          </a:p>
        </p:txBody>
      </p:sp>
      <p:sp>
        <p:nvSpPr>
          <p:cNvPr id="36866" name="Segnaposto contenuto 2"/>
          <p:cNvSpPr>
            <a:spLocks noGrp="1"/>
          </p:cNvSpPr>
          <p:nvPr>
            <p:ph idx="1"/>
          </p:nvPr>
        </p:nvSpPr>
        <p:spPr>
          <a:xfrm>
            <a:off x="482898" y="2277667"/>
            <a:ext cx="6296297" cy="1584176"/>
          </a:xfrm>
        </p:spPr>
        <p:txBody>
          <a:bodyPr/>
          <a:lstStyle/>
          <a:p>
            <a:pPr marL="0" indent="0" algn="just">
              <a:buNone/>
            </a:pPr>
            <a:r>
              <a:rPr lang="it-IT" sz="2800" dirty="0">
                <a:latin typeface="Calibri" charset="0"/>
                <a:ea typeface="MS PGothic" charset="0"/>
              </a:rPr>
              <a:t>Permette di </a:t>
            </a:r>
            <a:r>
              <a:rPr lang="it-IT" sz="2800" b="1" dirty="0">
                <a:latin typeface="Calibri" charset="0"/>
                <a:ea typeface="MS PGothic" charset="0"/>
              </a:rPr>
              <a:t>noleggiare capacità di CPU, </a:t>
            </a:r>
            <a:r>
              <a:rPr lang="it-IT" sz="2800" b="1" dirty="0" err="1">
                <a:latin typeface="Calibri" charset="0"/>
                <a:ea typeface="MS PGothic" charset="0"/>
              </a:rPr>
              <a:t>storage</a:t>
            </a:r>
            <a:r>
              <a:rPr lang="it-IT" sz="2800" b="1" dirty="0">
                <a:latin typeface="Calibri" charset="0"/>
                <a:ea typeface="MS PGothic" charset="0"/>
              </a:rPr>
              <a:t>, network e altre risorse</a:t>
            </a:r>
            <a:r>
              <a:rPr lang="it-IT" sz="2800" dirty="0">
                <a:latin typeface="Calibri" charset="0"/>
                <a:ea typeface="MS PGothic" charset="0"/>
              </a:rPr>
              <a:t> come i sistemi operativi e </a:t>
            </a:r>
            <a:r>
              <a:rPr lang="it-IT" sz="2800" dirty="0" smtClean="0">
                <a:latin typeface="Calibri" charset="0"/>
                <a:ea typeface="MS PGothic" charset="0"/>
              </a:rPr>
              <a:t>le applicazioni</a:t>
            </a:r>
            <a:endParaRPr lang="it-IT" sz="2800" dirty="0">
              <a:latin typeface="Calibri" charset="0"/>
              <a:ea typeface="MS PGothic" charset="0"/>
            </a:endParaRPr>
          </a:p>
        </p:txBody>
      </p:sp>
      <p:sp>
        <p:nvSpPr>
          <p:cNvPr id="4" name="CasellaDiTesto 3"/>
          <p:cNvSpPr txBox="1">
            <a:spLocks noChangeArrowheads="1"/>
          </p:cNvSpPr>
          <p:nvPr/>
        </p:nvSpPr>
        <p:spPr bwMode="auto">
          <a:xfrm>
            <a:off x="482898" y="4221882"/>
            <a:ext cx="6408712" cy="145167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lnSpc>
                <a:spcPct val="150000"/>
              </a:lnSpc>
            </a:pPr>
            <a:r>
              <a:rPr lang="it-IT" sz="2000" dirty="0">
                <a:latin typeface="Calibri" charset="0"/>
              </a:rPr>
              <a:t>Il cliente </a:t>
            </a:r>
            <a:r>
              <a:rPr lang="it-IT" altLang="ja-JP" sz="2000" dirty="0">
                <a:latin typeface="Calibri" charset="0"/>
              </a:rPr>
              <a:t>ha il controllo su: sistemi operativi, </a:t>
            </a:r>
            <a:r>
              <a:rPr lang="it-IT" altLang="ja-JP" sz="2000" dirty="0" err="1">
                <a:latin typeface="Calibri" charset="0"/>
              </a:rPr>
              <a:t>storage</a:t>
            </a:r>
            <a:r>
              <a:rPr lang="it-IT" altLang="ja-JP" sz="2000" dirty="0">
                <a:latin typeface="Calibri" charset="0"/>
              </a:rPr>
              <a:t>, distribuzione delle applicazioni e può selezionare componenti di rete (ad esempio, firewall, </a:t>
            </a:r>
            <a:r>
              <a:rPr lang="it-IT" altLang="ja-JP" sz="2000" dirty="0" err="1">
                <a:latin typeface="Calibri" charset="0"/>
              </a:rPr>
              <a:t>load</a:t>
            </a:r>
            <a:r>
              <a:rPr lang="it-IT" altLang="ja-JP" sz="2000" dirty="0">
                <a:latin typeface="Calibri" charset="0"/>
              </a:rPr>
              <a:t> </a:t>
            </a:r>
            <a:r>
              <a:rPr lang="it-IT" altLang="ja-JP" sz="2000" dirty="0" err="1">
                <a:latin typeface="Calibri" charset="0"/>
              </a:rPr>
              <a:t>balancer</a:t>
            </a:r>
            <a:r>
              <a:rPr lang="it-IT" altLang="ja-JP" sz="2000" dirty="0">
                <a:latin typeface="Calibri" charset="0"/>
              </a:rPr>
              <a:t>)</a:t>
            </a:r>
            <a:endParaRPr lang="it-IT" sz="2000" dirty="0">
              <a:latin typeface="Calibri" charset="0"/>
            </a:endParaRPr>
          </a:p>
        </p:txBody>
      </p:sp>
      <p:grpSp>
        <p:nvGrpSpPr>
          <p:cNvPr id="5" name="Gruppo 4"/>
          <p:cNvGrpSpPr/>
          <p:nvPr/>
        </p:nvGrpSpPr>
        <p:grpSpPr>
          <a:xfrm>
            <a:off x="7107634" y="1197546"/>
            <a:ext cx="4491286" cy="4787381"/>
            <a:chOff x="7107634" y="1197546"/>
            <a:chExt cx="4491286" cy="4787381"/>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27714" y="1197546"/>
              <a:ext cx="3771206" cy="4787381"/>
            </a:xfrm>
            <a:prstGeom prst="rect">
              <a:avLst/>
            </a:prstGeom>
            <a:noFill/>
            <a:ln>
              <a:noFill/>
            </a:ln>
            <a:effectLst>
              <a:outerShdw blurRad="63500" dist="17961" dir="2700000" algn="ctr" rotWithShape="0">
                <a:srgbClr val="2F4D71">
                  <a:alpha val="74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 name="Freccia destra 6"/>
            <p:cNvSpPr/>
            <p:nvPr/>
          </p:nvSpPr>
          <p:spPr bwMode="auto">
            <a:xfrm>
              <a:off x="7107634" y="4797946"/>
              <a:ext cx="1152128"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a typeface="ＭＳ Ｐゴシック"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olo 1"/>
          <p:cNvSpPr>
            <a:spLocks noGrp="1"/>
          </p:cNvSpPr>
          <p:nvPr>
            <p:ph type="title"/>
          </p:nvPr>
        </p:nvSpPr>
        <p:spPr>
          <a:xfrm>
            <a:off x="595313" y="382588"/>
            <a:ext cx="10720387" cy="1012825"/>
          </a:xfrm>
        </p:spPr>
        <p:txBody>
          <a:bodyPr/>
          <a:lstStyle/>
          <a:p>
            <a:pPr eaLnBrk="1" hangingPunct="1"/>
            <a:r>
              <a:rPr lang="it-IT">
                <a:latin typeface="Calibri" charset="0"/>
                <a:ea typeface="MS PGothic" charset="0"/>
              </a:rPr>
              <a:t>Nuovi Servizi Cloud: in quali contesti operativi?</a:t>
            </a:r>
          </a:p>
        </p:txBody>
      </p:sp>
      <p:pic>
        <p:nvPicPr>
          <p:cNvPr id="24578"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55750" y="1270000"/>
            <a:ext cx="5765800" cy="45672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4579" name="Rettangolo 4"/>
          <p:cNvSpPr>
            <a:spLocks noChangeArrowheads="1"/>
          </p:cNvSpPr>
          <p:nvPr/>
        </p:nvSpPr>
        <p:spPr bwMode="auto">
          <a:xfrm>
            <a:off x="4406900" y="1423988"/>
            <a:ext cx="2371725" cy="585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it-IT" sz="3200"/>
              <a:t>Applicazioni</a:t>
            </a:r>
          </a:p>
        </p:txBody>
      </p:sp>
      <p:sp>
        <p:nvSpPr>
          <p:cNvPr id="24580" name="Rettangolo 5"/>
          <p:cNvSpPr>
            <a:spLocks noChangeArrowheads="1"/>
          </p:cNvSpPr>
          <p:nvPr/>
        </p:nvSpPr>
        <p:spPr bwMode="auto">
          <a:xfrm>
            <a:off x="555625" y="2278063"/>
            <a:ext cx="1554163" cy="584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it-IT" sz="3200"/>
              <a:t>Calcolo</a:t>
            </a:r>
          </a:p>
        </p:txBody>
      </p:sp>
      <p:sp>
        <p:nvSpPr>
          <p:cNvPr id="24581" name="Rettangolo 6"/>
          <p:cNvSpPr>
            <a:spLocks noChangeArrowheads="1"/>
          </p:cNvSpPr>
          <p:nvPr/>
        </p:nvSpPr>
        <p:spPr bwMode="auto">
          <a:xfrm>
            <a:off x="4922838" y="4794250"/>
            <a:ext cx="914400" cy="584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it-IT" sz="3200"/>
              <a:t>Dati</a:t>
            </a:r>
          </a:p>
        </p:txBody>
      </p:sp>
      <p:graphicFrame>
        <p:nvGraphicFramePr>
          <p:cNvPr id="7" name="Group 5"/>
          <p:cNvGraphicFramePr>
            <a:graphicFrameLocks noGrp="1"/>
          </p:cNvGraphicFramePr>
          <p:nvPr>
            <p:ph idx="4294967295"/>
          </p:nvPr>
        </p:nvGraphicFramePr>
        <p:xfrm>
          <a:off x="7467600" y="1717675"/>
          <a:ext cx="4338638" cy="2954691"/>
        </p:xfrm>
        <a:graphic>
          <a:graphicData uri="http://schemas.openxmlformats.org/drawingml/2006/table">
            <a:tbl>
              <a:tblPr/>
              <a:tblGrid>
                <a:gridCol w="2157412"/>
                <a:gridCol w="2181226"/>
              </a:tblGrid>
              <a:tr h="1446693">
                <a:tc>
                  <a:txBody>
                    <a:bodyPr/>
                    <a:lstStyle/>
                    <a:p>
                      <a:pPr marL="0" marR="0" lvl="0" indent="0" algn="ctr" defTabSz="914400" rtl="0" eaLnBrk="1" fontAlgn="base" latinLnBrk="0" hangingPunct="1">
                        <a:lnSpc>
                          <a:spcPct val="120000"/>
                        </a:lnSpc>
                        <a:spcBef>
                          <a:spcPct val="0"/>
                        </a:spcBef>
                        <a:spcAft>
                          <a:spcPct val="40000"/>
                        </a:spcAft>
                        <a:buClr>
                          <a:srgbClr val="FF0000"/>
                        </a:buClr>
                        <a:buSzPct val="50000"/>
                        <a:buFont typeface="Franklin Gothic Demi" pitchFamily="34" charset="0"/>
                        <a:buNone/>
                        <a:tabLst/>
                      </a:pPr>
                      <a:r>
                        <a:rPr kumimoji="0" lang="en-GB" sz="1800" b="0" i="0" u="none" strike="noStrike" cap="none" normalizeH="0" baseline="0" dirty="0" smtClean="0">
                          <a:ln>
                            <a:noFill/>
                          </a:ln>
                          <a:solidFill>
                            <a:schemeClr val="bg1"/>
                          </a:solidFill>
                          <a:effectLst>
                            <a:outerShdw blurRad="38100" dist="38100" dir="2700000" algn="tl">
                              <a:srgbClr val="000000"/>
                            </a:outerShdw>
                          </a:effectLst>
                          <a:latin typeface="Franklin Gothic Demi" pitchFamily="34" charset="0"/>
                          <a:cs typeface="Arial" pitchFamily="34" charset="0"/>
                        </a:rPr>
                        <a:t>Increase Productivity</a:t>
                      </a:r>
                    </a:p>
                    <a:p>
                      <a:pPr marL="0" marR="0" lvl="0" indent="0" algn="ctr" defTabSz="914400" rtl="0" eaLnBrk="1" fontAlgn="base" latinLnBrk="0" hangingPunct="1">
                        <a:lnSpc>
                          <a:spcPct val="120000"/>
                        </a:lnSpc>
                        <a:spcBef>
                          <a:spcPct val="0"/>
                        </a:spcBef>
                        <a:spcAft>
                          <a:spcPct val="40000"/>
                        </a:spcAft>
                        <a:buClr>
                          <a:srgbClr val="FF0000"/>
                        </a:buClr>
                        <a:buSzPct val="50000"/>
                        <a:buFont typeface="Franklin Gothic Demi" pitchFamily="34" charset="0"/>
                        <a:buNone/>
                        <a:tabLst/>
                      </a:pPr>
                      <a:r>
                        <a:rPr kumimoji="0" lang="en-GB" sz="1600" b="0" i="0" u="none" strike="noStrike" cap="none" normalizeH="0" baseline="0" dirty="0" smtClean="0">
                          <a:ln>
                            <a:noFill/>
                          </a:ln>
                          <a:solidFill>
                            <a:schemeClr val="bg1"/>
                          </a:solidFill>
                          <a:effectLst>
                            <a:outerShdw blurRad="38100" dist="38100" dir="2700000" algn="tl">
                              <a:srgbClr val="000000"/>
                            </a:outerShdw>
                          </a:effectLst>
                          <a:latin typeface="Franklin Gothic Demi" pitchFamily="34" charset="0"/>
                          <a:cs typeface="Arial" pitchFamily="34" charset="0"/>
                        </a:rPr>
                        <a:t>of my business processes</a:t>
                      </a:r>
                      <a:endParaRPr kumimoji="0" lang="en-US" sz="1600" b="0" i="0" u="none" strike="noStrike" cap="none" normalizeH="0" baseline="0" dirty="0" smtClean="0">
                        <a:ln>
                          <a:noFill/>
                        </a:ln>
                        <a:solidFill>
                          <a:schemeClr val="bg1"/>
                        </a:solidFill>
                        <a:effectLst>
                          <a:outerShdw blurRad="38100" dist="38100" dir="2700000" algn="tl">
                            <a:srgbClr val="000000"/>
                          </a:outerShdw>
                        </a:effectLst>
                        <a:latin typeface="Franklin Gothic Demi" pitchFamily="34" charset="0"/>
                        <a:cs typeface="Arial" pitchFamily="34" charset="0"/>
                      </a:endParaRPr>
                    </a:p>
                  </a:txBody>
                  <a:tcPr marL="117234" marR="117234" marT="46777" marB="46777"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20000"/>
                        </a:lnSpc>
                        <a:spcBef>
                          <a:spcPct val="0"/>
                        </a:spcBef>
                        <a:spcAft>
                          <a:spcPct val="40000"/>
                        </a:spcAft>
                        <a:buClr>
                          <a:srgbClr val="FF0000"/>
                        </a:buClr>
                        <a:buSzPct val="50000"/>
                        <a:buFont typeface="Franklin Gothic Demi" pitchFamily="34" charset="0"/>
                        <a:buNone/>
                        <a:tabLst/>
                      </a:pPr>
                      <a:r>
                        <a:rPr kumimoji="0" lang="en-GB" sz="1800" b="0" i="0" u="none" strike="noStrike" cap="none" normalizeH="0" baseline="0" smtClean="0">
                          <a:ln>
                            <a:noFill/>
                          </a:ln>
                          <a:solidFill>
                            <a:schemeClr val="bg1"/>
                          </a:solidFill>
                          <a:effectLst>
                            <a:outerShdw blurRad="38100" dist="38100" dir="2700000" algn="tl">
                              <a:srgbClr val="000000"/>
                            </a:outerShdw>
                          </a:effectLst>
                          <a:latin typeface="Franklin Gothic Demi" pitchFamily="34" charset="0"/>
                          <a:cs typeface="Arial" pitchFamily="34" charset="0"/>
                        </a:rPr>
                        <a:t>Lower Cost</a:t>
                      </a:r>
                    </a:p>
                    <a:p>
                      <a:pPr marL="0" marR="0" lvl="0" indent="0" algn="ctr" defTabSz="914400" rtl="0" eaLnBrk="1" fontAlgn="base" latinLnBrk="0" hangingPunct="1">
                        <a:lnSpc>
                          <a:spcPct val="120000"/>
                        </a:lnSpc>
                        <a:spcBef>
                          <a:spcPct val="0"/>
                        </a:spcBef>
                        <a:spcAft>
                          <a:spcPct val="40000"/>
                        </a:spcAft>
                        <a:buClr>
                          <a:srgbClr val="FF0000"/>
                        </a:buClr>
                        <a:buSzPct val="50000"/>
                        <a:buFont typeface="Franklin Gothic Demi" pitchFamily="34" charset="0"/>
                        <a:buNone/>
                        <a:tabLst/>
                      </a:pPr>
                      <a:r>
                        <a:rPr kumimoji="0" lang="en-GB" sz="1600" b="0" i="0" u="none" strike="noStrike" cap="none" normalizeH="0" baseline="0" smtClean="0">
                          <a:ln>
                            <a:noFill/>
                          </a:ln>
                          <a:solidFill>
                            <a:schemeClr val="bg1"/>
                          </a:solidFill>
                          <a:effectLst>
                            <a:outerShdw blurRad="38100" dist="38100" dir="2700000" algn="tl">
                              <a:srgbClr val="000000"/>
                            </a:outerShdw>
                          </a:effectLst>
                          <a:latin typeface="Franklin Gothic Demi" pitchFamily="34" charset="0"/>
                          <a:cs typeface="Arial" pitchFamily="34" charset="0"/>
                        </a:rPr>
                        <a:t>Both CAPEX </a:t>
                      </a:r>
                    </a:p>
                    <a:p>
                      <a:pPr marL="0" marR="0" lvl="0" indent="0" algn="ctr" defTabSz="914400" rtl="0" eaLnBrk="1" fontAlgn="base" latinLnBrk="0" hangingPunct="1">
                        <a:lnSpc>
                          <a:spcPct val="120000"/>
                        </a:lnSpc>
                        <a:spcBef>
                          <a:spcPct val="0"/>
                        </a:spcBef>
                        <a:spcAft>
                          <a:spcPct val="40000"/>
                        </a:spcAft>
                        <a:buClr>
                          <a:srgbClr val="FF0000"/>
                        </a:buClr>
                        <a:buSzPct val="50000"/>
                        <a:buFont typeface="Franklin Gothic Demi" pitchFamily="34" charset="0"/>
                        <a:buNone/>
                        <a:tabLst/>
                      </a:pPr>
                      <a:r>
                        <a:rPr kumimoji="0" lang="en-GB" sz="1600" b="0" i="0" u="none" strike="noStrike" cap="none" normalizeH="0" baseline="0" smtClean="0">
                          <a:ln>
                            <a:noFill/>
                          </a:ln>
                          <a:solidFill>
                            <a:schemeClr val="bg1"/>
                          </a:solidFill>
                          <a:effectLst>
                            <a:outerShdw blurRad="38100" dist="38100" dir="2700000" algn="tl">
                              <a:srgbClr val="000000"/>
                            </a:outerShdw>
                          </a:effectLst>
                          <a:latin typeface="Franklin Gothic Demi" pitchFamily="34" charset="0"/>
                          <a:cs typeface="Arial" pitchFamily="34" charset="0"/>
                        </a:rPr>
                        <a:t>and OPEX</a:t>
                      </a:r>
                      <a:endParaRPr kumimoji="0" lang="en-US" sz="1600" b="0" i="0" u="none" strike="noStrike" cap="none" normalizeH="0" baseline="0" smtClean="0">
                        <a:ln>
                          <a:noFill/>
                        </a:ln>
                        <a:solidFill>
                          <a:schemeClr val="bg1"/>
                        </a:solidFill>
                        <a:effectLst>
                          <a:outerShdw blurRad="38100" dist="38100" dir="2700000" algn="tl">
                            <a:srgbClr val="000000"/>
                          </a:outerShdw>
                        </a:effectLst>
                        <a:latin typeface="Franklin Gothic Demi" pitchFamily="34" charset="0"/>
                        <a:cs typeface="Arial" pitchFamily="34" charset="0"/>
                      </a:endParaRPr>
                    </a:p>
                  </a:txBody>
                  <a:tcPr marL="117234" marR="117234" marT="46777" marB="46777"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9900"/>
                    </a:solidFill>
                  </a:tcPr>
                </a:tc>
              </a:tr>
              <a:tr h="1507645">
                <a:tc>
                  <a:txBody>
                    <a:bodyPr/>
                    <a:lstStyle/>
                    <a:p>
                      <a:pPr marL="0" marR="0" lvl="0" indent="0" algn="ctr" defTabSz="914400" rtl="0" eaLnBrk="1" fontAlgn="base" latinLnBrk="0" hangingPunct="1">
                        <a:lnSpc>
                          <a:spcPct val="120000"/>
                        </a:lnSpc>
                        <a:spcBef>
                          <a:spcPct val="0"/>
                        </a:spcBef>
                        <a:spcAft>
                          <a:spcPct val="40000"/>
                        </a:spcAft>
                        <a:buClr>
                          <a:srgbClr val="FF0000"/>
                        </a:buClr>
                        <a:buSzPct val="50000"/>
                        <a:buFont typeface="Franklin Gothic Demi" pitchFamily="34" charset="0"/>
                        <a:buNone/>
                        <a:tabLst/>
                      </a:pPr>
                      <a:r>
                        <a:rPr kumimoji="0" lang="en-GB" sz="1800" b="0" i="0" u="none" strike="noStrike" cap="none" normalizeH="0" baseline="0" dirty="0" smtClean="0">
                          <a:ln>
                            <a:noFill/>
                          </a:ln>
                          <a:solidFill>
                            <a:schemeClr val="bg1"/>
                          </a:solidFill>
                          <a:effectLst>
                            <a:outerShdw blurRad="38100" dist="38100" dir="2700000" algn="tl">
                              <a:srgbClr val="000000"/>
                            </a:outerShdw>
                          </a:effectLst>
                          <a:latin typeface="Franklin Gothic Demi" pitchFamily="34" charset="0"/>
                          <a:cs typeface="Arial" pitchFamily="34" charset="0"/>
                        </a:rPr>
                        <a:t>No Risk</a:t>
                      </a:r>
                    </a:p>
                    <a:p>
                      <a:pPr marL="0" marR="0" lvl="0" indent="0" algn="ctr" defTabSz="914400" rtl="0" eaLnBrk="1" fontAlgn="base" latinLnBrk="0" hangingPunct="1">
                        <a:lnSpc>
                          <a:spcPct val="120000"/>
                        </a:lnSpc>
                        <a:spcBef>
                          <a:spcPct val="0"/>
                        </a:spcBef>
                        <a:spcAft>
                          <a:spcPct val="40000"/>
                        </a:spcAft>
                        <a:buClr>
                          <a:srgbClr val="FF0000"/>
                        </a:buClr>
                        <a:buSzPct val="50000"/>
                        <a:buFont typeface="Franklin Gothic Demi" pitchFamily="34" charset="0"/>
                        <a:buNone/>
                        <a:tabLst/>
                      </a:pPr>
                      <a:r>
                        <a:rPr kumimoji="0" lang="en-GB" sz="1600" b="0" i="0" u="none" strike="noStrike" cap="none" normalizeH="0" baseline="0" dirty="0" smtClean="0">
                          <a:ln>
                            <a:noFill/>
                          </a:ln>
                          <a:solidFill>
                            <a:schemeClr val="bg1"/>
                          </a:solidFill>
                          <a:effectLst>
                            <a:outerShdw blurRad="38100" dist="38100" dir="2700000" algn="tl">
                              <a:srgbClr val="000000"/>
                            </a:outerShdw>
                          </a:effectLst>
                          <a:latin typeface="Franklin Gothic Demi" pitchFamily="34" charset="0"/>
                          <a:cs typeface="Arial" pitchFamily="34" charset="0"/>
                        </a:rPr>
                        <a:t>Keep all </a:t>
                      </a:r>
                      <a:br>
                        <a:rPr kumimoji="0" lang="en-GB" sz="1600" b="0" i="0" u="none" strike="noStrike" cap="none" normalizeH="0" baseline="0" dirty="0" smtClean="0">
                          <a:ln>
                            <a:noFill/>
                          </a:ln>
                          <a:solidFill>
                            <a:schemeClr val="bg1"/>
                          </a:solidFill>
                          <a:effectLst>
                            <a:outerShdw blurRad="38100" dist="38100" dir="2700000" algn="tl">
                              <a:srgbClr val="000000"/>
                            </a:outerShdw>
                          </a:effectLst>
                          <a:latin typeface="Franklin Gothic Demi" pitchFamily="34" charset="0"/>
                          <a:cs typeface="Arial" pitchFamily="34" charset="0"/>
                        </a:rPr>
                      </a:br>
                      <a:r>
                        <a:rPr kumimoji="0" lang="en-GB" sz="1600" b="0" i="0" u="none" strike="noStrike" cap="none" normalizeH="0" baseline="0" dirty="0" smtClean="0">
                          <a:ln>
                            <a:noFill/>
                          </a:ln>
                          <a:solidFill>
                            <a:schemeClr val="bg1"/>
                          </a:solidFill>
                          <a:effectLst>
                            <a:outerShdw blurRad="38100" dist="38100" dir="2700000" algn="tl">
                              <a:srgbClr val="000000"/>
                            </a:outerShdw>
                          </a:effectLst>
                          <a:latin typeface="Franklin Gothic Demi" pitchFamily="34" charset="0"/>
                          <a:cs typeface="Arial" pitchFamily="34" charset="0"/>
                        </a:rPr>
                        <a:t>my assets safe</a:t>
                      </a:r>
                      <a:endParaRPr kumimoji="0" lang="en-US" sz="1600" b="0" i="0" u="none" strike="noStrike" cap="none" normalizeH="0" baseline="0" dirty="0" smtClean="0">
                        <a:ln>
                          <a:noFill/>
                        </a:ln>
                        <a:solidFill>
                          <a:schemeClr val="bg1"/>
                        </a:solidFill>
                        <a:effectLst>
                          <a:outerShdw blurRad="38100" dist="38100" dir="2700000" algn="tl">
                            <a:srgbClr val="000000"/>
                          </a:outerShdw>
                        </a:effectLst>
                        <a:latin typeface="Franklin Gothic Demi" pitchFamily="34" charset="0"/>
                        <a:cs typeface="Arial" pitchFamily="34" charset="0"/>
                      </a:endParaRPr>
                    </a:p>
                  </a:txBody>
                  <a:tcPr marL="117234" marR="117234" marT="46777" marB="46777"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20000"/>
                        </a:lnSpc>
                        <a:spcBef>
                          <a:spcPct val="0"/>
                        </a:spcBef>
                        <a:spcAft>
                          <a:spcPct val="40000"/>
                        </a:spcAft>
                        <a:buClr>
                          <a:srgbClr val="FF0000"/>
                        </a:buClr>
                        <a:buSzPct val="50000"/>
                        <a:buFont typeface="Franklin Gothic Demi" pitchFamily="34" charset="0"/>
                        <a:buNone/>
                        <a:tabLst/>
                      </a:pPr>
                      <a:r>
                        <a:rPr kumimoji="0" lang="en-GB" sz="1800" b="0" i="0" u="none" strike="noStrike" cap="none" normalizeH="0" baseline="0" dirty="0" smtClean="0">
                          <a:ln>
                            <a:noFill/>
                          </a:ln>
                          <a:solidFill>
                            <a:schemeClr val="bg1"/>
                          </a:solidFill>
                          <a:effectLst>
                            <a:outerShdw blurRad="38100" dist="38100" dir="2700000" algn="tl">
                              <a:srgbClr val="000000"/>
                            </a:outerShdw>
                          </a:effectLst>
                          <a:latin typeface="Franklin Gothic Demi" pitchFamily="34" charset="0"/>
                          <a:cs typeface="Arial" pitchFamily="34" charset="0"/>
                        </a:rPr>
                        <a:t>No Pain</a:t>
                      </a:r>
                    </a:p>
                    <a:p>
                      <a:pPr marL="0" marR="0" lvl="0" indent="0" algn="ctr" defTabSz="914400" rtl="0" eaLnBrk="1" fontAlgn="base" latinLnBrk="0" hangingPunct="1">
                        <a:lnSpc>
                          <a:spcPct val="120000"/>
                        </a:lnSpc>
                        <a:spcBef>
                          <a:spcPct val="0"/>
                        </a:spcBef>
                        <a:spcAft>
                          <a:spcPct val="40000"/>
                        </a:spcAft>
                        <a:buClr>
                          <a:srgbClr val="FF0000"/>
                        </a:buClr>
                        <a:buSzPct val="50000"/>
                        <a:buFont typeface="Franklin Gothic Demi" pitchFamily="34" charset="0"/>
                        <a:buNone/>
                        <a:tabLst/>
                      </a:pPr>
                      <a:r>
                        <a:rPr kumimoji="0" lang="en-GB" sz="1600" b="0" i="0" u="none" strike="noStrike" cap="none" normalizeH="0" baseline="0" dirty="0" smtClean="0">
                          <a:ln>
                            <a:noFill/>
                          </a:ln>
                          <a:solidFill>
                            <a:schemeClr val="bg1"/>
                          </a:solidFill>
                          <a:effectLst>
                            <a:outerShdw blurRad="38100" dist="38100" dir="2700000" algn="tl">
                              <a:srgbClr val="000000"/>
                            </a:outerShdw>
                          </a:effectLst>
                          <a:latin typeface="Franklin Gothic Demi" pitchFamily="34" charset="0"/>
                          <a:cs typeface="Arial" pitchFamily="34" charset="0"/>
                        </a:rPr>
                        <a:t>KISS principle</a:t>
                      </a:r>
                    </a:p>
                    <a:p>
                      <a:pPr marL="0" marR="0" lvl="0" indent="0" algn="ctr" defTabSz="914400" rtl="0" eaLnBrk="1" fontAlgn="base" latinLnBrk="0" hangingPunct="1">
                        <a:lnSpc>
                          <a:spcPct val="120000"/>
                        </a:lnSpc>
                        <a:spcBef>
                          <a:spcPct val="0"/>
                        </a:spcBef>
                        <a:spcAft>
                          <a:spcPct val="40000"/>
                        </a:spcAft>
                        <a:buClr>
                          <a:srgbClr val="FF0000"/>
                        </a:buClr>
                        <a:buSzPct val="50000"/>
                        <a:buFont typeface="Franklin Gothic Demi" pitchFamily="34" charset="0"/>
                        <a:buNone/>
                        <a:tabLst/>
                      </a:pPr>
                      <a:r>
                        <a:rPr kumimoji="0" lang="en-GB" sz="1600" b="0" i="0" u="none" strike="noStrike" cap="none" normalizeH="0" baseline="0" dirty="0" smtClean="0">
                          <a:ln>
                            <a:noFill/>
                          </a:ln>
                          <a:solidFill>
                            <a:schemeClr val="bg1"/>
                          </a:solidFill>
                          <a:effectLst>
                            <a:outerShdw blurRad="38100" dist="38100" dir="2700000" algn="tl">
                              <a:srgbClr val="000000"/>
                            </a:outerShdw>
                          </a:effectLst>
                          <a:latin typeface="Franklin Gothic Demi" pitchFamily="34" charset="0"/>
                          <a:cs typeface="Arial" pitchFamily="34" charset="0"/>
                        </a:rPr>
                        <a:t>(Keep it simple stupid)</a:t>
                      </a:r>
                      <a:endParaRPr kumimoji="0" lang="en-US" sz="1600" b="0" i="0" u="none" strike="noStrike" cap="none" normalizeH="0" baseline="0" dirty="0" smtClean="0">
                        <a:ln>
                          <a:noFill/>
                        </a:ln>
                        <a:solidFill>
                          <a:schemeClr val="bg1"/>
                        </a:solidFill>
                        <a:effectLst>
                          <a:outerShdw blurRad="38100" dist="38100" dir="2700000" algn="tl">
                            <a:srgbClr val="000000"/>
                          </a:outerShdw>
                        </a:effectLst>
                        <a:latin typeface="Franklin Gothic Demi" pitchFamily="34" charset="0"/>
                        <a:cs typeface="Arial" pitchFamily="34" charset="0"/>
                      </a:endParaRPr>
                    </a:p>
                  </a:txBody>
                  <a:tcPr marL="117234" marR="117234" marT="46777" marB="46777"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4593" name="Rectangle 5"/>
          <p:cNvSpPr>
            <a:spLocks noChangeArrowheads="1"/>
          </p:cNvSpPr>
          <p:nvPr/>
        </p:nvSpPr>
        <p:spPr bwMode="auto">
          <a:xfrm>
            <a:off x="8475663" y="4757738"/>
            <a:ext cx="2568575" cy="322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107259" tIns="53630" rIns="107259" bIns="53630" anchor="ctr">
            <a:spAutoFit/>
          </a:bodyPr>
          <a:lstStyle/>
          <a:p>
            <a:r>
              <a:rPr lang="en-US" sz="1400" i="1">
                <a:latin typeface="Franklin Gothic Demi" charset="0"/>
              </a:rPr>
              <a:t>Source: Yankee Group, 2010</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RESIZE" val="Yes"/>
</p:tagLst>
</file>

<file path=ppt/theme/theme1.xml><?xml version="1.0" encoding="utf-8"?>
<a:theme xmlns:a="http://schemas.openxmlformats.org/drawingml/2006/main" name="Struttura predefin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uttura predefini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artner">
    <a:dk1>
      <a:srgbClr val="000000"/>
    </a:dk1>
    <a:lt1>
      <a:srgbClr val="FFFFFF"/>
    </a:lt1>
    <a:dk2>
      <a:srgbClr val="FFFFFF"/>
    </a:dk2>
    <a:lt2>
      <a:srgbClr val="CDCDCD"/>
    </a:lt2>
    <a:accent1>
      <a:srgbClr val="00529B"/>
    </a:accent1>
    <a:accent2>
      <a:srgbClr val="6E96D5"/>
    </a:accent2>
    <a:accent3>
      <a:srgbClr val="B9D0DC"/>
    </a:accent3>
    <a:accent4>
      <a:srgbClr val="374B6A"/>
    </a:accent4>
    <a:accent5>
      <a:srgbClr val="969696"/>
    </a:accent5>
    <a:accent6>
      <a:srgbClr val="CDCDCD"/>
    </a:accent6>
    <a:hlink>
      <a:srgbClr val="FF9900"/>
    </a:hlink>
    <a:folHlink>
      <a:srgbClr val="92D050"/>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artner">
    <a:dk1>
      <a:srgbClr val="000000"/>
    </a:dk1>
    <a:lt1>
      <a:srgbClr val="FFFFFF"/>
    </a:lt1>
    <a:dk2>
      <a:srgbClr val="FFFFFF"/>
    </a:dk2>
    <a:lt2>
      <a:srgbClr val="CDCDCD"/>
    </a:lt2>
    <a:accent1>
      <a:srgbClr val="00529B"/>
    </a:accent1>
    <a:accent2>
      <a:srgbClr val="6E96D5"/>
    </a:accent2>
    <a:accent3>
      <a:srgbClr val="B9D0DC"/>
    </a:accent3>
    <a:accent4>
      <a:srgbClr val="374B6A"/>
    </a:accent4>
    <a:accent5>
      <a:srgbClr val="969696"/>
    </a:accent5>
    <a:accent6>
      <a:srgbClr val="CDCDCD"/>
    </a:accent6>
    <a:hlink>
      <a:srgbClr val="FF9900"/>
    </a:hlink>
    <a:folHlink>
      <a:srgbClr val="92D050"/>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artner">
    <a:dk1>
      <a:srgbClr val="000000"/>
    </a:dk1>
    <a:lt1>
      <a:srgbClr val="FFFFFF"/>
    </a:lt1>
    <a:dk2>
      <a:srgbClr val="FFFFFF"/>
    </a:dk2>
    <a:lt2>
      <a:srgbClr val="CDCDCD"/>
    </a:lt2>
    <a:accent1>
      <a:srgbClr val="00529B"/>
    </a:accent1>
    <a:accent2>
      <a:srgbClr val="6E96D5"/>
    </a:accent2>
    <a:accent3>
      <a:srgbClr val="B9D0DC"/>
    </a:accent3>
    <a:accent4>
      <a:srgbClr val="374B6A"/>
    </a:accent4>
    <a:accent5>
      <a:srgbClr val="969696"/>
    </a:accent5>
    <a:accent6>
      <a:srgbClr val="CDCDCD"/>
    </a:accent6>
    <a:hlink>
      <a:srgbClr val="FF9900"/>
    </a:hlink>
    <a:folHlink>
      <a:srgbClr val="92D050"/>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artner">
    <a:dk1>
      <a:srgbClr val="000000"/>
    </a:dk1>
    <a:lt1>
      <a:srgbClr val="FFFFFF"/>
    </a:lt1>
    <a:dk2>
      <a:srgbClr val="FFFFFF"/>
    </a:dk2>
    <a:lt2>
      <a:srgbClr val="CDCDCD"/>
    </a:lt2>
    <a:accent1>
      <a:srgbClr val="00529B"/>
    </a:accent1>
    <a:accent2>
      <a:srgbClr val="6E96D5"/>
    </a:accent2>
    <a:accent3>
      <a:srgbClr val="B9D0DC"/>
    </a:accent3>
    <a:accent4>
      <a:srgbClr val="374B6A"/>
    </a:accent4>
    <a:accent5>
      <a:srgbClr val="969696"/>
    </a:accent5>
    <a:accent6>
      <a:srgbClr val="CDCDCD"/>
    </a:accent6>
    <a:hlink>
      <a:srgbClr val="FF9900"/>
    </a:hlink>
    <a:folHlink>
      <a:srgbClr val="92D050"/>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uttura predefini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uttura predefini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uttura predefini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15290</TotalTime>
  <Words>7059</Words>
  <Application>Microsoft Macintosh PowerPoint</Application>
  <PresentationFormat>Personalizzato</PresentationFormat>
  <Paragraphs>938</Paragraphs>
  <Slides>51</Slides>
  <Notes>34</Notes>
  <HiddenSlides>3</HiddenSlides>
  <MMClips>0</MMClips>
  <ScaleCrop>false</ScaleCrop>
  <HeadingPairs>
    <vt:vector size="6" baseType="variant">
      <vt:variant>
        <vt:lpstr>Modello struttura</vt:lpstr>
      </vt:variant>
      <vt:variant>
        <vt:i4>1</vt:i4>
      </vt:variant>
      <vt:variant>
        <vt:lpstr>Server OLE incorporati</vt:lpstr>
      </vt:variant>
      <vt:variant>
        <vt:i4>1</vt:i4>
      </vt:variant>
      <vt:variant>
        <vt:lpstr>Titoli diapositive</vt:lpstr>
      </vt:variant>
      <vt:variant>
        <vt:i4>51</vt:i4>
      </vt:variant>
    </vt:vector>
  </HeadingPairs>
  <TitlesOfParts>
    <vt:vector size="53" baseType="lpstr">
      <vt:lpstr>Struttura predefinita</vt:lpstr>
      <vt:lpstr>Photo Editor Photo</vt:lpstr>
      <vt:lpstr>Diapositiva 1</vt:lpstr>
      <vt:lpstr>Sommario</vt:lpstr>
      <vt:lpstr>A cosa serve l’ICT in azienda?</vt:lpstr>
      <vt:lpstr>Il cloud è…</vt:lpstr>
      <vt:lpstr>I modelli di servizio (di base)</vt:lpstr>
      <vt:lpstr>Software as a Service (SaaS)</vt:lpstr>
      <vt:lpstr>Platform as a Service (PaaS)</vt:lpstr>
      <vt:lpstr>Infrastructure as a Service (IaaS)</vt:lpstr>
      <vt:lpstr>Nuovi Servizi Cloud: in quali contesti operativi?</vt:lpstr>
      <vt:lpstr>La forma delle nuvole…</vt:lpstr>
      <vt:lpstr>Diapositiva 11</vt:lpstr>
      <vt:lpstr>Diapositiva 12</vt:lpstr>
      <vt:lpstr>Quanto costa il mio server in azienda? </vt:lpstr>
      <vt:lpstr>Quanto costa il mio server in azienda? </vt:lpstr>
      <vt:lpstr>Facciamo qualche esempio “live” ...</vt:lpstr>
      <vt:lpstr>Esempio: www.gonegoogle.com</vt:lpstr>
      <vt:lpstr>La caratteristiche delle nuvole</vt:lpstr>
      <vt:lpstr>Un Caso di Utente Business che usa la Nuvola Pubblica </vt:lpstr>
      <vt:lpstr>Benefici e sfide con i Cloud Services?</vt:lpstr>
      <vt:lpstr>Benefici e sfide con i Cloud Services?</vt:lpstr>
      <vt:lpstr>Cosa deve guardare un’azienda per scegliere </vt:lpstr>
      <vt:lpstr>Cosa deve guardare un’azienda per scegliere  </vt:lpstr>
      <vt:lpstr>Cloud Services: l'offerta di mercato </vt:lpstr>
      <vt:lpstr>Cloud Services: la domanda</vt:lpstr>
      <vt:lpstr>I principali motivi di adozione</vt:lpstr>
      <vt:lpstr>I principali ostacoli all’adozione</vt:lpstr>
      <vt:lpstr>Scelta del fornitore: i fattori principali</vt:lpstr>
      <vt:lpstr>I Cloud Services dal punto di vista del fornitore</vt:lpstr>
      <vt:lpstr>Diapositiva 29</vt:lpstr>
      <vt:lpstr>Diapositiva 30</vt:lpstr>
      <vt:lpstr>Pronti per la prossima?</vt:lpstr>
      <vt:lpstr>Seguono slides di backup </vt:lpstr>
      <vt:lpstr>I Cloud Services dal punto di vista del cliente</vt:lpstr>
      <vt:lpstr>Diapositiva 34</vt:lpstr>
      <vt:lpstr>La virtualizzazione del Desktop dal punto di vista del Cliente</vt:lpstr>
      <vt:lpstr>Diapositiva 36</vt:lpstr>
      <vt:lpstr>Diapositiva 37</vt:lpstr>
      <vt:lpstr>Diapositiva 38</vt:lpstr>
      <vt:lpstr>Diapositiva 39</vt:lpstr>
      <vt:lpstr>Ospit@ Virtuale</vt:lpstr>
      <vt:lpstr>La console di Ospit@ Virtuale</vt:lpstr>
      <vt:lpstr>I costi di Ospit@ Virtuale</vt:lpstr>
      <vt:lpstr>Diapositiva 43</vt:lpstr>
      <vt:lpstr>Diapositiva 44</vt:lpstr>
      <vt:lpstr>Diapositiva 45</vt:lpstr>
      <vt:lpstr>Diapositiva 46</vt:lpstr>
      <vt:lpstr>Diapositiva 47</vt:lpstr>
      <vt:lpstr>Diapositiva 48</vt:lpstr>
      <vt:lpstr>Considerazioni Finali 1/2</vt:lpstr>
      <vt:lpstr>Considerazioni Finali 2/2</vt:lpstr>
      <vt:lpstr>Grazie per l’attenzione</vt:lpstr>
    </vt:vector>
  </TitlesOfParts>
  <Company>INFN Ist. Nazionale di Fisica Nucleare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Uniontrasporti</dc:creator>
  <cp:lastModifiedBy>Fabrizio Davide</cp:lastModifiedBy>
  <cp:revision>701</cp:revision>
  <cp:lastPrinted>2011-10-19T13:00:36Z</cp:lastPrinted>
  <dcterms:created xsi:type="dcterms:W3CDTF">2012-04-11T14:44:06Z</dcterms:created>
  <dcterms:modified xsi:type="dcterms:W3CDTF">2012-04-11T14:45:26Z</dcterms:modified>
</cp:coreProperties>
</file>