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diagrams/drawing2.xml" ContentType="application/vnd.ms-office.drawingml.diagramDrawing+xml"/>
  <Override PartName="/ppt/slides/slide2.xml" ContentType="application/vnd.openxmlformats-officedocument.presentationml.slide+xml"/>
  <Override PartName="/ppt/diagrams/colors1.xml" ContentType="application/vnd.openxmlformats-officedocument.drawingml.diagramColors+xml"/>
  <Override PartName="/docProps/app.xml" ContentType="application/vnd.openxmlformats-officedocument.extended-properties+xml"/>
  <Override PartName="/ppt/diagrams/layout1.xml" ContentType="application/vnd.openxmlformats-officedocument.drawingml.diagramLayout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charts/chart1.xml" ContentType="application/vnd.openxmlformats-officedocument.drawingml.chart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diagrams/layout2.xml" ContentType="application/vnd.openxmlformats-officedocument.drawingml.diagramLayout+xml"/>
  <Override PartName="/ppt/slides/slide23.xml" ContentType="application/vnd.openxmlformats-officedocument.presentationml.slide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wmf" ContentType="image/x-wmf"/>
  <Override PartName="/ppt/diagrams/data1.xml" ContentType="application/vnd.openxmlformats-officedocument.drawingml.diagramData+xml"/>
  <Default Extension="xlsx" ContentType="application/vnd.openxmlformats-officedocument.spreadsheetml.sheet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quickStyle3.xml" ContentType="application/vnd.openxmlformats-officedocument.drawingml.diagramStyl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diagrams/colors3.xml" ContentType="application/vnd.openxmlformats-officedocument.drawingml.diagramColors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diagrams/data3.xml" ContentType="application/vnd.openxmlformats-officedocument.drawingml.diagramData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quickStyle1.xml" ContentType="application/vnd.openxmlformats-officedocument.drawingml.diagramStyle+xml"/>
  <Override PartName="/ppt/theme/theme1.xml" ContentType="application/vnd.openxmlformats-officedocument.theme+xml"/>
  <Default Extension="emf" ContentType="image/x-emf"/>
  <Override PartName="/ppt/diagrams/quickStyle2.xml" ContentType="application/vnd.openxmlformats-officedocument.drawingml.diagramStyl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charts/chart4.xml" ContentType="application/vnd.openxmlformats-officedocument.drawingml.char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theme/themeOverride1.xml" ContentType="application/vnd.openxmlformats-officedocument.themeOverr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diagrams/layout3.xml" ContentType="application/vnd.openxmlformats-officedocument.drawingml.diagramLayout+xml"/>
  <Override PartName="/ppt/diagrams/colors2.xml" ContentType="application/vnd.openxmlformats-officedocument.drawingml.diagramColors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649" r:id="rId1"/>
  </p:sldMasterIdLst>
  <p:notesMasterIdLst>
    <p:notesMasterId r:id="rId26"/>
  </p:notesMasterIdLst>
  <p:sldIdLst>
    <p:sldId id="896" r:id="rId2"/>
    <p:sldId id="893" r:id="rId3"/>
    <p:sldId id="800" r:id="rId4"/>
    <p:sldId id="801" r:id="rId5"/>
    <p:sldId id="802" r:id="rId6"/>
    <p:sldId id="804" r:id="rId7"/>
    <p:sldId id="805" r:id="rId8"/>
    <p:sldId id="884" r:id="rId9"/>
    <p:sldId id="885" r:id="rId10"/>
    <p:sldId id="877" r:id="rId11"/>
    <p:sldId id="806" r:id="rId12"/>
    <p:sldId id="886" r:id="rId13"/>
    <p:sldId id="888" r:id="rId14"/>
    <p:sldId id="816" r:id="rId15"/>
    <p:sldId id="878" r:id="rId16"/>
    <p:sldId id="894" r:id="rId17"/>
    <p:sldId id="895" r:id="rId18"/>
    <p:sldId id="891" r:id="rId19"/>
    <p:sldId id="883" r:id="rId20"/>
    <p:sldId id="818" r:id="rId21"/>
    <p:sldId id="819" r:id="rId22"/>
    <p:sldId id="820" r:id="rId23"/>
    <p:sldId id="822" r:id="rId24"/>
    <p:sldId id="889" r:id="rId25"/>
  </p:sldIdLst>
  <p:sldSz cx="11911013" cy="6859588"/>
  <p:notesSz cx="6648450" cy="9774238"/>
  <p:defaultTextStyle>
    <a:defPPr>
      <a:defRPr lang="it-IT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536286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1072572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608859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2145145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681431" algn="l" defTabSz="1072572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3217717" algn="l" defTabSz="1072572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754004" algn="l" defTabSz="1072572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4290290" algn="l" defTabSz="1072572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9900"/>
    <a:srgbClr val="FF66FF"/>
    <a:srgbClr val="99CC00"/>
    <a:srgbClr val="91FA12"/>
    <a:srgbClr val="36E329"/>
    <a:srgbClr val="48F21A"/>
    <a:srgbClr val="008000"/>
    <a:srgbClr val="A50021"/>
    <a:srgbClr val="140704"/>
    <a:srgbClr val="521D12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4118" autoAdjust="0"/>
    <p:restoredTop sz="94764" autoAdjust="0"/>
  </p:normalViewPr>
  <p:slideViewPr>
    <p:cSldViewPr>
      <p:cViewPr varScale="1">
        <p:scale>
          <a:sx n="88" d="100"/>
          <a:sy n="88" d="100"/>
        </p:scale>
        <p:origin x="-128" y="-216"/>
      </p:cViewPr>
      <p:guideLst>
        <p:guide orient="horz" pos="2160"/>
        <p:guide pos="37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330" y="-90"/>
      </p:cViewPr>
      <p:guideLst>
        <p:guide orient="horz" pos="3078"/>
        <p:guide pos="2095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tableStyles" Target="tableStyles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printerSettings" Target="printerSettings/printerSettings1.bin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presProps" Target="presProps.xml"/><Relationship Id="rId26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11" Type="http://schemas.openxmlformats.org/officeDocument/2006/relationships/slide" Target="slides/slide10.xml"/><Relationship Id="rId29" Type="http://schemas.openxmlformats.org/officeDocument/2006/relationships/viewProps" Target="viewProp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Microsoft_Excel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Microsoft_Excel4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style val="18"/>
  <c:chart>
    <c:title>
      <c:tx>
        <c:rich>
          <a:bodyPr/>
          <a:lstStyle/>
          <a:p>
            <a:pPr>
              <a:defRPr sz="1800"/>
            </a:pPr>
            <a:r>
              <a:rPr lang="it-IT" sz="1800" dirty="0"/>
              <a:t>Crescita del </a:t>
            </a:r>
            <a:r>
              <a:rPr lang="it-IT" sz="1800" dirty="0" smtClean="0"/>
              <a:t>fatturato</a:t>
            </a:r>
          </a:p>
          <a:p>
            <a:pPr>
              <a:defRPr sz="1800"/>
            </a:pPr>
            <a:r>
              <a:rPr lang="it-IT" sz="1600" b="0" i="1" dirty="0" smtClean="0"/>
              <a:t>Tasso</a:t>
            </a:r>
            <a:r>
              <a:rPr lang="it-IT" sz="1600" b="0" i="1" baseline="0" dirty="0" smtClean="0"/>
              <a:t> di crescita annuale - CAGR</a:t>
            </a:r>
            <a:r>
              <a:rPr lang="it-IT" sz="1600" b="0" i="1" dirty="0" smtClean="0"/>
              <a:t> </a:t>
            </a:r>
            <a:r>
              <a:rPr lang="it-IT" sz="1600" b="0" i="1" dirty="0"/>
              <a:t>2008-</a:t>
            </a:r>
            <a:r>
              <a:rPr lang="it-IT" sz="1600" b="0" i="1" dirty="0" smtClean="0"/>
              <a:t>2010</a:t>
            </a:r>
            <a:endParaRPr lang="it-IT" sz="1800" b="0" i="1" dirty="0"/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Foglio1!$C$1</c:f>
              <c:strCache>
                <c:ptCount val="1"/>
                <c:pt idx="0">
                  <c:v>Crescita del fatturato CAGR 2008-2010</c:v>
                </c:pt>
              </c:strCache>
            </c:strRef>
          </c:tx>
          <c:dPt>
            <c:idx val="0"/>
            <c:spPr>
              <a:solidFill>
                <a:srgbClr val="002E6D"/>
              </a:solidFill>
            </c:spPr>
          </c:dPt>
          <c:dPt>
            <c:idx val="1"/>
            <c:spPr>
              <a:solidFill>
                <a:srgbClr val="002E6D"/>
              </a:solidFill>
            </c:spPr>
          </c:dPt>
          <c:dPt>
            <c:idx val="3"/>
            <c:spPr>
              <a:solidFill>
                <a:srgbClr val="002E6D"/>
              </a:solidFill>
            </c:spPr>
          </c:dPt>
          <c:dPt>
            <c:idx val="4"/>
            <c:spPr>
              <a:solidFill>
                <a:srgbClr val="002E6D"/>
              </a:solidFill>
            </c:spPr>
          </c:dPt>
          <c:dPt>
            <c:idx val="6"/>
            <c:spPr>
              <a:solidFill>
                <a:srgbClr val="002E6D"/>
              </a:solidFill>
            </c:spPr>
          </c:dPt>
          <c:dPt>
            <c:idx val="7"/>
            <c:spPr>
              <a:solidFill>
                <a:srgbClr val="002E6D"/>
              </a:solidFill>
            </c:spPr>
          </c:dPt>
          <c:dLbls>
            <c:dLbl>
              <c:idx val="3"/>
              <c:layout>
                <c:manualLayout>
                  <c:x val="-0.138324363425926"/>
                  <c:y val="0.0"/>
                </c:manualLayout>
              </c:layout>
              <c:showVal val="1"/>
            </c:dLbl>
            <c:txPr>
              <a:bodyPr/>
              <a:lstStyle/>
              <a:p>
                <a:pPr>
                  <a:defRPr sz="1400"/>
                </a:pPr>
                <a:endParaRPr lang="it-IT"/>
              </a:p>
            </c:txPr>
            <c:showVal val="1"/>
          </c:dLbls>
          <c:cat>
            <c:strRef>
              <c:f>Foglio1!$B$2:$B$9</c:f>
              <c:strCache>
                <c:ptCount val="8"/>
                <c:pt idx="0">
                  <c:v>Meno del 5%</c:v>
                </c:pt>
                <c:pt idx="1">
                  <c:v>Più del 5%</c:v>
                </c:pt>
                <c:pt idx="3">
                  <c:v>Meno del 2%</c:v>
                </c:pt>
                <c:pt idx="4">
                  <c:v>Più del 2%</c:v>
                </c:pt>
                <c:pt idx="6">
                  <c:v>No</c:v>
                </c:pt>
                <c:pt idx="7">
                  <c:v>Sì</c:v>
                </c:pt>
              </c:strCache>
            </c:strRef>
          </c:cat>
          <c:val>
            <c:numRef>
              <c:f>Foglio1!$C$2:$C$9</c:f>
              <c:numCache>
                <c:formatCode>0.0%</c:formatCode>
                <c:ptCount val="8"/>
                <c:pt idx="0">
                  <c:v>0.00700000000000001</c:v>
                </c:pt>
                <c:pt idx="1">
                  <c:v>0.013</c:v>
                </c:pt>
                <c:pt idx="3">
                  <c:v>-0.00300000000000001</c:v>
                </c:pt>
                <c:pt idx="4">
                  <c:v>0.0980000000000002</c:v>
                </c:pt>
                <c:pt idx="6">
                  <c:v>0.00300000000000001</c:v>
                </c:pt>
                <c:pt idx="7">
                  <c:v>0.0590000000000002</c:v>
                </c:pt>
              </c:numCache>
            </c:numRef>
          </c:val>
        </c:ser>
        <c:dLbls/>
        <c:axId val="523930984"/>
        <c:axId val="523934248"/>
      </c:barChart>
      <c:catAx>
        <c:axId val="523930984"/>
        <c:scaling>
          <c:orientation val="minMax"/>
        </c:scaling>
        <c:axPos val="l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523934248"/>
        <c:crosses val="autoZero"/>
        <c:auto val="1"/>
        <c:lblAlgn val="ctr"/>
        <c:lblOffset val="100"/>
      </c:catAx>
      <c:valAx>
        <c:axId val="523934248"/>
        <c:scaling>
          <c:orientation val="minMax"/>
        </c:scaling>
        <c:axPos val="b"/>
        <c:numFmt formatCode="0%" sourceLinked="0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52393098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style val="2"/>
  <c:chart>
    <c:title>
      <c:tx>
        <c:rich>
          <a:bodyPr/>
          <a:lstStyle/>
          <a:p>
            <a:pPr>
              <a:defRPr sz="1600"/>
            </a:pPr>
            <a:r>
              <a:rPr lang="it-IT" sz="1800" dirty="0"/>
              <a:t>Esportazioni </a:t>
            </a:r>
            <a:r>
              <a:rPr lang="it-IT" sz="1800" dirty="0" smtClean="0"/>
              <a:t>nette</a:t>
            </a:r>
          </a:p>
          <a:p>
            <a:pPr>
              <a:defRPr sz="1600"/>
            </a:pPr>
            <a:r>
              <a:rPr lang="it-IT" sz="1600" b="0" i="1" dirty="0" smtClean="0"/>
              <a:t>% </a:t>
            </a:r>
            <a:r>
              <a:rPr lang="it-IT" sz="1600" b="0" i="1" dirty="0"/>
              <a:t>del fatturato totale</a:t>
            </a:r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Foglio1!$C$1</c:f>
              <c:strCache>
                <c:ptCount val="1"/>
                <c:pt idx="0">
                  <c:v>Esportazioni nette % del fatturato totale</c:v>
                </c:pt>
              </c:strCache>
            </c:strRef>
          </c:tx>
          <c:spPr>
            <a:solidFill>
              <a:srgbClr val="002E6D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txPr>
              <a:bodyPr/>
              <a:lstStyle/>
              <a:p>
                <a:pPr>
                  <a:defRPr sz="1400"/>
                </a:pPr>
                <a:endParaRPr lang="it-IT"/>
              </a:p>
            </c:txPr>
            <c:showVal val="1"/>
          </c:dLbls>
          <c:cat>
            <c:strRef>
              <c:f>Foglio1!$B$2:$B$9</c:f>
              <c:strCache>
                <c:ptCount val="8"/>
                <c:pt idx="0">
                  <c:v>Meno del 5%</c:v>
                </c:pt>
                <c:pt idx="1">
                  <c:v>Più del 5%</c:v>
                </c:pt>
                <c:pt idx="3">
                  <c:v>Meno del 2%</c:v>
                </c:pt>
                <c:pt idx="4">
                  <c:v>Più del 2%</c:v>
                </c:pt>
                <c:pt idx="6">
                  <c:v>No</c:v>
                </c:pt>
                <c:pt idx="7">
                  <c:v>Sì</c:v>
                </c:pt>
              </c:strCache>
            </c:strRef>
          </c:cat>
          <c:val>
            <c:numRef>
              <c:f>Foglio1!$C$2:$C$9</c:f>
              <c:numCache>
                <c:formatCode>0.0%</c:formatCode>
                <c:ptCount val="8"/>
                <c:pt idx="0">
                  <c:v>0.024</c:v>
                </c:pt>
                <c:pt idx="1">
                  <c:v>0.03</c:v>
                </c:pt>
                <c:pt idx="3">
                  <c:v>0.023</c:v>
                </c:pt>
                <c:pt idx="4">
                  <c:v>0.053</c:v>
                </c:pt>
                <c:pt idx="6">
                  <c:v>0.024</c:v>
                </c:pt>
                <c:pt idx="7">
                  <c:v>0.053</c:v>
                </c:pt>
              </c:numCache>
            </c:numRef>
          </c:val>
        </c:ser>
        <c:dLbls/>
        <c:axId val="524000648"/>
        <c:axId val="524003832"/>
      </c:barChart>
      <c:catAx>
        <c:axId val="524000648"/>
        <c:scaling>
          <c:orientation val="minMax"/>
        </c:scaling>
        <c:axPos val="l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524003832"/>
        <c:crosses val="autoZero"/>
        <c:auto val="1"/>
        <c:lblAlgn val="ctr"/>
        <c:lblOffset val="100"/>
      </c:catAx>
      <c:valAx>
        <c:axId val="524003832"/>
        <c:scaling>
          <c:orientation val="minMax"/>
        </c:scaling>
        <c:axPos val="b"/>
        <c:numFmt formatCode="0%" sourceLinked="0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524000648"/>
        <c:crosses val="autoZero"/>
        <c:crossBetween val="between"/>
        <c:majorUnit val="0.02"/>
      </c:valAx>
    </c:plotArea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style val="2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6764840236511"/>
          <c:y val="0.021235515093827"/>
          <c:w val="0.628007794131364"/>
          <c:h val="0.831322447045753"/>
        </c:manualLayout>
      </c:layout>
      <c:barChart>
        <c:barDir val="bar"/>
        <c:grouping val="percentStacked"/>
        <c:ser>
          <c:idx val="0"/>
          <c:order val="0"/>
          <c:tx>
            <c:strRef>
              <c:f>Foglio1!$B$1</c:f>
              <c:strCache>
                <c:ptCount val="1"/>
                <c:pt idx="0">
                  <c:v>Programmi di Office Automation</c:v>
                </c:pt>
              </c:strCache>
            </c:strRef>
          </c:tx>
          <c:spPr>
            <a:solidFill>
              <a:schemeClr val="tx2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dLbls>
            <c:numFmt formatCode="0%" sourceLinked="0"/>
            <c:txPr>
              <a:bodyPr/>
              <a:lstStyle/>
              <a:p>
                <a:pPr>
                  <a:defRPr lang="it-IT" sz="1600"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dLblPos val="ctr"/>
            <c:showVal val="1"/>
          </c:dLbls>
          <c:cat>
            <c:strRef>
              <c:f>Foglio1!$A$2:$A$8</c:f>
              <c:strCache>
                <c:ptCount val="7"/>
                <c:pt idx="0">
                  <c:v>Gestione forza vendita</c:v>
                </c:pt>
                <c:pt idx="1">
                  <c:v>Progettazione Produzione</c:v>
                </c:pt>
                <c:pt idx="2">
                  <c:v>Gestione personale</c:v>
                </c:pt>
                <c:pt idx="3">
                  <c:v>Logistica</c:v>
                </c:pt>
                <c:pt idx="4">
                  <c:v>Contabilità generale</c:v>
                </c:pt>
                <c:pt idx="5">
                  <c:v>Gestione clienti</c:v>
                </c:pt>
                <c:pt idx="6">
                  <c:v>Gestione Fornitori</c:v>
                </c:pt>
              </c:strCache>
            </c:strRef>
          </c:cat>
          <c:val>
            <c:numRef>
              <c:f>Foglio1!$B$2:$B$8</c:f>
              <c:numCache>
                <c:formatCode>0%</c:formatCode>
                <c:ptCount val="7"/>
                <c:pt idx="0">
                  <c:v>0.381581418984775</c:v>
                </c:pt>
                <c:pt idx="1">
                  <c:v>0.435437878928253</c:v>
                </c:pt>
                <c:pt idx="2">
                  <c:v>0.537005375619093</c:v>
                </c:pt>
                <c:pt idx="3">
                  <c:v>0.550001633900429</c:v>
                </c:pt>
                <c:pt idx="4">
                  <c:v>0.620215428761979</c:v>
                </c:pt>
                <c:pt idx="5">
                  <c:v>0.651650360817738</c:v>
                </c:pt>
                <c:pt idx="6">
                  <c:v>0.672453080176392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Software applicativo</c:v>
                </c:pt>
              </c:strCache>
            </c:strRef>
          </c:tx>
          <c:spPr>
            <a:solidFill>
              <a:schemeClr val="accent1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dLbls>
            <c:numFmt formatCode="0%" sourceLinked="0"/>
            <c:txPr>
              <a:bodyPr/>
              <a:lstStyle/>
              <a:p>
                <a:pPr>
                  <a:defRPr sz="1600" b="1"/>
                </a:pPr>
                <a:endParaRPr lang="it-IT"/>
              </a:p>
            </c:txPr>
            <c:showVal val="1"/>
          </c:dLbls>
          <c:cat>
            <c:strRef>
              <c:f>Foglio1!$A$2:$A$8</c:f>
              <c:strCache>
                <c:ptCount val="7"/>
                <c:pt idx="0">
                  <c:v>Gestione forza vendita</c:v>
                </c:pt>
                <c:pt idx="1">
                  <c:v>Progettazione Produzione</c:v>
                </c:pt>
                <c:pt idx="2">
                  <c:v>Gestione personale</c:v>
                </c:pt>
                <c:pt idx="3">
                  <c:v>Logistica</c:v>
                </c:pt>
                <c:pt idx="4">
                  <c:v>Contabilità generale</c:v>
                </c:pt>
                <c:pt idx="5">
                  <c:v>Gestione clienti</c:v>
                </c:pt>
                <c:pt idx="6">
                  <c:v>Gestione Fornitori</c:v>
                </c:pt>
              </c:strCache>
            </c:strRef>
          </c:cat>
          <c:val>
            <c:numRef>
              <c:f>Foglio1!$C$2:$C$8</c:f>
              <c:numCache>
                <c:formatCode>0%</c:formatCode>
                <c:ptCount val="7"/>
                <c:pt idx="0">
                  <c:v>0.0985905850882989</c:v>
                </c:pt>
                <c:pt idx="1">
                  <c:v>0.105846806763571</c:v>
                </c:pt>
                <c:pt idx="2">
                  <c:v>0.106507493658773</c:v>
                </c:pt>
                <c:pt idx="3">
                  <c:v>0.117800799284663</c:v>
                </c:pt>
                <c:pt idx="4">
                  <c:v>0.162913942345953</c:v>
                </c:pt>
                <c:pt idx="5">
                  <c:v>0.150538334895889</c:v>
                </c:pt>
                <c:pt idx="6">
                  <c:v>0.15363498650306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Attività in gestione all esterno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dLbls>
            <c:dLbl>
              <c:idx val="0"/>
              <c:layout>
                <c:manualLayout>
                  <c:x val="0.00334371728686048"/>
                  <c:y val="0.0"/>
                </c:manualLayout>
              </c:layout>
              <c:showVal val="1"/>
            </c:dLbl>
            <c:dLbl>
              <c:idx val="1"/>
              <c:layout>
                <c:manualLayout>
                  <c:x val="-0.0105460655464666"/>
                  <c:y val="0.00378247943611869"/>
                </c:manualLayout>
              </c:layout>
              <c:showVal val="1"/>
            </c:dLbl>
            <c:dLbl>
              <c:idx val="3"/>
              <c:layout>
                <c:manualLayout>
                  <c:x val="0.00835929321715116"/>
                  <c:y val="0.0"/>
                </c:manualLayout>
              </c:layout>
              <c:showVal val="1"/>
            </c:dLbl>
            <c:numFmt formatCode="0%" sourceLinked="0"/>
            <c:txPr>
              <a:bodyPr/>
              <a:lstStyle/>
              <a:p>
                <a:pPr>
                  <a:defRPr sz="1600" b="1"/>
                </a:pPr>
                <a:endParaRPr lang="it-IT"/>
              </a:p>
            </c:txPr>
            <c:showVal val="1"/>
          </c:dLbls>
          <c:cat>
            <c:strRef>
              <c:f>Foglio1!$A$2:$A$8</c:f>
              <c:strCache>
                <c:ptCount val="7"/>
                <c:pt idx="0">
                  <c:v>Gestione forza vendita</c:v>
                </c:pt>
                <c:pt idx="1">
                  <c:v>Progettazione Produzione</c:v>
                </c:pt>
                <c:pt idx="2">
                  <c:v>Gestione personale</c:v>
                </c:pt>
                <c:pt idx="3">
                  <c:v>Logistica</c:v>
                </c:pt>
                <c:pt idx="4">
                  <c:v>Contabilità generale</c:v>
                </c:pt>
                <c:pt idx="5">
                  <c:v>Gestione clienti</c:v>
                </c:pt>
                <c:pt idx="6">
                  <c:v>Gestione Fornitori</c:v>
                </c:pt>
              </c:strCache>
            </c:strRef>
          </c:cat>
          <c:val>
            <c:numRef>
              <c:f>Foglio1!$D$2:$D$8</c:f>
              <c:numCache>
                <c:formatCode>0%</c:formatCode>
                <c:ptCount val="7"/>
                <c:pt idx="0">
                  <c:v>0.0313649777863277</c:v>
                </c:pt>
                <c:pt idx="1">
                  <c:v>0.0326887188064423</c:v>
                </c:pt>
                <c:pt idx="2">
                  <c:v>0.156838899025604</c:v>
                </c:pt>
                <c:pt idx="3">
                  <c:v>0.0332046994093638</c:v>
                </c:pt>
                <c:pt idx="4">
                  <c:v>0.139370483236338</c:v>
                </c:pt>
                <c:pt idx="5">
                  <c:v>0.0272483489882008</c:v>
                </c:pt>
                <c:pt idx="6">
                  <c:v>0.0279157989101314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Attività non informatizzata/non presente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dLbls>
            <c:numFmt formatCode="0%" sourceLinked="0"/>
            <c:txPr>
              <a:bodyPr/>
              <a:lstStyle/>
              <a:p>
                <a:pPr>
                  <a:defRPr sz="1600" b="1"/>
                </a:pPr>
                <a:endParaRPr lang="it-IT"/>
              </a:p>
            </c:txPr>
            <c:showVal val="1"/>
          </c:dLbls>
          <c:cat>
            <c:strRef>
              <c:f>Foglio1!$A$2:$A$8</c:f>
              <c:strCache>
                <c:ptCount val="7"/>
                <c:pt idx="0">
                  <c:v>Gestione forza vendita</c:v>
                </c:pt>
                <c:pt idx="1">
                  <c:v>Progettazione Produzione</c:v>
                </c:pt>
                <c:pt idx="2">
                  <c:v>Gestione personale</c:v>
                </c:pt>
                <c:pt idx="3">
                  <c:v>Logistica</c:v>
                </c:pt>
                <c:pt idx="4">
                  <c:v>Contabilità generale</c:v>
                </c:pt>
                <c:pt idx="5">
                  <c:v>Gestione clienti</c:v>
                </c:pt>
                <c:pt idx="6">
                  <c:v>Gestione Fornitori</c:v>
                </c:pt>
              </c:strCache>
            </c:strRef>
          </c:cat>
          <c:val>
            <c:numRef>
              <c:f>Foglio1!$E$2:$E$8</c:f>
              <c:numCache>
                <c:formatCode>####.0%</c:formatCode>
                <c:ptCount val="7"/>
                <c:pt idx="0">
                  <c:v>0.488463018140603</c:v>
                </c:pt>
                <c:pt idx="1">
                  <c:v>0.426026595501736</c:v>
                </c:pt>
                <c:pt idx="2">
                  <c:v>0.199648231696533</c:v>
                </c:pt>
                <c:pt idx="3">
                  <c:v>0.298992867405549</c:v>
                </c:pt>
                <c:pt idx="4">
                  <c:v>0.0775001456557299</c:v>
                </c:pt>
                <c:pt idx="5">
                  <c:v>0.170562955298173</c:v>
                </c:pt>
                <c:pt idx="6">
                  <c:v>0.145996134410418</c:v>
                </c:pt>
              </c:numCache>
            </c:numRef>
          </c:val>
        </c:ser>
        <c:dLbls>
          <c:showVal val="1"/>
        </c:dLbls>
        <c:gapWidth val="62"/>
        <c:overlap val="100"/>
        <c:axId val="551727688"/>
        <c:axId val="551779960"/>
      </c:barChart>
      <c:catAx>
        <c:axId val="551727688"/>
        <c:scaling>
          <c:orientation val="minMax"/>
        </c:scaling>
        <c:axPos val="l"/>
        <c:tickLblPos val="nextTo"/>
        <c:txPr>
          <a:bodyPr/>
          <a:lstStyle/>
          <a:p>
            <a:pPr>
              <a:defRPr lang="it-IT" sz="1200" b="1"/>
            </a:pPr>
            <a:endParaRPr lang="it-IT"/>
          </a:p>
        </c:txPr>
        <c:crossAx val="551779960"/>
        <c:crosses val="autoZero"/>
        <c:auto val="1"/>
        <c:lblAlgn val="ctr"/>
        <c:lblOffset val="100"/>
        <c:tickLblSkip val="1"/>
      </c:catAx>
      <c:valAx>
        <c:axId val="551779960"/>
        <c:scaling>
          <c:orientation val="minMax"/>
          <c:max val="1.0"/>
        </c:scaling>
        <c:delete val="1"/>
        <c:axPos val="b"/>
        <c:majorGridlines/>
        <c:numFmt formatCode="0%" sourceLinked="1"/>
        <c:tickLblPos val="none"/>
        <c:crossAx val="551727688"/>
        <c:crosses val="autoZero"/>
        <c:crossBetween val="between"/>
        <c:majorUnit val="0.25"/>
      </c:valAx>
      <c:spPr>
        <a:noFill/>
      </c:spPr>
    </c:plotArea>
    <c:legend>
      <c:legendPos val="b"/>
      <c:layout>
        <c:manualLayout>
          <c:xMode val="edge"/>
          <c:yMode val="edge"/>
          <c:x val="0.0"/>
          <c:y val="0.883212298945403"/>
          <c:w val="1.0"/>
          <c:h val="0.11661248029277"/>
        </c:manualLayout>
      </c:layout>
      <c:spPr>
        <a:solidFill>
          <a:sysClr val="window" lastClr="FFFFFF"/>
        </a:solidFill>
      </c:spPr>
      <c:txPr>
        <a:bodyPr/>
        <a:lstStyle/>
        <a:p>
          <a:pPr>
            <a:defRPr lang="it-IT" sz="1200"/>
          </a:pPr>
          <a:endParaRPr lang="it-IT"/>
        </a:p>
      </c:txPr>
    </c:legend>
    <c:plotVisOnly val="1"/>
    <c:dispBlanksAs val="gap"/>
  </c:chart>
  <c:spPr>
    <a:noFill/>
  </c:spPr>
  <c:txPr>
    <a:bodyPr/>
    <a:lstStyle/>
    <a:p>
      <a:pPr>
        <a:defRPr sz="1400"/>
      </a:pPr>
      <a:endParaRPr lang="it-IT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style val="2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6764840236511"/>
          <c:y val="0.0212355150938269"/>
          <c:w val="0.628007794131364"/>
          <c:h val="0.831322447045753"/>
        </c:manualLayout>
      </c:layout>
      <c:barChart>
        <c:barDir val="bar"/>
        <c:grouping val="percentStacked"/>
        <c:ser>
          <c:idx val="0"/>
          <c:order val="0"/>
          <c:tx>
            <c:strRef>
              <c:f>Foglio1!$B$1</c:f>
              <c:strCache>
                <c:ptCount val="1"/>
                <c:pt idx="0">
                  <c:v>Programmi di Office Automation</c:v>
                </c:pt>
              </c:strCache>
            </c:strRef>
          </c:tx>
          <c:spPr>
            <a:solidFill>
              <a:schemeClr val="tx2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dLbls>
            <c:numFmt formatCode="0%" sourceLinked="0"/>
            <c:txPr>
              <a:bodyPr/>
              <a:lstStyle/>
              <a:p>
                <a:pPr>
                  <a:defRPr lang="it-IT" sz="1600"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dLblPos val="ctr"/>
            <c:showVal val="1"/>
          </c:dLbls>
          <c:cat>
            <c:strRef>
              <c:f>Foglio1!$A$2:$A$8</c:f>
              <c:strCache>
                <c:ptCount val="7"/>
                <c:pt idx="0">
                  <c:v>Progettazione Produzione</c:v>
                </c:pt>
                <c:pt idx="1">
                  <c:v>Gestione forza vendita</c:v>
                </c:pt>
                <c:pt idx="2">
                  <c:v>Gestione personale</c:v>
                </c:pt>
                <c:pt idx="3">
                  <c:v>Logistica</c:v>
                </c:pt>
                <c:pt idx="4">
                  <c:v>Gestione Fornitori</c:v>
                </c:pt>
                <c:pt idx="5">
                  <c:v>Gestione clienti</c:v>
                </c:pt>
                <c:pt idx="6">
                  <c:v>Contabilità generale</c:v>
                </c:pt>
              </c:strCache>
            </c:strRef>
          </c:cat>
          <c:val>
            <c:numRef>
              <c:f>Foglio1!$B$2:$B$8</c:f>
              <c:numCache>
                <c:formatCode>0%</c:formatCode>
                <c:ptCount val="7"/>
                <c:pt idx="0">
                  <c:v>0.204094280682145</c:v>
                </c:pt>
                <c:pt idx="1">
                  <c:v>0.211828906565458</c:v>
                </c:pt>
                <c:pt idx="2">
                  <c:v>0.222398613591235</c:v>
                </c:pt>
                <c:pt idx="3">
                  <c:v>0.263540446692936</c:v>
                </c:pt>
                <c:pt idx="4">
                  <c:v>0.414522659052251</c:v>
                </c:pt>
                <c:pt idx="5">
                  <c:v>0.447880428581579</c:v>
                </c:pt>
                <c:pt idx="6">
                  <c:v>0.443332557031462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Software applicativo</c:v>
                </c:pt>
              </c:strCache>
            </c:strRef>
          </c:tx>
          <c:spPr>
            <a:solidFill>
              <a:schemeClr val="accent1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dLbls>
            <c:numFmt formatCode="0%" sourceLinked="0"/>
            <c:txPr>
              <a:bodyPr/>
              <a:lstStyle/>
              <a:p>
                <a:pPr>
                  <a:defRPr sz="1600" b="1"/>
                </a:pPr>
                <a:endParaRPr lang="it-IT"/>
              </a:p>
            </c:txPr>
            <c:showVal val="1"/>
          </c:dLbls>
          <c:cat>
            <c:strRef>
              <c:f>Foglio1!$A$2:$A$8</c:f>
              <c:strCache>
                <c:ptCount val="7"/>
                <c:pt idx="0">
                  <c:v>Progettazione Produzione</c:v>
                </c:pt>
                <c:pt idx="1">
                  <c:v>Gestione forza vendita</c:v>
                </c:pt>
                <c:pt idx="2">
                  <c:v>Gestione personale</c:v>
                </c:pt>
                <c:pt idx="3">
                  <c:v>Logistica</c:v>
                </c:pt>
                <c:pt idx="4">
                  <c:v>Gestione Fornitori</c:v>
                </c:pt>
                <c:pt idx="5">
                  <c:v>Gestione clienti</c:v>
                </c:pt>
                <c:pt idx="6">
                  <c:v>Contabilità generale</c:v>
                </c:pt>
              </c:strCache>
            </c:strRef>
          </c:cat>
          <c:val>
            <c:numRef>
              <c:f>Foglio1!$C$2:$C$8</c:f>
              <c:numCache>
                <c:formatCode>0%</c:formatCode>
                <c:ptCount val="7"/>
                <c:pt idx="0">
                  <c:v>0.0294302715087198</c:v>
                </c:pt>
                <c:pt idx="1">
                  <c:v>0.0253050556356459</c:v>
                </c:pt>
                <c:pt idx="2">
                  <c:v>0.0311980638457091</c:v>
                </c:pt>
                <c:pt idx="3">
                  <c:v>0.0464569273876034</c:v>
                </c:pt>
                <c:pt idx="4">
                  <c:v>0.0799007443755365</c:v>
                </c:pt>
                <c:pt idx="5">
                  <c:v>0.0864319294226092</c:v>
                </c:pt>
                <c:pt idx="6">
                  <c:v>0.0608178282475765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Attività in gestione all esterno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dLbls>
            <c:dLbl>
              <c:idx val="0"/>
              <c:layout>
                <c:manualLayout>
                  <c:x val="0.00334371728686047"/>
                  <c:y val="0.0"/>
                </c:manualLayout>
              </c:layout>
              <c:showVal val="1"/>
            </c:dLbl>
            <c:dLbl>
              <c:idx val="1"/>
              <c:layout>
                <c:manualLayout>
                  <c:x val="-0.0105460655464666"/>
                  <c:y val="0.00378247943611869"/>
                </c:manualLayout>
              </c:layout>
              <c:showVal val="1"/>
            </c:dLbl>
            <c:dLbl>
              <c:idx val="3"/>
              <c:layout>
                <c:manualLayout>
                  <c:x val="0.00835929321715113"/>
                  <c:y val="0.0"/>
                </c:manualLayout>
              </c:layout>
              <c:showVal val="1"/>
            </c:dLbl>
            <c:numFmt formatCode="0%" sourceLinked="0"/>
            <c:txPr>
              <a:bodyPr/>
              <a:lstStyle/>
              <a:p>
                <a:pPr>
                  <a:defRPr sz="1600" b="1"/>
                </a:pPr>
                <a:endParaRPr lang="it-IT"/>
              </a:p>
            </c:txPr>
            <c:showVal val="1"/>
          </c:dLbls>
          <c:cat>
            <c:strRef>
              <c:f>Foglio1!$A$2:$A$8</c:f>
              <c:strCache>
                <c:ptCount val="7"/>
                <c:pt idx="0">
                  <c:v>Progettazione Produzione</c:v>
                </c:pt>
                <c:pt idx="1">
                  <c:v>Gestione forza vendita</c:v>
                </c:pt>
                <c:pt idx="2">
                  <c:v>Gestione personale</c:v>
                </c:pt>
                <c:pt idx="3">
                  <c:v>Logistica</c:v>
                </c:pt>
                <c:pt idx="4">
                  <c:v>Gestione Fornitori</c:v>
                </c:pt>
                <c:pt idx="5">
                  <c:v>Gestione clienti</c:v>
                </c:pt>
                <c:pt idx="6">
                  <c:v>Contabilità generale</c:v>
                </c:pt>
              </c:strCache>
            </c:strRef>
          </c:cat>
          <c:val>
            <c:numRef>
              <c:f>Foglio1!$D$2:$D$8</c:f>
              <c:numCache>
                <c:formatCode>0%</c:formatCode>
                <c:ptCount val="7"/>
                <c:pt idx="0">
                  <c:v>0.0276448528249202</c:v>
                </c:pt>
                <c:pt idx="1">
                  <c:v>0.0504708317021027</c:v>
                </c:pt>
                <c:pt idx="2">
                  <c:v>0.120086204382904</c:v>
                </c:pt>
                <c:pt idx="3">
                  <c:v>0.0343215407893156</c:v>
                </c:pt>
                <c:pt idx="4">
                  <c:v>0.0718870355053647</c:v>
                </c:pt>
                <c:pt idx="5">
                  <c:v>0.0512823618083405</c:v>
                </c:pt>
                <c:pt idx="6">
                  <c:v>0.220505053407778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Attività non informatizzata/non presente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dLbls>
            <c:numFmt formatCode="0%" sourceLinked="0"/>
            <c:txPr>
              <a:bodyPr/>
              <a:lstStyle/>
              <a:p>
                <a:pPr>
                  <a:defRPr sz="1600" b="1"/>
                </a:pPr>
                <a:endParaRPr lang="it-IT"/>
              </a:p>
            </c:txPr>
            <c:showVal val="1"/>
          </c:dLbls>
          <c:cat>
            <c:strRef>
              <c:f>Foglio1!$A$2:$A$8</c:f>
              <c:strCache>
                <c:ptCount val="7"/>
                <c:pt idx="0">
                  <c:v>Progettazione Produzione</c:v>
                </c:pt>
                <c:pt idx="1">
                  <c:v>Gestione forza vendita</c:v>
                </c:pt>
                <c:pt idx="2">
                  <c:v>Gestione personale</c:v>
                </c:pt>
                <c:pt idx="3">
                  <c:v>Logistica</c:v>
                </c:pt>
                <c:pt idx="4">
                  <c:v>Gestione Fornitori</c:v>
                </c:pt>
                <c:pt idx="5">
                  <c:v>Gestione clienti</c:v>
                </c:pt>
                <c:pt idx="6">
                  <c:v>Contabilità generale</c:v>
                </c:pt>
              </c:strCache>
            </c:strRef>
          </c:cat>
          <c:val>
            <c:numRef>
              <c:f>Foglio1!$E$2:$E$8</c:f>
              <c:numCache>
                <c:formatCode>####.0%</c:formatCode>
                <c:ptCount val="7"/>
                <c:pt idx="0">
                  <c:v>0.738830594984217</c:v>
                </c:pt>
                <c:pt idx="1">
                  <c:v>0.712395206096797</c:v>
                </c:pt>
                <c:pt idx="2">
                  <c:v>0.626317118180152</c:v>
                </c:pt>
                <c:pt idx="3">
                  <c:v>0.655681085130148</c:v>
                </c:pt>
                <c:pt idx="4">
                  <c:v>0.433689561066854</c:v>
                </c:pt>
                <c:pt idx="5">
                  <c:v>0.414405280187473</c:v>
                </c:pt>
                <c:pt idx="6">
                  <c:v>0.275344561313186</c:v>
                </c:pt>
              </c:numCache>
            </c:numRef>
          </c:val>
        </c:ser>
        <c:dLbls>
          <c:showVal val="1"/>
        </c:dLbls>
        <c:gapWidth val="62"/>
        <c:overlap val="100"/>
        <c:axId val="552524488"/>
        <c:axId val="552528024"/>
      </c:barChart>
      <c:catAx>
        <c:axId val="552524488"/>
        <c:scaling>
          <c:orientation val="minMax"/>
        </c:scaling>
        <c:axPos val="l"/>
        <c:tickLblPos val="nextTo"/>
        <c:txPr>
          <a:bodyPr/>
          <a:lstStyle/>
          <a:p>
            <a:pPr>
              <a:defRPr lang="it-IT" sz="1200" b="1"/>
            </a:pPr>
            <a:endParaRPr lang="it-IT"/>
          </a:p>
        </c:txPr>
        <c:crossAx val="552528024"/>
        <c:crosses val="autoZero"/>
        <c:auto val="1"/>
        <c:lblAlgn val="ctr"/>
        <c:lblOffset val="100"/>
        <c:tickLblSkip val="1"/>
      </c:catAx>
      <c:valAx>
        <c:axId val="552528024"/>
        <c:scaling>
          <c:orientation val="minMax"/>
          <c:max val="1.0"/>
        </c:scaling>
        <c:delete val="1"/>
        <c:axPos val="b"/>
        <c:majorGridlines/>
        <c:numFmt formatCode="0%" sourceLinked="1"/>
        <c:tickLblPos val="none"/>
        <c:crossAx val="552524488"/>
        <c:crosses val="autoZero"/>
        <c:crossBetween val="between"/>
        <c:majorUnit val="0.25"/>
      </c:valAx>
      <c:spPr>
        <a:noFill/>
      </c:spPr>
    </c:plotArea>
    <c:legend>
      <c:legendPos val="b"/>
      <c:layout>
        <c:manualLayout>
          <c:xMode val="edge"/>
          <c:yMode val="edge"/>
          <c:x val="0.0"/>
          <c:y val="0.883212298945405"/>
          <c:w val="1.0"/>
          <c:h val="0.11661248029277"/>
        </c:manualLayout>
      </c:layout>
      <c:spPr>
        <a:solidFill>
          <a:sysClr val="window" lastClr="FFFFFF"/>
        </a:solidFill>
      </c:spPr>
      <c:txPr>
        <a:bodyPr/>
        <a:lstStyle/>
        <a:p>
          <a:pPr>
            <a:defRPr lang="it-IT" sz="1200"/>
          </a:pPr>
          <a:endParaRPr lang="it-IT"/>
        </a:p>
      </c:txPr>
    </c:legend>
    <c:plotVisOnly val="1"/>
    <c:dispBlanksAs val="gap"/>
  </c:chart>
  <c:spPr>
    <a:noFill/>
  </c:spPr>
  <c:txPr>
    <a:bodyPr/>
    <a:lstStyle/>
    <a:p>
      <a:pPr>
        <a:defRPr sz="1400"/>
      </a:pPr>
      <a:endParaRPr lang="it-IT"/>
    </a:p>
  </c:txPr>
  <c:externalData r:id="rId2"/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5F68D6-5128-0F47-A5F1-393F82737173}" type="doc">
      <dgm:prSet loTypeId="urn:microsoft.com/office/officeart/2005/8/layout/cycle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C624326-E496-874F-9DB6-BBE18FCC0E11}">
      <dgm:prSet phldrT="[Testo]" custT="1"/>
      <dgm:spPr/>
      <dgm:t>
        <a:bodyPr/>
        <a:lstStyle/>
        <a:p>
          <a:pPr rtl="0"/>
          <a:r>
            <a:rPr lang="it-IT" sz="2000" b="0" dirty="0" smtClean="0">
              <a:solidFill>
                <a:schemeClr val="tx2"/>
              </a:solidFill>
            </a:rPr>
            <a:t>dimensione delle aziende</a:t>
          </a:r>
          <a:endParaRPr lang="it-IT" sz="2000" b="0" dirty="0"/>
        </a:p>
      </dgm:t>
    </dgm:pt>
    <dgm:pt modelId="{3BF4C805-5061-DA45-B76D-FA3947B125E8}" type="parTrans" cxnId="{D5FBFCEE-EE7A-E146-AAB0-BF5013D68063}">
      <dgm:prSet/>
      <dgm:spPr/>
      <dgm:t>
        <a:bodyPr/>
        <a:lstStyle/>
        <a:p>
          <a:endParaRPr lang="it-IT"/>
        </a:p>
      </dgm:t>
    </dgm:pt>
    <dgm:pt modelId="{BAB08D71-0DF3-3C4C-B425-2F63ABAB397D}" type="sibTrans" cxnId="{D5FBFCEE-EE7A-E146-AAB0-BF5013D68063}">
      <dgm:prSet/>
      <dgm:spPr/>
      <dgm:t>
        <a:bodyPr/>
        <a:lstStyle/>
        <a:p>
          <a:endParaRPr lang="it-IT"/>
        </a:p>
      </dgm:t>
    </dgm:pt>
    <dgm:pt modelId="{0ED34AAC-C5BB-8940-8A7B-C457BBAC90A2}">
      <dgm:prSet phldrT="[Testo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it-IT" sz="1800" b="0" dirty="0" smtClean="0">
              <a:solidFill>
                <a:schemeClr val="tx2"/>
              </a:solidFill>
            </a:rPr>
            <a:t>relazioni tra </a:t>
          </a:r>
          <a:r>
            <a:rPr lang="it-IT" sz="1800" b="0" dirty="0" err="1" smtClean="0">
              <a:solidFill>
                <a:schemeClr val="tx2"/>
              </a:solidFill>
            </a:rPr>
            <a:t>amministraz</a:t>
          </a:r>
          <a:r>
            <a:rPr lang="it-IT" sz="1800" b="0" dirty="0" smtClean="0">
              <a:solidFill>
                <a:schemeClr val="tx2"/>
              </a:solidFill>
            </a:rPr>
            <a:t>. pubblica e cittadini/aziende</a:t>
          </a:r>
          <a:endParaRPr lang="it-IT" sz="1800" b="0" dirty="0">
            <a:solidFill>
              <a:schemeClr val="tx2"/>
            </a:solidFill>
          </a:endParaRPr>
        </a:p>
      </dgm:t>
    </dgm:pt>
    <dgm:pt modelId="{E28E88E0-3F23-F544-B7BE-BDDA36EFFABA}" type="parTrans" cxnId="{975BF3B1-CDFF-D442-BB12-139D9F83CD0F}">
      <dgm:prSet/>
      <dgm:spPr/>
      <dgm:t>
        <a:bodyPr/>
        <a:lstStyle/>
        <a:p>
          <a:endParaRPr lang="it-IT"/>
        </a:p>
      </dgm:t>
    </dgm:pt>
    <dgm:pt modelId="{A885600C-C92D-4E4B-83E6-AD110E84ECB0}" type="sibTrans" cxnId="{975BF3B1-CDFF-D442-BB12-139D9F83CD0F}">
      <dgm:prSet/>
      <dgm:spPr/>
      <dgm:t>
        <a:bodyPr/>
        <a:lstStyle/>
        <a:p>
          <a:endParaRPr lang="it-IT"/>
        </a:p>
      </dgm:t>
    </dgm:pt>
    <dgm:pt modelId="{5EEAD89A-8717-644A-A5B7-C1AB1724E323}">
      <dgm:prSet phldrT="[Testo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it-IT" sz="2000" b="0" dirty="0" smtClean="0">
              <a:solidFill>
                <a:schemeClr val="tx2"/>
              </a:solidFill>
            </a:rPr>
            <a:t>gestione efficiente del business</a:t>
          </a:r>
          <a:endParaRPr lang="it-IT" sz="2000" b="0" dirty="0">
            <a:solidFill>
              <a:schemeClr val="tx2"/>
            </a:solidFill>
          </a:endParaRPr>
        </a:p>
      </dgm:t>
    </dgm:pt>
    <dgm:pt modelId="{699B98B3-D9B9-F342-ADC2-BDFA5EAE1758}" type="parTrans" cxnId="{2C0AF1AE-02DF-7D4D-9649-324FB889E7C8}">
      <dgm:prSet/>
      <dgm:spPr/>
      <dgm:t>
        <a:bodyPr/>
        <a:lstStyle/>
        <a:p>
          <a:endParaRPr lang="it-IT"/>
        </a:p>
      </dgm:t>
    </dgm:pt>
    <dgm:pt modelId="{9F7749B9-222A-B943-8D9A-1B0305343554}" type="sibTrans" cxnId="{2C0AF1AE-02DF-7D4D-9649-324FB889E7C8}">
      <dgm:prSet/>
      <dgm:spPr/>
      <dgm:t>
        <a:bodyPr/>
        <a:lstStyle/>
        <a:p>
          <a:endParaRPr lang="it-IT"/>
        </a:p>
      </dgm:t>
    </dgm:pt>
    <dgm:pt modelId="{B34487AF-0EB7-1E47-988C-112475E085C3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pPr rtl="0"/>
          <a:r>
            <a:rPr lang="it-IT" sz="2000" b="0" dirty="0" smtClean="0">
              <a:solidFill>
                <a:schemeClr val="tx2"/>
              </a:solidFill>
            </a:rPr>
            <a:t>produttività</a:t>
          </a:r>
          <a:endParaRPr lang="it-IT" sz="2000" b="0" dirty="0">
            <a:solidFill>
              <a:schemeClr val="tx2"/>
            </a:solidFill>
          </a:endParaRPr>
        </a:p>
      </dgm:t>
    </dgm:pt>
    <dgm:pt modelId="{7693129A-B542-4540-A30B-53DAE7BE8C07}" type="parTrans" cxnId="{7B5FD69D-94E6-5A4D-9D5C-9DE02B4DF5A7}">
      <dgm:prSet/>
      <dgm:spPr/>
      <dgm:t>
        <a:bodyPr/>
        <a:lstStyle/>
        <a:p>
          <a:endParaRPr lang="it-IT"/>
        </a:p>
      </dgm:t>
    </dgm:pt>
    <dgm:pt modelId="{79D767AD-BD9F-5844-9458-F68A3163ABFB}" type="sibTrans" cxnId="{7B5FD69D-94E6-5A4D-9D5C-9DE02B4DF5A7}">
      <dgm:prSet/>
      <dgm:spPr/>
      <dgm:t>
        <a:bodyPr/>
        <a:lstStyle/>
        <a:p>
          <a:endParaRPr lang="it-IT"/>
        </a:p>
      </dgm:t>
    </dgm:pt>
    <dgm:pt modelId="{108FE4A1-EA4A-C841-9DB1-A630545FD0F0}">
      <dgm:prSet custT="1"/>
      <dgm:spPr>
        <a:solidFill>
          <a:schemeClr val="accent4">
            <a:lumMod val="60000"/>
            <a:lumOff val="40000"/>
          </a:schemeClr>
        </a:solidFill>
        <a:ln>
          <a:solidFill>
            <a:srgbClr val="B26DF3"/>
          </a:solidFill>
        </a:ln>
      </dgm:spPr>
      <dgm:t>
        <a:bodyPr/>
        <a:lstStyle/>
        <a:p>
          <a:pPr rtl="0"/>
          <a:r>
            <a:rPr lang="it-IT" sz="2000" b="0" dirty="0" smtClean="0">
              <a:solidFill>
                <a:schemeClr val="tx2"/>
              </a:solidFill>
            </a:rPr>
            <a:t>competitività</a:t>
          </a:r>
          <a:endParaRPr lang="it-IT" sz="2000" b="0" dirty="0">
            <a:solidFill>
              <a:schemeClr val="tx2"/>
            </a:solidFill>
          </a:endParaRPr>
        </a:p>
      </dgm:t>
    </dgm:pt>
    <dgm:pt modelId="{A6CFA53B-8778-E849-91F9-E87D60C04039}" type="parTrans" cxnId="{A03089E4-9A27-EB4A-A495-42C7BA4B1DD1}">
      <dgm:prSet/>
      <dgm:spPr/>
      <dgm:t>
        <a:bodyPr/>
        <a:lstStyle/>
        <a:p>
          <a:endParaRPr lang="it-IT"/>
        </a:p>
      </dgm:t>
    </dgm:pt>
    <dgm:pt modelId="{8CF270FB-F9C3-1B4A-8A24-47DED478A361}" type="sibTrans" cxnId="{A03089E4-9A27-EB4A-A495-42C7BA4B1DD1}">
      <dgm:prSet/>
      <dgm:spPr/>
      <dgm:t>
        <a:bodyPr/>
        <a:lstStyle/>
        <a:p>
          <a:endParaRPr lang="it-IT"/>
        </a:p>
      </dgm:t>
    </dgm:pt>
    <dgm:pt modelId="{22E861E9-281D-0940-B000-24DFFBF45A15}" type="pres">
      <dgm:prSet presAssocID="{115F68D6-5128-0F47-A5F1-393F8273717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3E7DA5AE-D7DF-3244-BF3B-B234C4067245}" type="pres">
      <dgm:prSet presAssocID="{4C624326-E496-874F-9DB6-BBE18FCC0E11}" presName="node" presStyleLbl="node1" presStyleIdx="0" presStyleCnt="5" custScaleX="118609" custRadScaleRad="86801" custRadScaleInc="-74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06EDE99-8638-D54F-B8DE-8623E8746C83}" type="pres">
      <dgm:prSet presAssocID="{BAB08D71-0DF3-3C4C-B425-2F63ABAB397D}" presName="sibTrans" presStyleLbl="sibTrans2D1" presStyleIdx="0" presStyleCnt="5"/>
      <dgm:spPr/>
      <dgm:t>
        <a:bodyPr/>
        <a:lstStyle/>
        <a:p>
          <a:endParaRPr lang="it-IT"/>
        </a:p>
      </dgm:t>
    </dgm:pt>
    <dgm:pt modelId="{8D57EF77-E2F9-074F-A20B-F3CFF159A1A4}" type="pres">
      <dgm:prSet presAssocID="{BAB08D71-0DF3-3C4C-B425-2F63ABAB397D}" presName="connectorText" presStyleLbl="sibTrans2D1" presStyleIdx="0" presStyleCnt="5"/>
      <dgm:spPr/>
      <dgm:t>
        <a:bodyPr/>
        <a:lstStyle/>
        <a:p>
          <a:endParaRPr lang="it-IT"/>
        </a:p>
      </dgm:t>
    </dgm:pt>
    <dgm:pt modelId="{0183B981-3DC9-D04E-B0F5-2C47A560EBFF}" type="pres">
      <dgm:prSet presAssocID="{0ED34AAC-C5BB-8940-8A7B-C457BBAC90A2}" presName="node" presStyleLbl="node1" presStyleIdx="1" presStyleCnt="5" custScaleX="11731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785E24F-E11F-BF47-9E64-6258E2F5D2E3}" type="pres">
      <dgm:prSet presAssocID="{A885600C-C92D-4E4B-83E6-AD110E84ECB0}" presName="sibTrans" presStyleLbl="sibTrans2D1" presStyleIdx="1" presStyleCnt="5"/>
      <dgm:spPr/>
      <dgm:t>
        <a:bodyPr/>
        <a:lstStyle/>
        <a:p>
          <a:endParaRPr lang="it-IT"/>
        </a:p>
      </dgm:t>
    </dgm:pt>
    <dgm:pt modelId="{06A51013-5FB1-0B4F-A7D1-B8904F431280}" type="pres">
      <dgm:prSet presAssocID="{A885600C-C92D-4E4B-83E6-AD110E84ECB0}" presName="connectorText" presStyleLbl="sibTrans2D1" presStyleIdx="1" presStyleCnt="5"/>
      <dgm:spPr/>
      <dgm:t>
        <a:bodyPr/>
        <a:lstStyle/>
        <a:p>
          <a:endParaRPr lang="it-IT"/>
        </a:p>
      </dgm:t>
    </dgm:pt>
    <dgm:pt modelId="{7AED7828-8B1C-AF40-89A6-86EAA5630AA5}" type="pres">
      <dgm:prSet presAssocID="{5EEAD89A-8717-644A-A5B7-C1AB1724E323}" presName="node" presStyleLbl="node1" presStyleIdx="2" presStyleCnt="5" custScaleX="12830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0FE8E07-4BFF-1142-90BC-18D26FF96A16}" type="pres">
      <dgm:prSet presAssocID="{9F7749B9-222A-B943-8D9A-1B0305343554}" presName="sibTrans" presStyleLbl="sibTrans2D1" presStyleIdx="2" presStyleCnt="5"/>
      <dgm:spPr/>
      <dgm:t>
        <a:bodyPr/>
        <a:lstStyle/>
        <a:p>
          <a:endParaRPr lang="it-IT"/>
        </a:p>
      </dgm:t>
    </dgm:pt>
    <dgm:pt modelId="{305749B0-9DF6-804B-B973-3006839CA6FF}" type="pres">
      <dgm:prSet presAssocID="{9F7749B9-222A-B943-8D9A-1B0305343554}" presName="connectorText" presStyleLbl="sibTrans2D1" presStyleIdx="2" presStyleCnt="5"/>
      <dgm:spPr/>
      <dgm:t>
        <a:bodyPr/>
        <a:lstStyle/>
        <a:p>
          <a:endParaRPr lang="it-IT"/>
        </a:p>
      </dgm:t>
    </dgm:pt>
    <dgm:pt modelId="{937DD69A-815E-2E4C-9453-7801D3AECA96}" type="pres">
      <dgm:prSet presAssocID="{B34487AF-0EB7-1E47-988C-112475E085C3}" presName="node" presStyleLbl="node1" presStyleIdx="3" presStyleCnt="5" custScaleX="114094" custRadScaleRad="104010" custRadScaleInc="-403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F112C3C-6A35-4448-8649-4916231AB8FC}" type="pres">
      <dgm:prSet presAssocID="{79D767AD-BD9F-5844-9458-F68A3163ABFB}" presName="sibTrans" presStyleLbl="sibTrans2D1" presStyleIdx="3" presStyleCnt="5"/>
      <dgm:spPr/>
      <dgm:t>
        <a:bodyPr/>
        <a:lstStyle/>
        <a:p>
          <a:endParaRPr lang="it-IT"/>
        </a:p>
      </dgm:t>
    </dgm:pt>
    <dgm:pt modelId="{CF27EEBC-61DC-A74B-B397-9F64FF5B085A}" type="pres">
      <dgm:prSet presAssocID="{79D767AD-BD9F-5844-9458-F68A3163ABFB}" presName="connectorText" presStyleLbl="sibTrans2D1" presStyleIdx="3" presStyleCnt="5"/>
      <dgm:spPr/>
      <dgm:t>
        <a:bodyPr/>
        <a:lstStyle/>
        <a:p>
          <a:endParaRPr lang="it-IT"/>
        </a:p>
      </dgm:t>
    </dgm:pt>
    <dgm:pt modelId="{B215D254-ACE7-084F-A7F3-4F4E404D0786}" type="pres">
      <dgm:prSet presAssocID="{108FE4A1-EA4A-C841-9DB1-A630545FD0F0}" presName="node" presStyleLbl="node1" presStyleIdx="4" presStyleCnt="5" custScaleX="120597" custRadScaleRad="111683" custRadScaleInc="-2581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626C335-8130-5E48-9CDA-45D8067635D8}" type="pres">
      <dgm:prSet presAssocID="{8CF270FB-F9C3-1B4A-8A24-47DED478A361}" presName="sibTrans" presStyleLbl="sibTrans2D1" presStyleIdx="4" presStyleCnt="5"/>
      <dgm:spPr/>
      <dgm:t>
        <a:bodyPr/>
        <a:lstStyle/>
        <a:p>
          <a:endParaRPr lang="it-IT"/>
        </a:p>
      </dgm:t>
    </dgm:pt>
    <dgm:pt modelId="{DBD75F53-D40D-3F47-B9CF-1178056C64F9}" type="pres">
      <dgm:prSet presAssocID="{8CF270FB-F9C3-1B4A-8A24-47DED478A361}" presName="connectorText" presStyleLbl="sibTrans2D1" presStyleIdx="4" presStyleCnt="5"/>
      <dgm:spPr/>
      <dgm:t>
        <a:bodyPr/>
        <a:lstStyle/>
        <a:p>
          <a:endParaRPr lang="it-IT"/>
        </a:p>
      </dgm:t>
    </dgm:pt>
  </dgm:ptLst>
  <dgm:cxnLst>
    <dgm:cxn modelId="{463A5FFC-6B73-4660-BD5D-598AC7B466FA}" type="presOf" srcId="{8CF270FB-F9C3-1B4A-8A24-47DED478A361}" destId="{DBD75F53-D40D-3F47-B9CF-1178056C64F9}" srcOrd="1" destOrd="0" presId="urn:microsoft.com/office/officeart/2005/8/layout/cycle2"/>
    <dgm:cxn modelId="{89A469A7-6012-426D-8206-56A954491FE8}" type="presOf" srcId="{115F68D6-5128-0F47-A5F1-393F82737173}" destId="{22E861E9-281D-0940-B000-24DFFBF45A15}" srcOrd="0" destOrd="0" presId="urn:microsoft.com/office/officeart/2005/8/layout/cycle2"/>
    <dgm:cxn modelId="{6A1A68CF-CD18-4BB4-8022-1B40CF1D7B08}" type="presOf" srcId="{9F7749B9-222A-B943-8D9A-1B0305343554}" destId="{305749B0-9DF6-804B-B973-3006839CA6FF}" srcOrd="1" destOrd="0" presId="urn:microsoft.com/office/officeart/2005/8/layout/cycle2"/>
    <dgm:cxn modelId="{B006F48A-AD43-44FB-A64E-ECDC449F7430}" type="presOf" srcId="{4C624326-E496-874F-9DB6-BBE18FCC0E11}" destId="{3E7DA5AE-D7DF-3244-BF3B-B234C4067245}" srcOrd="0" destOrd="0" presId="urn:microsoft.com/office/officeart/2005/8/layout/cycle2"/>
    <dgm:cxn modelId="{AB2AA803-9D4E-46EF-8351-7A7F661FD3BE}" type="presOf" srcId="{BAB08D71-0DF3-3C4C-B425-2F63ABAB397D}" destId="{8D57EF77-E2F9-074F-A20B-F3CFF159A1A4}" srcOrd="1" destOrd="0" presId="urn:microsoft.com/office/officeart/2005/8/layout/cycle2"/>
    <dgm:cxn modelId="{C7FBB79B-7A32-4F85-9584-075603937AB9}" type="presOf" srcId="{79D767AD-BD9F-5844-9458-F68A3163ABFB}" destId="{CF27EEBC-61DC-A74B-B397-9F64FF5B085A}" srcOrd="1" destOrd="0" presId="urn:microsoft.com/office/officeart/2005/8/layout/cycle2"/>
    <dgm:cxn modelId="{80166D7E-7DDA-41BE-81D2-FCF4AF774C50}" type="presOf" srcId="{8CF270FB-F9C3-1B4A-8A24-47DED478A361}" destId="{F626C335-8130-5E48-9CDA-45D8067635D8}" srcOrd="0" destOrd="0" presId="urn:microsoft.com/office/officeart/2005/8/layout/cycle2"/>
    <dgm:cxn modelId="{08995893-4352-41C9-9EEA-EBEFD5CF35D1}" type="presOf" srcId="{108FE4A1-EA4A-C841-9DB1-A630545FD0F0}" destId="{B215D254-ACE7-084F-A7F3-4F4E404D0786}" srcOrd="0" destOrd="0" presId="urn:microsoft.com/office/officeart/2005/8/layout/cycle2"/>
    <dgm:cxn modelId="{2202709F-8DF1-4C1E-90E6-CC8E474A2C8B}" type="presOf" srcId="{A885600C-C92D-4E4B-83E6-AD110E84ECB0}" destId="{06A51013-5FB1-0B4F-A7D1-B8904F431280}" srcOrd="1" destOrd="0" presId="urn:microsoft.com/office/officeart/2005/8/layout/cycle2"/>
    <dgm:cxn modelId="{A073FA3C-D71C-45FC-9329-669A939F7464}" type="presOf" srcId="{9F7749B9-222A-B943-8D9A-1B0305343554}" destId="{C0FE8E07-4BFF-1142-90BC-18D26FF96A16}" srcOrd="0" destOrd="0" presId="urn:microsoft.com/office/officeart/2005/8/layout/cycle2"/>
    <dgm:cxn modelId="{0FF91E79-7C45-4F78-874C-7FFC15A5AE62}" type="presOf" srcId="{A885600C-C92D-4E4B-83E6-AD110E84ECB0}" destId="{D785E24F-E11F-BF47-9E64-6258E2F5D2E3}" srcOrd="0" destOrd="0" presId="urn:microsoft.com/office/officeart/2005/8/layout/cycle2"/>
    <dgm:cxn modelId="{975BF3B1-CDFF-D442-BB12-139D9F83CD0F}" srcId="{115F68D6-5128-0F47-A5F1-393F82737173}" destId="{0ED34AAC-C5BB-8940-8A7B-C457BBAC90A2}" srcOrd="1" destOrd="0" parTransId="{E28E88E0-3F23-F544-B7BE-BDDA36EFFABA}" sibTransId="{A885600C-C92D-4E4B-83E6-AD110E84ECB0}"/>
    <dgm:cxn modelId="{A03089E4-9A27-EB4A-A495-42C7BA4B1DD1}" srcId="{115F68D6-5128-0F47-A5F1-393F82737173}" destId="{108FE4A1-EA4A-C841-9DB1-A630545FD0F0}" srcOrd="4" destOrd="0" parTransId="{A6CFA53B-8778-E849-91F9-E87D60C04039}" sibTransId="{8CF270FB-F9C3-1B4A-8A24-47DED478A361}"/>
    <dgm:cxn modelId="{FBA51314-9328-4CC4-B37E-4746FF4BB117}" type="presOf" srcId="{BAB08D71-0DF3-3C4C-B425-2F63ABAB397D}" destId="{E06EDE99-8638-D54F-B8DE-8623E8746C83}" srcOrd="0" destOrd="0" presId="urn:microsoft.com/office/officeart/2005/8/layout/cycle2"/>
    <dgm:cxn modelId="{D5FBFCEE-EE7A-E146-AAB0-BF5013D68063}" srcId="{115F68D6-5128-0F47-A5F1-393F82737173}" destId="{4C624326-E496-874F-9DB6-BBE18FCC0E11}" srcOrd="0" destOrd="0" parTransId="{3BF4C805-5061-DA45-B76D-FA3947B125E8}" sibTransId="{BAB08D71-0DF3-3C4C-B425-2F63ABAB397D}"/>
    <dgm:cxn modelId="{2C0AF1AE-02DF-7D4D-9649-324FB889E7C8}" srcId="{115F68D6-5128-0F47-A5F1-393F82737173}" destId="{5EEAD89A-8717-644A-A5B7-C1AB1724E323}" srcOrd="2" destOrd="0" parTransId="{699B98B3-D9B9-F342-ADC2-BDFA5EAE1758}" sibTransId="{9F7749B9-222A-B943-8D9A-1B0305343554}"/>
    <dgm:cxn modelId="{CEA75F9C-1A77-4C35-9535-240EFEA7C561}" type="presOf" srcId="{5EEAD89A-8717-644A-A5B7-C1AB1724E323}" destId="{7AED7828-8B1C-AF40-89A6-86EAA5630AA5}" srcOrd="0" destOrd="0" presId="urn:microsoft.com/office/officeart/2005/8/layout/cycle2"/>
    <dgm:cxn modelId="{7B5FD69D-94E6-5A4D-9D5C-9DE02B4DF5A7}" srcId="{115F68D6-5128-0F47-A5F1-393F82737173}" destId="{B34487AF-0EB7-1E47-988C-112475E085C3}" srcOrd="3" destOrd="0" parTransId="{7693129A-B542-4540-A30B-53DAE7BE8C07}" sibTransId="{79D767AD-BD9F-5844-9458-F68A3163ABFB}"/>
    <dgm:cxn modelId="{2020C250-6407-4A8F-815B-9B725A69FF81}" type="presOf" srcId="{79D767AD-BD9F-5844-9458-F68A3163ABFB}" destId="{DF112C3C-6A35-4448-8649-4916231AB8FC}" srcOrd="0" destOrd="0" presId="urn:microsoft.com/office/officeart/2005/8/layout/cycle2"/>
    <dgm:cxn modelId="{569031FE-BD4B-4150-A028-0E5DB456C2A8}" type="presOf" srcId="{B34487AF-0EB7-1E47-988C-112475E085C3}" destId="{937DD69A-815E-2E4C-9453-7801D3AECA96}" srcOrd="0" destOrd="0" presId="urn:microsoft.com/office/officeart/2005/8/layout/cycle2"/>
    <dgm:cxn modelId="{EDD3AB81-242C-434D-8C26-670166C8BC80}" type="presOf" srcId="{0ED34AAC-C5BB-8940-8A7B-C457BBAC90A2}" destId="{0183B981-3DC9-D04E-B0F5-2C47A560EBFF}" srcOrd="0" destOrd="0" presId="urn:microsoft.com/office/officeart/2005/8/layout/cycle2"/>
    <dgm:cxn modelId="{D1442DD3-9C20-4907-8630-1D3A5196EC06}" type="presParOf" srcId="{22E861E9-281D-0940-B000-24DFFBF45A15}" destId="{3E7DA5AE-D7DF-3244-BF3B-B234C4067245}" srcOrd="0" destOrd="0" presId="urn:microsoft.com/office/officeart/2005/8/layout/cycle2"/>
    <dgm:cxn modelId="{B57DE118-D1F1-46C7-BB9A-87F43DC426D8}" type="presParOf" srcId="{22E861E9-281D-0940-B000-24DFFBF45A15}" destId="{E06EDE99-8638-D54F-B8DE-8623E8746C83}" srcOrd="1" destOrd="0" presId="urn:microsoft.com/office/officeart/2005/8/layout/cycle2"/>
    <dgm:cxn modelId="{6A819815-3952-447A-9545-BBBA76C26696}" type="presParOf" srcId="{E06EDE99-8638-D54F-B8DE-8623E8746C83}" destId="{8D57EF77-E2F9-074F-A20B-F3CFF159A1A4}" srcOrd="0" destOrd="0" presId="urn:microsoft.com/office/officeart/2005/8/layout/cycle2"/>
    <dgm:cxn modelId="{78FA52C4-32F7-4D24-A6FA-4053524576B1}" type="presParOf" srcId="{22E861E9-281D-0940-B000-24DFFBF45A15}" destId="{0183B981-3DC9-D04E-B0F5-2C47A560EBFF}" srcOrd="2" destOrd="0" presId="urn:microsoft.com/office/officeart/2005/8/layout/cycle2"/>
    <dgm:cxn modelId="{54A051F0-017A-4186-8A6D-507483B2B021}" type="presParOf" srcId="{22E861E9-281D-0940-B000-24DFFBF45A15}" destId="{D785E24F-E11F-BF47-9E64-6258E2F5D2E3}" srcOrd="3" destOrd="0" presId="urn:microsoft.com/office/officeart/2005/8/layout/cycle2"/>
    <dgm:cxn modelId="{C0D00455-88D5-4DE4-934E-4182B9462B9D}" type="presParOf" srcId="{D785E24F-E11F-BF47-9E64-6258E2F5D2E3}" destId="{06A51013-5FB1-0B4F-A7D1-B8904F431280}" srcOrd="0" destOrd="0" presId="urn:microsoft.com/office/officeart/2005/8/layout/cycle2"/>
    <dgm:cxn modelId="{2AFB715C-65A8-40C9-98CD-D1B8F46D1C5B}" type="presParOf" srcId="{22E861E9-281D-0940-B000-24DFFBF45A15}" destId="{7AED7828-8B1C-AF40-89A6-86EAA5630AA5}" srcOrd="4" destOrd="0" presId="urn:microsoft.com/office/officeart/2005/8/layout/cycle2"/>
    <dgm:cxn modelId="{6CF7EDBD-6FA0-4471-9807-0267D06C80D6}" type="presParOf" srcId="{22E861E9-281D-0940-B000-24DFFBF45A15}" destId="{C0FE8E07-4BFF-1142-90BC-18D26FF96A16}" srcOrd="5" destOrd="0" presId="urn:microsoft.com/office/officeart/2005/8/layout/cycle2"/>
    <dgm:cxn modelId="{ED5C5819-83FC-4578-B3B5-C14B6E337E80}" type="presParOf" srcId="{C0FE8E07-4BFF-1142-90BC-18D26FF96A16}" destId="{305749B0-9DF6-804B-B973-3006839CA6FF}" srcOrd="0" destOrd="0" presId="urn:microsoft.com/office/officeart/2005/8/layout/cycle2"/>
    <dgm:cxn modelId="{41CDE2B9-4C72-41DE-9A8E-1BA1124E4AE4}" type="presParOf" srcId="{22E861E9-281D-0940-B000-24DFFBF45A15}" destId="{937DD69A-815E-2E4C-9453-7801D3AECA96}" srcOrd="6" destOrd="0" presId="urn:microsoft.com/office/officeart/2005/8/layout/cycle2"/>
    <dgm:cxn modelId="{84DA3E46-F2CF-4144-AE62-50A9936E616C}" type="presParOf" srcId="{22E861E9-281D-0940-B000-24DFFBF45A15}" destId="{DF112C3C-6A35-4448-8649-4916231AB8FC}" srcOrd="7" destOrd="0" presId="urn:microsoft.com/office/officeart/2005/8/layout/cycle2"/>
    <dgm:cxn modelId="{864043B5-77ED-41BF-AB8A-ED82A245B787}" type="presParOf" srcId="{DF112C3C-6A35-4448-8649-4916231AB8FC}" destId="{CF27EEBC-61DC-A74B-B397-9F64FF5B085A}" srcOrd="0" destOrd="0" presId="urn:microsoft.com/office/officeart/2005/8/layout/cycle2"/>
    <dgm:cxn modelId="{226C4E40-2121-4ACF-A9A4-78CB1AF2EB4B}" type="presParOf" srcId="{22E861E9-281D-0940-B000-24DFFBF45A15}" destId="{B215D254-ACE7-084F-A7F3-4F4E404D0786}" srcOrd="8" destOrd="0" presId="urn:microsoft.com/office/officeart/2005/8/layout/cycle2"/>
    <dgm:cxn modelId="{6A67C401-7AEC-4B83-BA34-1F174589EA4C}" type="presParOf" srcId="{22E861E9-281D-0940-B000-24DFFBF45A15}" destId="{F626C335-8130-5E48-9CDA-45D8067635D8}" srcOrd="9" destOrd="0" presId="urn:microsoft.com/office/officeart/2005/8/layout/cycle2"/>
    <dgm:cxn modelId="{C85CBCE1-8EF7-4F63-BE48-51EFE70EF725}" type="presParOf" srcId="{F626C335-8130-5E48-9CDA-45D8067635D8}" destId="{DBD75F53-D40D-3F47-B9CF-1178056C64F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99BD6A-BD5C-4989-A892-F9912E9630B1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0595CC-36A8-4B6B-B230-21E2691BEB22}">
      <dgm:prSet phldrT="[Testo]"/>
      <dgm:spPr/>
      <dgm:t>
        <a:bodyPr/>
        <a:lstStyle/>
        <a:p>
          <a:r>
            <a:rPr lang="en-US" dirty="0" smtClean="0"/>
            <a:t>Cloud</a:t>
          </a:r>
          <a:endParaRPr lang="en-US" dirty="0"/>
        </a:p>
      </dgm:t>
    </dgm:pt>
    <dgm:pt modelId="{447A9256-7BA7-45C4-A560-581441574A5D}" type="parTrans" cxnId="{C259273C-2AC9-4E41-8D50-D70E0751A7ED}">
      <dgm:prSet/>
      <dgm:spPr/>
      <dgm:t>
        <a:bodyPr/>
        <a:lstStyle/>
        <a:p>
          <a:endParaRPr lang="en-US"/>
        </a:p>
      </dgm:t>
    </dgm:pt>
    <dgm:pt modelId="{90340B8C-30CB-4074-9168-3E7165857F03}" type="sibTrans" cxnId="{C259273C-2AC9-4E41-8D50-D70E0751A7ED}">
      <dgm:prSet/>
      <dgm:spPr/>
      <dgm:t>
        <a:bodyPr/>
        <a:lstStyle/>
        <a:p>
          <a:endParaRPr lang="en-US"/>
        </a:p>
      </dgm:t>
    </dgm:pt>
    <dgm:pt modelId="{03715D07-11AF-499D-B27C-D584D9E55BF4}">
      <dgm:prSet phldrT="[Testo]" custT="1"/>
      <dgm:spPr/>
      <dgm:t>
        <a:bodyPr/>
        <a:lstStyle/>
        <a:p>
          <a:r>
            <a:rPr lang="en-US" sz="2400" dirty="0" err="1" smtClean="0"/>
            <a:t>SaaS</a:t>
          </a:r>
          <a:endParaRPr lang="en-US" sz="2400" dirty="0"/>
        </a:p>
      </dgm:t>
    </dgm:pt>
    <dgm:pt modelId="{70CA2127-0FF8-40A5-9FD1-2A51D21D3F30}" type="parTrans" cxnId="{46C77D90-B34B-4C82-8490-03B3B80D9DC6}">
      <dgm:prSet/>
      <dgm:spPr/>
      <dgm:t>
        <a:bodyPr/>
        <a:lstStyle/>
        <a:p>
          <a:endParaRPr lang="en-US"/>
        </a:p>
      </dgm:t>
    </dgm:pt>
    <dgm:pt modelId="{DCB51223-A463-4EF9-A637-1B2DBE54A165}" type="sibTrans" cxnId="{46C77D90-B34B-4C82-8490-03B3B80D9DC6}">
      <dgm:prSet/>
      <dgm:spPr/>
      <dgm:t>
        <a:bodyPr/>
        <a:lstStyle/>
        <a:p>
          <a:endParaRPr lang="en-US"/>
        </a:p>
      </dgm:t>
    </dgm:pt>
    <dgm:pt modelId="{0F52A47E-F15E-49E6-995B-B744DFFB4F7F}">
      <dgm:prSet phldrT="[Testo]"/>
      <dgm:spPr/>
      <dgm:t>
        <a:bodyPr/>
        <a:lstStyle/>
        <a:p>
          <a:r>
            <a:rPr lang="en-US" dirty="0" smtClean="0"/>
            <a:t>UCC</a:t>
          </a:r>
          <a:endParaRPr lang="en-US" dirty="0"/>
        </a:p>
      </dgm:t>
    </dgm:pt>
    <dgm:pt modelId="{BAC60244-6BFA-4F9A-B20B-792F1A20C355}" type="parTrans" cxnId="{15DFCCA4-3EC1-4ADC-9801-FCE83049BE9F}">
      <dgm:prSet/>
      <dgm:spPr/>
      <dgm:t>
        <a:bodyPr/>
        <a:lstStyle/>
        <a:p>
          <a:endParaRPr lang="en-US"/>
        </a:p>
      </dgm:t>
    </dgm:pt>
    <dgm:pt modelId="{714F7181-4DAB-4D50-B95C-A9FDB135863D}" type="sibTrans" cxnId="{15DFCCA4-3EC1-4ADC-9801-FCE83049BE9F}">
      <dgm:prSet/>
      <dgm:spPr/>
      <dgm:t>
        <a:bodyPr/>
        <a:lstStyle/>
        <a:p>
          <a:endParaRPr lang="en-US"/>
        </a:p>
      </dgm:t>
    </dgm:pt>
    <dgm:pt modelId="{71385B98-BF3D-4447-AB55-15E4B0412150}">
      <dgm:prSet phldrT="[Testo]"/>
      <dgm:spPr/>
      <dgm:t>
        <a:bodyPr/>
        <a:lstStyle/>
        <a:p>
          <a:r>
            <a:rPr lang="en-US" dirty="0" smtClean="0"/>
            <a:t>Web 2.0</a:t>
          </a:r>
          <a:endParaRPr lang="en-US" dirty="0"/>
        </a:p>
      </dgm:t>
    </dgm:pt>
    <dgm:pt modelId="{2DF7E210-4505-484B-BE93-D34D6C9B3A8F}" type="parTrans" cxnId="{AA50BE67-44A3-4E33-BB19-186A07BFC6DC}">
      <dgm:prSet/>
      <dgm:spPr/>
      <dgm:t>
        <a:bodyPr/>
        <a:lstStyle/>
        <a:p>
          <a:endParaRPr lang="en-US"/>
        </a:p>
      </dgm:t>
    </dgm:pt>
    <dgm:pt modelId="{11214B99-4290-48AA-B30C-8F2E0559BA85}" type="sibTrans" cxnId="{AA50BE67-44A3-4E33-BB19-186A07BFC6DC}">
      <dgm:prSet/>
      <dgm:spPr/>
      <dgm:t>
        <a:bodyPr/>
        <a:lstStyle/>
        <a:p>
          <a:endParaRPr lang="en-US"/>
        </a:p>
      </dgm:t>
    </dgm:pt>
    <dgm:pt modelId="{EC5CA04A-4354-4FCF-98B3-F196449AFB4F}">
      <dgm:prSet phldrT="[Testo]" custT="1"/>
      <dgm:spPr/>
      <dgm:t>
        <a:bodyPr/>
        <a:lstStyle/>
        <a:p>
          <a:r>
            <a:rPr lang="en-US" sz="2400" dirty="0" smtClean="0"/>
            <a:t>Social networks</a:t>
          </a:r>
          <a:endParaRPr lang="en-US" sz="2400" dirty="0"/>
        </a:p>
      </dgm:t>
    </dgm:pt>
    <dgm:pt modelId="{CC9DBA87-268E-487A-BCDA-1453B80940C1}" type="parTrans" cxnId="{80002256-7247-4736-9717-25092B4F528D}">
      <dgm:prSet/>
      <dgm:spPr/>
      <dgm:t>
        <a:bodyPr/>
        <a:lstStyle/>
        <a:p>
          <a:endParaRPr lang="en-US"/>
        </a:p>
      </dgm:t>
    </dgm:pt>
    <dgm:pt modelId="{4F22AFCF-E760-4192-8F5D-9B9F56242102}" type="sibTrans" cxnId="{80002256-7247-4736-9717-25092B4F528D}">
      <dgm:prSet/>
      <dgm:spPr/>
      <dgm:t>
        <a:bodyPr/>
        <a:lstStyle/>
        <a:p>
          <a:endParaRPr lang="en-US"/>
        </a:p>
      </dgm:t>
    </dgm:pt>
    <dgm:pt modelId="{0ABD22AC-2014-4130-A3ED-213B9FAC7D7B}">
      <dgm:prSet phldrT="[Testo]" custT="1"/>
      <dgm:spPr/>
      <dgm:t>
        <a:bodyPr/>
        <a:lstStyle/>
        <a:p>
          <a:r>
            <a:rPr lang="en-US" sz="2400" dirty="0" err="1" smtClean="0"/>
            <a:t>IaaS</a:t>
          </a:r>
          <a:endParaRPr lang="en-US" sz="2400" dirty="0"/>
        </a:p>
      </dgm:t>
    </dgm:pt>
    <dgm:pt modelId="{8B79DBA8-44B8-424C-841A-A76ED91D7DE7}" type="parTrans" cxnId="{67434497-ED26-4EB8-A1CC-5A0AF8035F07}">
      <dgm:prSet/>
      <dgm:spPr/>
      <dgm:t>
        <a:bodyPr/>
        <a:lstStyle/>
        <a:p>
          <a:endParaRPr lang="en-US"/>
        </a:p>
      </dgm:t>
    </dgm:pt>
    <dgm:pt modelId="{2E63E77D-DF59-47B4-8861-96E02007018F}" type="sibTrans" cxnId="{67434497-ED26-4EB8-A1CC-5A0AF8035F07}">
      <dgm:prSet/>
      <dgm:spPr/>
      <dgm:t>
        <a:bodyPr/>
        <a:lstStyle/>
        <a:p>
          <a:endParaRPr lang="en-US"/>
        </a:p>
      </dgm:t>
    </dgm:pt>
    <dgm:pt modelId="{7B6AC735-AF7A-4B41-BDC7-904D2822CBBC}">
      <dgm:prSet phldrT="[Testo]" custT="1"/>
      <dgm:spPr/>
      <dgm:t>
        <a:bodyPr/>
        <a:lstStyle/>
        <a:p>
          <a:r>
            <a:rPr lang="en-US" sz="2400" dirty="0" smtClean="0"/>
            <a:t>IP</a:t>
          </a:r>
          <a:endParaRPr lang="en-US" sz="2400" dirty="0"/>
        </a:p>
      </dgm:t>
    </dgm:pt>
    <dgm:pt modelId="{83B01D3A-B134-4A74-8F63-440B6D8E2BAA}" type="parTrans" cxnId="{90DF36DE-2A78-4429-B6EB-92B55D80D217}">
      <dgm:prSet/>
      <dgm:spPr/>
      <dgm:t>
        <a:bodyPr/>
        <a:lstStyle/>
        <a:p>
          <a:endParaRPr lang="en-US"/>
        </a:p>
      </dgm:t>
    </dgm:pt>
    <dgm:pt modelId="{90A0EB5B-8E87-44E2-B906-63A6784A00F3}" type="sibTrans" cxnId="{90DF36DE-2A78-4429-B6EB-92B55D80D217}">
      <dgm:prSet/>
      <dgm:spPr/>
      <dgm:t>
        <a:bodyPr/>
        <a:lstStyle/>
        <a:p>
          <a:endParaRPr lang="en-US"/>
        </a:p>
      </dgm:t>
    </dgm:pt>
    <dgm:pt modelId="{836940D7-B1F5-40DE-88A7-FE4DB566A695}">
      <dgm:prSet phldrT="[Testo]" custT="1"/>
      <dgm:spPr/>
      <dgm:t>
        <a:bodyPr/>
        <a:lstStyle/>
        <a:p>
          <a:r>
            <a:rPr lang="en-US" sz="2400" dirty="0" err="1" smtClean="0"/>
            <a:t>eCommerce</a:t>
          </a:r>
          <a:endParaRPr lang="en-US" sz="2400" dirty="0"/>
        </a:p>
      </dgm:t>
    </dgm:pt>
    <dgm:pt modelId="{CF2C13DE-F3F9-4FDE-9D5F-245B2D1A1807}" type="parTrans" cxnId="{E5AED19A-E129-48B1-A3A4-195A777D2DE1}">
      <dgm:prSet/>
      <dgm:spPr/>
      <dgm:t>
        <a:bodyPr/>
        <a:lstStyle/>
        <a:p>
          <a:endParaRPr lang="en-US"/>
        </a:p>
      </dgm:t>
    </dgm:pt>
    <dgm:pt modelId="{05E048A2-BD99-4E04-B4CF-B5D4EFEDA896}" type="sibTrans" cxnId="{E5AED19A-E129-48B1-A3A4-195A777D2DE1}">
      <dgm:prSet/>
      <dgm:spPr/>
      <dgm:t>
        <a:bodyPr/>
        <a:lstStyle/>
        <a:p>
          <a:endParaRPr lang="en-US"/>
        </a:p>
      </dgm:t>
    </dgm:pt>
    <dgm:pt modelId="{0BDD18A2-64C2-43D4-9F59-A89A7F069066}">
      <dgm:prSet phldrT="[Testo]" custT="1"/>
      <dgm:spPr/>
      <dgm:t>
        <a:bodyPr/>
        <a:lstStyle/>
        <a:p>
          <a:r>
            <a:rPr lang="en-US" sz="2400" dirty="0" smtClean="0"/>
            <a:t>Collaboration</a:t>
          </a:r>
          <a:endParaRPr lang="en-US" sz="2400" dirty="0"/>
        </a:p>
      </dgm:t>
    </dgm:pt>
    <dgm:pt modelId="{EE85C3A9-6288-40AD-A73B-A2057A4AE820}" type="parTrans" cxnId="{B8787CCE-C45B-4D55-AA3E-9A3B82C2634A}">
      <dgm:prSet/>
      <dgm:spPr/>
      <dgm:t>
        <a:bodyPr/>
        <a:lstStyle/>
        <a:p>
          <a:endParaRPr lang="en-US"/>
        </a:p>
      </dgm:t>
    </dgm:pt>
    <dgm:pt modelId="{0083F2DC-5E8A-4342-B9FB-4AACBB11F534}" type="sibTrans" cxnId="{B8787CCE-C45B-4D55-AA3E-9A3B82C2634A}">
      <dgm:prSet/>
      <dgm:spPr/>
      <dgm:t>
        <a:bodyPr/>
        <a:lstStyle/>
        <a:p>
          <a:endParaRPr lang="en-US"/>
        </a:p>
      </dgm:t>
    </dgm:pt>
    <dgm:pt modelId="{6E6A6F07-6697-45E6-AAF0-75AEC220B3E0}" type="pres">
      <dgm:prSet presAssocID="{6399BD6A-BD5C-4989-A892-F9912E9630B1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3FFA5C-BDEC-4112-9681-F316801297C8}" type="pres">
      <dgm:prSet presAssocID="{6399BD6A-BD5C-4989-A892-F9912E9630B1}" presName="cycle" presStyleCnt="0"/>
      <dgm:spPr/>
    </dgm:pt>
    <dgm:pt modelId="{3F6BE0B9-E45C-4B0E-AC51-8B5A8453EF0A}" type="pres">
      <dgm:prSet presAssocID="{6399BD6A-BD5C-4989-A892-F9912E9630B1}" presName="centerShape" presStyleCnt="0"/>
      <dgm:spPr/>
    </dgm:pt>
    <dgm:pt modelId="{F49459F6-FE3F-494B-BB5B-69F5B473EFA0}" type="pres">
      <dgm:prSet presAssocID="{6399BD6A-BD5C-4989-A892-F9912E9630B1}" presName="connSite" presStyleLbl="node1" presStyleIdx="0" presStyleCnt="4"/>
      <dgm:spPr/>
    </dgm:pt>
    <dgm:pt modelId="{10EB0B31-F9C0-4F2B-A09F-E1B73419DB76}" type="pres">
      <dgm:prSet presAssocID="{6399BD6A-BD5C-4989-A892-F9912E9630B1}" presName="visible" presStyleLbl="nod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F7E151A-EFA6-4FC6-8931-6E05B4D9DD5B}" type="pres">
      <dgm:prSet presAssocID="{447A9256-7BA7-45C4-A560-581441574A5D}" presName="Name25" presStyleLbl="parChTrans1D1" presStyleIdx="0" presStyleCnt="3"/>
      <dgm:spPr/>
      <dgm:t>
        <a:bodyPr/>
        <a:lstStyle/>
        <a:p>
          <a:endParaRPr lang="en-US"/>
        </a:p>
      </dgm:t>
    </dgm:pt>
    <dgm:pt modelId="{C771942D-64DB-48E6-83DE-15E3CCE5015E}" type="pres">
      <dgm:prSet presAssocID="{AD0595CC-36A8-4B6B-B230-21E2691BEB22}" presName="node" presStyleCnt="0"/>
      <dgm:spPr/>
    </dgm:pt>
    <dgm:pt modelId="{3AA7E5C1-5569-4639-BD08-EDBC69545B87}" type="pres">
      <dgm:prSet presAssocID="{AD0595CC-36A8-4B6B-B230-21E2691BEB22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A79061-E46C-4D1D-AABC-01F08F20FF2A}" type="pres">
      <dgm:prSet presAssocID="{AD0595CC-36A8-4B6B-B230-21E2691BEB22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D1AA16-EE95-4348-A29F-ABA54691D126}" type="pres">
      <dgm:prSet presAssocID="{BAC60244-6BFA-4F9A-B20B-792F1A20C355}" presName="Name25" presStyleLbl="parChTrans1D1" presStyleIdx="1" presStyleCnt="3"/>
      <dgm:spPr/>
      <dgm:t>
        <a:bodyPr/>
        <a:lstStyle/>
        <a:p>
          <a:endParaRPr lang="en-US"/>
        </a:p>
      </dgm:t>
    </dgm:pt>
    <dgm:pt modelId="{100C2FA3-761D-4227-99DD-F863DF8D7C59}" type="pres">
      <dgm:prSet presAssocID="{0F52A47E-F15E-49E6-995B-B744DFFB4F7F}" presName="node" presStyleCnt="0"/>
      <dgm:spPr/>
    </dgm:pt>
    <dgm:pt modelId="{606D21A5-2BCA-4FC8-92E8-BA303C3729F1}" type="pres">
      <dgm:prSet presAssocID="{0F52A47E-F15E-49E6-995B-B744DFFB4F7F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CC6395-A01D-407D-9F1A-2676643DD7A5}" type="pres">
      <dgm:prSet presAssocID="{0F52A47E-F15E-49E6-995B-B744DFFB4F7F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31EF31-51AA-452E-A42E-AFDE8527D767}" type="pres">
      <dgm:prSet presAssocID="{2DF7E210-4505-484B-BE93-D34D6C9B3A8F}" presName="Name25" presStyleLbl="parChTrans1D1" presStyleIdx="2" presStyleCnt="3"/>
      <dgm:spPr/>
      <dgm:t>
        <a:bodyPr/>
        <a:lstStyle/>
        <a:p>
          <a:endParaRPr lang="en-US"/>
        </a:p>
      </dgm:t>
    </dgm:pt>
    <dgm:pt modelId="{9C724ADD-4970-4707-BC06-2B333C2B960A}" type="pres">
      <dgm:prSet presAssocID="{71385B98-BF3D-4447-AB55-15E4B0412150}" presName="node" presStyleCnt="0"/>
      <dgm:spPr/>
    </dgm:pt>
    <dgm:pt modelId="{92360A18-B7D1-4DA6-A9EA-CD731F68E81A}" type="pres">
      <dgm:prSet presAssocID="{71385B98-BF3D-4447-AB55-15E4B0412150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559A41-9393-4A36-AAF5-69DC8D993EB6}" type="pres">
      <dgm:prSet presAssocID="{71385B98-BF3D-4447-AB55-15E4B0412150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5E0CE4-0B52-44E2-A48F-7AB185183E45}" type="presOf" srcId="{BAC60244-6BFA-4F9A-B20B-792F1A20C355}" destId="{E9D1AA16-EE95-4348-A29F-ABA54691D126}" srcOrd="0" destOrd="0" presId="urn:microsoft.com/office/officeart/2005/8/layout/radial2"/>
    <dgm:cxn modelId="{17DC6D00-CF53-49FB-9E10-990B57844748}" type="presOf" srcId="{0BDD18A2-64C2-43D4-9F59-A89A7F069066}" destId="{6BCC6395-A01D-407D-9F1A-2676643DD7A5}" srcOrd="0" destOrd="1" presId="urn:microsoft.com/office/officeart/2005/8/layout/radial2"/>
    <dgm:cxn modelId="{21E4F58F-0861-4FEF-92A3-97D88723E475}" type="presOf" srcId="{EC5CA04A-4354-4FCF-98B3-F196449AFB4F}" destId="{43559A41-9393-4A36-AAF5-69DC8D993EB6}" srcOrd="0" destOrd="0" presId="urn:microsoft.com/office/officeart/2005/8/layout/radial2"/>
    <dgm:cxn modelId="{1D9EEEB8-E7C7-41D3-89AA-3538B6127406}" type="presOf" srcId="{0ABD22AC-2014-4130-A3ED-213B9FAC7D7B}" destId="{E4A79061-E46C-4D1D-AABC-01F08F20FF2A}" srcOrd="0" destOrd="1" presId="urn:microsoft.com/office/officeart/2005/8/layout/radial2"/>
    <dgm:cxn modelId="{B08AC78E-A12F-4EC2-8BF5-401CF6FC8C47}" type="presOf" srcId="{836940D7-B1F5-40DE-88A7-FE4DB566A695}" destId="{43559A41-9393-4A36-AAF5-69DC8D993EB6}" srcOrd="0" destOrd="1" presId="urn:microsoft.com/office/officeart/2005/8/layout/radial2"/>
    <dgm:cxn modelId="{AA50BE67-44A3-4E33-BB19-186A07BFC6DC}" srcId="{6399BD6A-BD5C-4989-A892-F9912E9630B1}" destId="{71385B98-BF3D-4447-AB55-15E4B0412150}" srcOrd="2" destOrd="0" parTransId="{2DF7E210-4505-484B-BE93-D34D6C9B3A8F}" sibTransId="{11214B99-4290-48AA-B30C-8F2E0559BA85}"/>
    <dgm:cxn modelId="{80002256-7247-4736-9717-25092B4F528D}" srcId="{71385B98-BF3D-4447-AB55-15E4B0412150}" destId="{EC5CA04A-4354-4FCF-98B3-F196449AFB4F}" srcOrd="0" destOrd="0" parTransId="{CC9DBA87-268E-487A-BCDA-1453B80940C1}" sibTransId="{4F22AFCF-E760-4192-8F5D-9B9F56242102}"/>
    <dgm:cxn modelId="{66AD8909-29F3-49DC-9116-36BCCC465C5E}" type="presOf" srcId="{AD0595CC-36A8-4B6B-B230-21E2691BEB22}" destId="{3AA7E5C1-5569-4639-BD08-EDBC69545B87}" srcOrd="0" destOrd="0" presId="urn:microsoft.com/office/officeart/2005/8/layout/radial2"/>
    <dgm:cxn modelId="{85A8C332-2E77-408E-97BD-AB493DC63F18}" type="presOf" srcId="{447A9256-7BA7-45C4-A560-581441574A5D}" destId="{BF7E151A-EFA6-4FC6-8931-6E05B4D9DD5B}" srcOrd="0" destOrd="0" presId="urn:microsoft.com/office/officeart/2005/8/layout/radial2"/>
    <dgm:cxn modelId="{00183834-565E-4467-8E28-DCB400C56AEB}" type="presOf" srcId="{2DF7E210-4505-484B-BE93-D34D6C9B3A8F}" destId="{6C31EF31-51AA-452E-A42E-AFDE8527D767}" srcOrd="0" destOrd="0" presId="urn:microsoft.com/office/officeart/2005/8/layout/radial2"/>
    <dgm:cxn modelId="{B996EA37-3292-4957-80B2-5D48F31ED826}" type="presOf" srcId="{6399BD6A-BD5C-4989-A892-F9912E9630B1}" destId="{6E6A6F07-6697-45E6-AAF0-75AEC220B3E0}" srcOrd="0" destOrd="0" presId="urn:microsoft.com/office/officeart/2005/8/layout/radial2"/>
    <dgm:cxn modelId="{E5AED19A-E129-48B1-A3A4-195A777D2DE1}" srcId="{71385B98-BF3D-4447-AB55-15E4B0412150}" destId="{836940D7-B1F5-40DE-88A7-FE4DB566A695}" srcOrd="1" destOrd="0" parTransId="{CF2C13DE-F3F9-4FDE-9D5F-245B2D1A1807}" sibTransId="{05E048A2-BD99-4E04-B4CF-B5D4EFEDA896}"/>
    <dgm:cxn modelId="{32B6975E-DF0E-4E6D-ACD0-900FB3D5A972}" type="presOf" srcId="{0F52A47E-F15E-49E6-995B-B744DFFB4F7F}" destId="{606D21A5-2BCA-4FC8-92E8-BA303C3729F1}" srcOrd="0" destOrd="0" presId="urn:microsoft.com/office/officeart/2005/8/layout/radial2"/>
    <dgm:cxn modelId="{90DF36DE-2A78-4429-B6EB-92B55D80D217}" srcId="{0F52A47E-F15E-49E6-995B-B744DFFB4F7F}" destId="{7B6AC735-AF7A-4B41-BDC7-904D2822CBBC}" srcOrd="0" destOrd="0" parTransId="{83B01D3A-B134-4A74-8F63-440B6D8E2BAA}" sibTransId="{90A0EB5B-8E87-44E2-B906-63A6784A00F3}"/>
    <dgm:cxn modelId="{46C77D90-B34B-4C82-8490-03B3B80D9DC6}" srcId="{AD0595CC-36A8-4B6B-B230-21E2691BEB22}" destId="{03715D07-11AF-499D-B27C-D584D9E55BF4}" srcOrd="0" destOrd="0" parTransId="{70CA2127-0FF8-40A5-9FD1-2A51D21D3F30}" sibTransId="{DCB51223-A463-4EF9-A637-1B2DBE54A165}"/>
    <dgm:cxn modelId="{3E5872F9-D87D-4A24-A725-920C69796134}" type="presOf" srcId="{7B6AC735-AF7A-4B41-BDC7-904D2822CBBC}" destId="{6BCC6395-A01D-407D-9F1A-2676643DD7A5}" srcOrd="0" destOrd="0" presId="urn:microsoft.com/office/officeart/2005/8/layout/radial2"/>
    <dgm:cxn modelId="{B8787CCE-C45B-4D55-AA3E-9A3B82C2634A}" srcId="{0F52A47E-F15E-49E6-995B-B744DFFB4F7F}" destId="{0BDD18A2-64C2-43D4-9F59-A89A7F069066}" srcOrd="1" destOrd="0" parTransId="{EE85C3A9-6288-40AD-A73B-A2057A4AE820}" sibTransId="{0083F2DC-5E8A-4342-B9FB-4AACBB11F534}"/>
    <dgm:cxn modelId="{C259273C-2AC9-4E41-8D50-D70E0751A7ED}" srcId="{6399BD6A-BD5C-4989-A892-F9912E9630B1}" destId="{AD0595CC-36A8-4B6B-B230-21E2691BEB22}" srcOrd="0" destOrd="0" parTransId="{447A9256-7BA7-45C4-A560-581441574A5D}" sibTransId="{90340B8C-30CB-4074-9168-3E7165857F03}"/>
    <dgm:cxn modelId="{C3F1BDC7-6C41-4593-9C00-FF8EA8AD6B43}" type="presOf" srcId="{71385B98-BF3D-4447-AB55-15E4B0412150}" destId="{92360A18-B7D1-4DA6-A9EA-CD731F68E81A}" srcOrd="0" destOrd="0" presId="urn:microsoft.com/office/officeart/2005/8/layout/radial2"/>
    <dgm:cxn modelId="{15DFCCA4-3EC1-4ADC-9801-FCE83049BE9F}" srcId="{6399BD6A-BD5C-4989-A892-F9912E9630B1}" destId="{0F52A47E-F15E-49E6-995B-B744DFFB4F7F}" srcOrd="1" destOrd="0" parTransId="{BAC60244-6BFA-4F9A-B20B-792F1A20C355}" sibTransId="{714F7181-4DAB-4D50-B95C-A9FDB135863D}"/>
    <dgm:cxn modelId="{67434497-ED26-4EB8-A1CC-5A0AF8035F07}" srcId="{AD0595CC-36A8-4B6B-B230-21E2691BEB22}" destId="{0ABD22AC-2014-4130-A3ED-213B9FAC7D7B}" srcOrd="1" destOrd="0" parTransId="{8B79DBA8-44B8-424C-841A-A76ED91D7DE7}" sibTransId="{2E63E77D-DF59-47B4-8861-96E02007018F}"/>
    <dgm:cxn modelId="{B8FD0B8C-604E-4B99-B232-A90B7582C037}" type="presOf" srcId="{03715D07-11AF-499D-B27C-D584D9E55BF4}" destId="{E4A79061-E46C-4D1D-AABC-01F08F20FF2A}" srcOrd="0" destOrd="0" presId="urn:microsoft.com/office/officeart/2005/8/layout/radial2"/>
    <dgm:cxn modelId="{57BABFF0-8C01-4B33-B4C9-8D660B774444}" type="presParOf" srcId="{6E6A6F07-6697-45E6-AAF0-75AEC220B3E0}" destId="{9A3FFA5C-BDEC-4112-9681-F316801297C8}" srcOrd="0" destOrd="0" presId="urn:microsoft.com/office/officeart/2005/8/layout/radial2"/>
    <dgm:cxn modelId="{EB85B17D-23FB-4CFC-8512-8BEB0F8FFF62}" type="presParOf" srcId="{9A3FFA5C-BDEC-4112-9681-F316801297C8}" destId="{3F6BE0B9-E45C-4B0E-AC51-8B5A8453EF0A}" srcOrd="0" destOrd="0" presId="urn:microsoft.com/office/officeart/2005/8/layout/radial2"/>
    <dgm:cxn modelId="{38A9417F-8A94-476B-A02E-A1171AAD0541}" type="presParOf" srcId="{3F6BE0B9-E45C-4B0E-AC51-8B5A8453EF0A}" destId="{F49459F6-FE3F-494B-BB5B-69F5B473EFA0}" srcOrd="0" destOrd="0" presId="urn:microsoft.com/office/officeart/2005/8/layout/radial2"/>
    <dgm:cxn modelId="{95F77A88-2C2D-44D2-A743-50AD9B10BDAB}" type="presParOf" srcId="{3F6BE0B9-E45C-4B0E-AC51-8B5A8453EF0A}" destId="{10EB0B31-F9C0-4F2B-A09F-E1B73419DB76}" srcOrd="1" destOrd="0" presId="urn:microsoft.com/office/officeart/2005/8/layout/radial2"/>
    <dgm:cxn modelId="{C0D37C51-3D00-4CC7-8104-6228F8FA38B3}" type="presParOf" srcId="{9A3FFA5C-BDEC-4112-9681-F316801297C8}" destId="{BF7E151A-EFA6-4FC6-8931-6E05B4D9DD5B}" srcOrd="1" destOrd="0" presId="urn:microsoft.com/office/officeart/2005/8/layout/radial2"/>
    <dgm:cxn modelId="{8C390950-EE08-482E-ABFF-C676DBAE9B5E}" type="presParOf" srcId="{9A3FFA5C-BDEC-4112-9681-F316801297C8}" destId="{C771942D-64DB-48E6-83DE-15E3CCE5015E}" srcOrd="2" destOrd="0" presId="urn:microsoft.com/office/officeart/2005/8/layout/radial2"/>
    <dgm:cxn modelId="{AFDDD7EA-BFFB-4708-A0DE-490B209A7092}" type="presParOf" srcId="{C771942D-64DB-48E6-83DE-15E3CCE5015E}" destId="{3AA7E5C1-5569-4639-BD08-EDBC69545B87}" srcOrd="0" destOrd="0" presId="urn:microsoft.com/office/officeart/2005/8/layout/radial2"/>
    <dgm:cxn modelId="{49B072EB-D1AA-4AF6-BF7D-D91BAE5F545E}" type="presParOf" srcId="{C771942D-64DB-48E6-83DE-15E3CCE5015E}" destId="{E4A79061-E46C-4D1D-AABC-01F08F20FF2A}" srcOrd="1" destOrd="0" presId="urn:microsoft.com/office/officeart/2005/8/layout/radial2"/>
    <dgm:cxn modelId="{50F7A6E0-EF0A-42F1-97C6-E202182BD81F}" type="presParOf" srcId="{9A3FFA5C-BDEC-4112-9681-F316801297C8}" destId="{E9D1AA16-EE95-4348-A29F-ABA54691D126}" srcOrd="3" destOrd="0" presId="urn:microsoft.com/office/officeart/2005/8/layout/radial2"/>
    <dgm:cxn modelId="{0EBC8167-0FCD-4919-AAFF-C4F06E1A0B9A}" type="presParOf" srcId="{9A3FFA5C-BDEC-4112-9681-F316801297C8}" destId="{100C2FA3-761D-4227-99DD-F863DF8D7C59}" srcOrd="4" destOrd="0" presId="urn:microsoft.com/office/officeart/2005/8/layout/radial2"/>
    <dgm:cxn modelId="{92C48707-610B-4694-8EE1-4FC977879015}" type="presParOf" srcId="{100C2FA3-761D-4227-99DD-F863DF8D7C59}" destId="{606D21A5-2BCA-4FC8-92E8-BA303C3729F1}" srcOrd="0" destOrd="0" presId="urn:microsoft.com/office/officeart/2005/8/layout/radial2"/>
    <dgm:cxn modelId="{FF38AD72-22E4-4ECC-903E-1DBEAB02BBE6}" type="presParOf" srcId="{100C2FA3-761D-4227-99DD-F863DF8D7C59}" destId="{6BCC6395-A01D-407D-9F1A-2676643DD7A5}" srcOrd="1" destOrd="0" presId="urn:microsoft.com/office/officeart/2005/8/layout/radial2"/>
    <dgm:cxn modelId="{A654FBDD-50D2-4E76-B6F7-3121F90A0E1B}" type="presParOf" srcId="{9A3FFA5C-BDEC-4112-9681-F316801297C8}" destId="{6C31EF31-51AA-452E-A42E-AFDE8527D767}" srcOrd="5" destOrd="0" presId="urn:microsoft.com/office/officeart/2005/8/layout/radial2"/>
    <dgm:cxn modelId="{538301E6-FDAC-4368-8F23-A3684B418ED3}" type="presParOf" srcId="{9A3FFA5C-BDEC-4112-9681-F316801297C8}" destId="{9C724ADD-4970-4707-BC06-2B333C2B960A}" srcOrd="6" destOrd="0" presId="urn:microsoft.com/office/officeart/2005/8/layout/radial2"/>
    <dgm:cxn modelId="{AF505895-1A81-4B02-AD99-B807E4EC753D}" type="presParOf" srcId="{9C724ADD-4970-4707-BC06-2B333C2B960A}" destId="{92360A18-B7D1-4DA6-A9EA-CD731F68E81A}" srcOrd="0" destOrd="0" presId="urn:microsoft.com/office/officeart/2005/8/layout/radial2"/>
    <dgm:cxn modelId="{5D775D24-459A-4AF2-9495-7CD115BC05E6}" type="presParOf" srcId="{9C724ADD-4970-4707-BC06-2B333C2B960A}" destId="{43559A41-9393-4A36-AAF5-69DC8D993EB6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B23E38-B822-7B40-AC38-1BADE6D5E8D5}" type="doc">
      <dgm:prSet loTypeId="urn:microsoft.com/office/officeart/2008/layout/AlternatingHexagon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C35FEFB-3287-4B46-A22C-AC2FA5067D75}">
      <dgm:prSet phldrT="[Testo]" custT="1"/>
      <dgm:spPr/>
      <dgm:t>
        <a:bodyPr/>
        <a:lstStyle/>
        <a:p>
          <a:r>
            <a:rPr lang="it-IT" sz="2800" dirty="0" smtClean="0"/>
            <a:t>sede</a:t>
          </a:r>
          <a:endParaRPr lang="it-IT" sz="2800" dirty="0"/>
        </a:p>
      </dgm:t>
    </dgm:pt>
    <dgm:pt modelId="{493230E2-AC0A-4343-AB21-182084F384AF}" type="parTrans" cxnId="{869EB2AD-0037-1E4D-9BEC-65D04AFEF1C8}">
      <dgm:prSet/>
      <dgm:spPr/>
      <dgm:t>
        <a:bodyPr/>
        <a:lstStyle/>
        <a:p>
          <a:endParaRPr lang="it-IT"/>
        </a:p>
      </dgm:t>
    </dgm:pt>
    <dgm:pt modelId="{1DB8B621-14CA-A44E-A536-05E78A5439A3}" type="sibTrans" cxnId="{869EB2AD-0037-1E4D-9BEC-65D04AFEF1C8}">
      <dgm:prSet custT="1"/>
      <dgm:spPr>
        <a:solidFill>
          <a:srgbClr val="FFFF00"/>
        </a:solidFill>
      </dgm:spPr>
      <dgm:t>
        <a:bodyPr/>
        <a:lstStyle/>
        <a:p>
          <a:r>
            <a:rPr lang="it-IT" sz="2000" b="1" dirty="0" smtClean="0">
              <a:solidFill>
                <a:srgbClr val="000000"/>
              </a:solidFill>
            </a:rPr>
            <a:t>Funzionario/agente</a:t>
          </a:r>
          <a:endParaRPr lang="it-IT" sz="2000" b="1" dirty="0">
            <a:solidFill>
              <a:srgbClr val="000000"/>
            </a:solidFill>
          </a:endParaRPr>
        </a:p>
      </dgm:t>
    </dgm:pt>
    <dgm:pt modelId="{962B206F-7927-2840-935A-0F03809BAA44}">
      <dgm:prSet phldrT="[Testo]" custT="1"/>
      <dgm:spPr>
        <a:solidFill>
          <a:schemeClr val="accent2"/>
        </a:solidFill>
      </dgm:spPr>
      <dgm:t>
        <a:bodyPr/>
        <a:lstStyle/>
        <a:p>
          <a:r>
            <a:rPr lang="it-IT" sz="1800" dirty="0" smtClean="0"/>
            <a:t>Voce/IVR</a:t>
          </a:r>
          <a:endParaRPr lang="it-IT" sz="1800" dirty="0"/>
        </a:p>
      </dgm:t>
    </dgm:pt>
    <dgm:pt modelId="{4A729BCD-3905-C543-A6AD-127108DACE93}" type="parTrans" cxnId="{EFEFA206-67CF-704C-8D37-E6EA9548D031}">
      <dgm:prSet/>
      <dgm:spPr/>
      <dgm:t>
        <a:bodyPr/>
        <a:lstStyle/>
        <a:p>
          <a:endParaRPr lang="it-IT"/>
        </a:p>
      </dgm:t>
    </dgm:pt>
    <dgm:pt modelId="{B88B79A7-A69D-054B-87D0-715596FE8DFA}" type="sibTrans" cxnId="{EFEFA206-67CF-704C-8D37-E6EA9548D031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it-IT" dirty="0" smtClean="0"/>
            <a:t>Fax, mail e posta</a:t>
          </a:r>
          <a:endParaRPr lang="it-IT" dirty="0"/>
        </a:p>
      </dgm:t>
    </dgm:pt>
    <dgm:pt modelId="{A151E7C3-0AC7-CB46-AE66-98BF0F28DB6F}">
      <dgm:prSet phldrT="[Testo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it-IT" sz="2000" dirty="0" smtClean="0"/>
            <a:t>Web 2.0</a:t>
          </a:r>
          <a:endParaRPr lang="it-IT" sz="2000" dirty="0"/>
        </a:p>
      </dgm:t>
    </dgm:pt>
    <dgm:pt modelId="{6916E53F-6908-2643-A797-54CD95DD2E79}" type="parTrans" cxnId="{DA0A069B-F151-7440-812A-A7B4EB6F7CD8}">
      <dgm:prSet/>
      <dgm:spPr/>
      <dgm:t>
        <a:bodyPr/>
        <a:lstStyle/>
        <a:p>
          <a:endParaRPr lang="it-IT"/>
        </a:p>
      </dgm:t>
    </dgm:pt>
    <dgm:pt modelId="{262CFE80-E5ED-AD49-BB5D-503A15C8684C}" type="sibTrans" cxnId="{DA0A069B-F151-7440-812A-A7B4EB6F7CD8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it-IT" dirty="0" smtClean="0"/>
            <a:t>MMS, SMS</a:t>
          </a:r>
          <a:endParaRPr lang="it-IT" dirty="0"/>
        </a:p>
      </dgm:t>
    </dgm:pt>
    <dgm:pt modelId="{39667AC2-E993-6549-8B84-3F4D8AA1E703}">
      <dgm:prSet custT="1"/>
      <dgm:spPr>
        <a:solidFill>
          <a:srgbClr val="0000FF"/>
        </a:solidFill>
      </dgm:spPr>
      <dgm:t>
        <a:bodyPr/>
        <a:lstStyle/>
        <a:p>
          <a:r>
            <a:rPr lang="it-IT" sz="1600" dirty="0" smtClean="0"/>
            <a:t>Self </a:t>
          </a:r>
          <a:r>
            <a:rPr lang="it-IT" sz="1600" dirty="0" err="1" smtClean="0"/>
            <a:t>caring</a:t>
          </a:r>
          <a:r>
            <a:rPr lang="it-IT" sz="1600" dirty="0" smtClean="0"/>
            <a:t>/</a:t>
          </a:r>
          <a:r>
            <a:rPr lang="it-IT" sz="1600" dirty="0" err="1" smtClean="0"/>
            <a:t>provisioning</a:t>
          </a:r>
          <a:endParaRPr lang="it-IT" sz="1600" dirty="0"/>
        </a:p>
      </dgm:t>
    </dgm:pt>
    <dgm:pt modelId="{2D0ECDE5-8BA0-5744-B84B-5DFFB72E1E5F}" type="parTrans" cxnId="{82511CCD-C847-FC44-A492-AB0211E70D08}">
      <dgm:prSet/>
      <dgm:spPr/>
      <dgm:t>
        <a:bodyPr/>
        <a:lstStyle/>
        <a:p>
          <a:endParaRPr lang="it-IT"/>
        </a:p>
      </dgm:t>
    </dgm:pt>
    <dgm:pt modelId="{19B966E3-0755-5149-8B7D-F208472EF8A0}" type="sibTrans" cxnId="{82511CCD-C847-FC44-A492-AB0211E70D08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it-IT" sz="1800" dirty="0" smtClean="0"/>
            <a:t>Operatori virtuali</a:t>
          </a:r>
          <a:endParaRPr lang="it-IT" sz="1800" dirty="0"/>
        </a:p>
      </dgm:t>
    </dgm:pt>
    <dgm:pt modelId="{A14E9946-405A-C14F-B484-96B45EA9A44A}" type="pres">
      <dgm:prSet presAssocID="{F1B23E38-B822-7B40-AC38-1BADE6D5E8D5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1D0A7587-D877-8F4B-A773-96F6AC848ADA}" type="pres">
      <dgm:prSet presAssocID="{EC35FEFB-3287-4B46-A22C-AC2FA5067D75}" presName="composite" presStyleCnt="0"/>
      <dgm:spPr/>
    </dgm:pt>
    <dgm:pt modelId="{85416080-2A34-FF40-85A9-95AA8BCBCA34}" type="pres">
      <dgm:prSet presAssocID="{EC35FEFB-3287-4B46-A22C-AC2FA5067D75}" presName="Parent1" presStyleLbl="node1" presStyleIdx="0" presStyleCnt="8" custScaleX="149200" custScaleY="104262" custLinFactNeighborX="4505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6EE78AD-FA2F-4E48-BBEA-5130248C162B}" type="pres">
      <dgm:prSet presAssocID="{EC35FEFB-3287-4B46-A22C-AC2FA5067D75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11F45A8-5C2F-F441-9993-E29CD0D5F8A5}" type="pres">
      <dgm:prSet presAssocID="{EC35FEFB-3287-4B46-A22C-AC2FA5067D75}" presName="BalanceSpacing" presStyleCnt="0"/>
      <dgm:spPr/>
    </dgm:pt>
    <dgm:pt modelId="{125A694D-8ACC-4E40-833F-E8C52ACC1CF3}" type="pres">
      <dgm:prSet presAssocID="{EC35FEFB-3287-4B46-A22C-AC2FA5067D75}" presName="BalanceSpacing1" presStyleCnt="0"/>
      <dgm:spPr/>
    </dgm:pt>
    <dgm:pt modelId="{01D597F6-9978-5D4F-A818-B032D91A3E95}" type="pres">
      <dgm:prSet presAssocID="{1DB8B621-14CA-A44E-A536-05E78A5439A3}" presName="Accent1Text" presStyleLbl="node1" presStyleIdx="1" presStyleCnt="8" custScaleX="184263" custScaleY="122163"/>
      <dgm:spPr/>
      <dgm:t>
        <a:bodyPr/>
        <a:lstStyle/>
        <a:p>
          <a:endParaRPr lang="it-IT"/>
        </a:p>
      </dgm:t>
    </dgm:pt>
    <dgm:pt modelId="{7EE141C1-3588-134F-BB09-DE2F9291E970}" type="pres">
      <dgm:prSet presAssocID="{1DB8B621-14CA-A44E-A536-05E78A5439A3}" presName="spaceBetweenRectangles" presStyleCnt="0"/>
      <dgm:spPr/>
    </dgm:pt>
    <dgm:pt modelId="{9466380E-09A7-1E4E-AC91-FC097611D184}" type="pres">
      <dgm:prSet presAssocID="{962B206F-7927-2840-935A-0F03809BAA44}" presName="composite" presStyleCnt="0"/>
      <dgm:spPr/>
    </dgm:pt>
    <dgm:pt modelId="{7D32D57A-DB07-864E-85D7-5C156B9C0264}" type="pres">
      <dgm:prSet presAssocID="{962B206F-7927-2840-935A-0F03809BAA44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A58124E-309F-8841-8FD0-AF83E22EB794}" type="pres">
      <dgm:prSet presAssocID="{962B206F-7927-2840-935A-0F03809BAA44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E2FE07E-E317-4049-8EDA-6FA3639C8C21}" type="pres">
      <dgm:prSet presAssocID="{962B206F-7927-2840-935A-0F03809BAA44}" presName="BalanceSpacing" presStyleCnt="0"/>
      <dgm:spPr/>
    </dgm:pt>
    <dgm:pt modelId="{2F691A48-C4E5-F049-B07E-3805972EBE96}" type="pres">
      <dgm:prSet presAssocID="{962B206F-7927-2840-935A-0F03809BAA44}" presName="BalanceSpacing1" presStyleCnt="0"/>
      <dgm:spPr/>
    </dgm:pt>
    <dgm:pt modelId="{E895CDF2-0577-AD4F-AC09-6A5AF20E1908}" type="pres">
      <dgm:prSet presAssocID="{B88B79A7-A69D-054B-87D0-715596FE8DFA}" presName="Accent1Text" presStyleLbl="node1" presStyleIdx="3" presStyleCnt="8"/>
      <dgm:spPr/>
      <dgm:t>
        <a:bodyPr/>
        <a:lstStyle/>
        <a:p>
          <a:endParaRPr lang="it-IT"/>
        </a:p>
      </dgm:t>
    </dgm:pt>
    <dgm:pt modelId="{0A598051-6998-2A41-93FC-6398F08BCA5B}" type="pres">
      <dgm:prSet presAssocID="{B88B79A7-A69D-054B-87D0-715596FE8DFA}" presName="spaceBetweenRectangles" presStyleCnt="0"/>
      <dgm:spPr/>
    </dgm:pt>
    <dgm:pt modelId="{47D48563-A27E-E745-9E24-F01126A759F5}" type="pres">
      <dgm:prSet presAssocID="{A151E7C3-0AC7-CB46-AE66-98BF0F28DB6F}" presName="composite" presStyleCnt="0"/>
      <dgm:spPr/>
    </dgm:pt>
    <dgm:pt modelId="{C4A38850-2A7C-DB40-8AFD-2772371EFCCB}" type="pres">
      <dgm:prSet presAssocID="{A151E7C3-0AC7-CB46-AE66-98BF0F28DB6F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8707022-8733-494D-9664-A98A7CFD5751}" type="pres">
      <dgm:prSet presAssocID="{A151E7C3-0AC7-CB46-AE66-98BF0F28DB6F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0F60582-8E60-AE47-9CDD-03DB7ACEA4D5}" type="pres">
      <dgm:prSet presAssocID="{A151E7C3-0AC7-CB46-AE66-98BF0F28DB6F}" presName="BalanceSpacing" presStyleCnt="0"/>
      <dgm:spPr/>
    </dgm:pt>
    <dgm:pt modelId="{3C0A56F9-D79D-554C-801D-C9A2F7680256}" type="pres">
      <dgm:prSet presAssocID="{A151E7C3-0AC7-CB46-AE66-98BF0F28DB6F}" presName="BalanceSpacing1" presStyleCnt="0"/>
      <dgm:spPr/>
    </dgm:pt>
    <dgm:pt modelId="{03A54AA2-F1D9-F94E-B774-DB512AD459CB}" type="pres">
      <dgm:prSet presAssocID="{262CFE80-E5ED-AD49-BB5D-503A15C8684C}" presName="Accent1Text" presStyleLbl="node1" presStyleIdx="5" presStyleCnt="8"/>
      <dgm:spPr/>
      <dgm:t>
        <a:bodyPr/>
        <a:lstStyle/>
        <a:p>
          <a:endParaRPr lang="it-IT"/>
        </a:p>
      </dgm:t>
    </dgm:pt>
    <dgm:pt modelId="{745F8D85-DCFC-2941-8E1F-ACEDE8C11171}" type="pres">
      <dgm:prSet presAssocID="{262CFE80-E5ED-AD49-BB5D-503A15C8684C}" presName="spaceBetweenRectangles" presStyleCnt="0"/>
      <dgm:spPr/>
    </dgm:pt>
    <dgm:pt modelId="{61B39E4C-EC91-DD4E-9E06-4836C1B48B65}" type="pres">
      <dgm:prSet presAssocID="{39667AC2-E993-6549-8B84-3F4D8AA1E703}" presName="composite" presStyleCnt="0"/>
      <dgm:spPr/>
    </dgm:pt>
    <dgm:pt modelId="{27368E11-89D1-914E-A765-6C10F5893249}" type="pres">
      <dgm:prSet presAssocID="{39667AC2-E993-6549-8B84-3F4D8AA1E703}" presName="Parent1" presStyleLbl="node1" presStyleIdx="6" presStyleCnt="8" custScaleX="167233" custScaleY="11286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FD45022-E717-B44D-913D-7DCDA697592E}" type="pres">
      <dgm:prSet presAssocID="{39667AC2-E993-6549-8B84-3F4D8AA1E703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E40CBBFB-EDFF-8443-8F2C-7851766DFE04}" type="pres">
      <dgm:prSet presAssocID="{39667AC2-E993-6549-8B84-3F4D8AA1E703}" presName="BalanceSpacing" presStyleCnt="0"/>
      <dgm:spPr/>
    </dgm:pt>
    <dgm:pt modelId="{19C54E60-BCCE-EE41-A546-9B773F84753B}" type="pres">
      <dgm:prSet presAssocID="{39667AC2-E993-6549-8B84-3F4D8AA1E703}" presName="BalanceSpacing1" presStyleCnt="0"/>
      <dgm:spPr/>
    </dgm:pt>
    <dgm:pt modelId="{079F18DF-E68A-F746-9880-395FDA0FF704}" type="pres">
      <dgm:prSet presAssocID="{19B966E3-0755-5149-8B7D-F208472EF8A0}" presName="Accent1Text" presStyleLbl="node1" presStyleIdx="7" presStyleCnt="8" custScaleX="145282" custScaleY="120745" custLinFactNeighborX="27103" custLinFactNeighborY="-5895"/>
      <dgm:spPr/>
      <dgm:t>
        <a:bodyPr/>
        <a:lstStyle/>
        <a:p>
          <a:endParaRPr lang="it-IT"/>
        </a:p>
      </dgm:t>
    </dgm:pt>
  </dgm:ptLst>
  <dgm:cxnLst>
    <dgm:cxn modelId="{82511CCD-C847-FC44-A492-AB0211E70D08}" srcId="{F1B23E38-B822-7B40-AC38-1BADE6D5E8D5}" destId="{39667AC2-E993-6549-8B84-3F4D8AA1E703}" srcOrd="3" destOrd="0" parTransId="{2D0ECDE5-8BA0-5744-B84B-5DFFB72E1E5F}" sibTransId="{19B966E3-0755-5149-8B7D-F208472EF8A0}"/>
    <dgm:cxn modelId="{71084B5F-5801-4DE2-BF01-4F43BA43245F}" type="presOf" srcId="{EC35FEFB-3287-4B46-A22C-AC2FA5067D75}" destId="{85416080-2A34-FF40-85A9-95AA8BCBCA34}" srcOrd="0" destOrd="0" presId="urn:microsoft.com/office/officeart/2008/layout/AlternatingHexagons"/>
    <dgm:cxn modelId="{C00A03D6-784F-4B6D-A57D-9A98DC1EBA62}" type="presOf" srcId="{F1B23E38-B822-7B40-AC38-1BADE6D5E8D5}" destId="{A14E9946-405A-C14F-B484-96B45EA9A44A}" srcOrd="0" destOrd="0" presId="urn:microsoft.com/office/officeart/2008/layout/AlternatingHexagons"/>
    <dgm:cxn modelId="{869EB2AD-0037-1E4D-9BEC-65D04AFEF1C8}" srcId="{F1B23E38-B822-7B40-AC38-1BADE6D5E8D5}" destId="{EC35FEFB-3287-4B46-A22C-AC2FA5067D75}" srcOrd="0" destOrd="0" parTransId="{493230E2-AC0A-4343-AB21-182084F384AF}" sibTransId="{1DB8B621-14CA-A44E-A536-05E78A5439A3}"/>
    <dgm:cxn modelId="{E19475CF-357A-4A98-8C2C-DD1A17DFE842}" type="presOf" srcId="{19B966E3-0755-5149-8B7D-F208472EF8A0}" destId="{079F18DF-E68A-F746-9880-395FDA0FF704}" srcOrd="0" destOrd="0" presId="urn:microsoft.com/office/officeart/2008/layout/AlternatingHexagons"/>
    <dgm:cxn modelId="{82164278-5A6A-4500-8CA7-5EFF481DFDCD}" type="presOf" srcId="{B88B79A7-A69D-054B-87D0-715596FE8DFA}" destId="{E895CDF2-0577-AD4F-AC09-6A5AF20E1908}" srcOrd="0" destOrd="0" presId="urn:microsoft.com/office/officeart/2008/layout/AlternatingHexagons"/>
    <dgm:cxn modelId="{A514F705-9B3C-4FCC-B5A9-5E94BE40BFA8}" type="presOf" srcId="{962B206F-7927-2840-935A-0F03809BAA44}" destId="{7D32D57A-DB07-864E-85D7-5C156B9C0264}" srcOrd="0" destOrd="0" presId="urn:microsoft.com/office/officeart/2008/layout/AlternatingHexagons"/>
    <dgm:cxn modelId="{6BC7614A-47EB-4698-84DA-552B74A9712E}" type="presOf" srcId="{A151E7C3-0AC7-CB46-AE66-98BF0F28DB6F}" destId="{C4A38850-2A7C-DB40-8AFD-2772371EFCCB}" srcOrd="0" destOrd="0" presId="urn:microsoft.com/office/officeart/2008/layout/AlternatingHexagons"/>
    <dgm:cxn modelId="{10424BAA-52B9-4BE8-A05F-5C165D2E877B}" type="presOf" srcId="{39667AC2-E993-6549-8B84-3F4D8AA1E703}" destId="{27368E11-89D1-914E-A765-6C10F5893249}" srcOrd="0" destOrd="0" presId="urn:microsoft.com/office/officeart/2008/layout/AlternatingHexagons"/>
    <dgm:cxn modelId="{DA0A069B-F151-7440-812A-A7B4EB6F7CD8}" srcId="{F1B23E38-B822-7B40-AC38-1BADE6D5E8D5}" destId="{A151E7C3-0AC7-CB46-AE66-98BF0F28DB6F}" srcOrd="2" destOrd="0" parTransId="{6916E53F-6908-2643-A797-54CD95DD2E79}" sibTransId="{262CFE80-E5ED-AD49-BB5D-503A15C8684C}"/>
    <dgm:cxn modelId="{EFEFA206-67CF-704C-8D37-E6EA9548D031}" srcId="{F1B23E38-B822-7B40-AC38-1BADE6D5E8D5}" destId="{962B206F-7927-2840-935A-0F03809BAA44}" srcOrd="1" destOrd="0" parTransId="{4A729BCD-3905-C543-A6AD-127108DACE93}" sibTransId="{B88B79A7-A69D-054B-87D0-715596FE8DFA}"/>
    <dgm:cxn modelId="{F7A2CDDC-72BE-4755-8968-4AAA72A907E2}" type="presOf" srcId="{262CFE80-E5ED-AD49-BB5D-503A15C8684C}" destId="{03A54AA2-F1D9-F94E-B774-DB512AD459CB}" srcOrd="0" destOrd="0" presId="urn:microsoft.com/office/officeart/2008/layout/AlternatingHexagons"/>
    <dgm:cxn modelId="{88AA4A32-8D73-4DD8-B680-4EA9BAE2A365}" type="presOf" srcId="{1DB8B621-14CA-A44E-A536-05E78A5439A3}" destId="{01D597F6-9978-5D4F-A818-B032D91A3E95}" srcOrd="0" destOrd="0" presId="urn:microsoft.com/office/officeart/2008/layout/AlternatingHexagons"/>
    <dgm:cxn modelId="{AD8D9E01-CCAA-4C13-8A3F-78A696AFE3B0}" type="presParOf" srcId="{A14E9946-405A-C14F-B484-96B45EA9A44A}" destId="{1D0A7587-D877-8F4B-A773-96F6AC848ADA}" srcOrd="0" destOrd="0" presId="urn:microsoft.com/office/officeart/2008/layout/AlternatingHexagons"/>
    <dgm:cxn modelId="{2755F02B-4B1B-4E72-A790-A2C4C1B4845C}" type="presParOf" srcId="{1D0A7587-D877-8F4B-A773-96F6AC848ADA}" destId="{85416080-2A34-FF40-85A9-95AA8BCBCA34}" srcOrd="0" destOrd="0" presId="urn:microsoft.com/office/officeart/2008/layout/AlternatingHexagons"/>
    <dgm:cxn modelId="{9424B383-E5C8-4B3C-83F7-73BB816020B3}" type="presParOf" srcId="{1D0A7587-D877-8F4B-A773-96F6AC848ADA}" destId="{56EE78AD-FA2F-4E48-BBEA-5130248C162B}" srcOrd="1" destOrd="0" presId="urn:microsoft.com/office/officeart/2008/layout/AlternatingHexagons"/>
    <dgm:cxn modelId="{BBE22629-A9C4-4E29-B7F0-B496A614ADE1}" type="presParOf" srcId="{1D0A7587-D877-8F4B-A773-96F6AC848ADA}" destId="{911F45A8-5C2F-F441-9993-E29CD0D5F8A5}" srcOrd="2" destOrd="0" presId="urn:microsoft.com/office/officeart/2008/layout/AlternatingHexagons"/>
    <dgm:cxn modelId="{601FA1F0-FE09-4DD8-9843-14FEFFA9E00F}" type="presParOf" srcId="{1D0A7587-D877-8F4B-A773-96F6AC848ADA}" destId="{125A694D-8ACC-4E40-833F-E8C52ACC1CF3}" srcOrd="3" destOrd="0" presId="urn:microsoft.com/office/officeart/2008/layout/AlternatingHexagons"/>
    <dgm:cxn modelId="{C5007A1A-19C7-435D-96A6-A03AACDFFD02}" type="presParOf" srcId="{1D0A7587-D877-8F4B-A773-96F6AC848ADA}" destId="{01D597F6-9978-5D4F-A818-B032D91A3E95}" srcOrd="4" destOrd="0" presId="urn:microsoft.com/office/officeart/2008/layout/AlternatingHexagons"/>
    <dgm:cxn modelId="{9F105A13-38A2-4298-B4BB-881F3F0A2AA7}" type="presParOf" srcId="{A14E9946-405A-C14F-B484-96B45EA9A44A}" destId="{7EE141C1-3588-134F-BB09-DE2F9291E970}" srcOrd="1" destOrd="0" presId="urn:microsoft.com/office/officeart/2008/layout/AlternatingHexagons"/>
    <dgm:cxn modelId="{258B803F-8E57-442B-93CF-9C341A76B5F1}" type="presParOf" srcId="{A14E9946-405A-C14F-B484-96B45EA9A44A}" destId="{9466380E-09A7-1E4E-AC91-FC097611D184}" srcOrd="2" destOrd="0" presId="urn:microsoft.com/office/officeart/2008/layout/AlternatingHexagons"/>
    <dgm:cxn modelId="{9597F66A-C698-45EC-B3DD-3EB3CF5B3ABE}" type="presParOf" srcId="{9466380E-09A7-1E4E-AC91-FC097611D184}" destId="{7D32D57A-DB07-864E-85D7-5C156B9C0264}" srcOrd="0" destOrd="0" presId="urn:microsoft.com/office/officeart/2008/layout/AlternatingHexagons"/>
    <dgm:cxn modelId="{9B6BB514-DC2D-48FF-9313-C673EB671EE0}" type="presParOf" srcId="{9466380E-09A7-1E4E-AC91-FC097611D184}" destId="{7A58124E-309F-8841-8FD0-AF83E22EB794}" srcOrd="1" destOrd="0" presId="urn:microsoft.com/office/officeart/2008/layout/AlternatingHexagons"/>
    <dgm:cxn modelId="{2273E55B-21BD-49DB-9420-E4106F1F6CCD}" type="presParOf" srcId="{9466380E-09A7-1E4E-AC91-FC097611D184}" destId="{BE2FE07E-E317-4049-8EDA-6FA3639C8C21}" srcOrd="2" destOrd="0" presId="urn:microsoft.com/office/officeart/2008/layout/AlternatingHexagons"/>
    <dgm:cxn modelId="{5456E257-84D3-4386-950C-83B81165F364}" type="presParOf" srcId="{9466380E-09A7-1E4E-AC91-FC097611D184}" destId="{2F691A48-C4E5-F049-B07E-3805972EBE96}" srcOrd="3" destOrd="0" presId="urn:microsoft.com/office/officeart/2008/layout/AlternatingHexagons"/>
    <dgm:cxn modelId="{900B912D-D1C6-480C-82DD-1DB8E35B8B87}" type="presParOf" srcId="{9466380E-09A7-1E4E-AC91-FC097611D184}" destId="{E895CDF2-0577-AD4F-AC09-6A5AF20E1908}" srcOrd="4" destOrd="0" presId="urn:microsoft.com/office/officeart/2008/layout/AlternatingHexagons"/>
    <dgm:cxn modelId="{8D0A4651-C9B4-436B-A736-62396643EB74}" type="presParOf" srcId="{A14E9946-405A-C14F-B484-96B45EA9A44A}" destId="{0A598051-6998-2A41-93FC-6398F08BCA5B}" srcOrd="3" destOrd="0" presId="urn:microsoft.com/office/officeart/2008/layout/AlternatingHexagons"/>
    <dgm:cxn modelId="{F7542803-AB06-40F2-A27B-7A7F14E0F050}" type="presParOf" srcId="{A14E9946-405A-C14F-B484-96B45EA9A44A}" destId="{47D48563-A27E-E745-9E24-F01126A759F5}" srcOrd="4" destOrd="0" presId="urn:microsoft.com/office/officeart/2008/layout/AlternatingHexagons"/>
    <dgm:cxn modelId="{A1EFD43D-48EC-4737-ABF9-D7A528CED7D6}" type="presParOf" srcId="{47D48563-A27E-E745-9E24-F01126A759F5}" destId="{C4A38850-2A7C-DB40-8AFD-2772371EFCCB}" srcOrd="0" destOrd="0" presId="urn:microsoft.com/office/officeart/2008/layout/AlternatingHexagons"/>
    <dgm:cxn modelId="{FDB0C00C-E2F7-4568-959C-B5A24581B33A}" type="presParOf" srcId="{47D48563-A27E-E745-9E24-F01126A759F5}" destId="{58707022-8733-494D-9664-A98A7CFD5751}" srcOrd="1" destOrd="0" presId="urn:microsoft.com/office/officeart/2008/layout/AlternatingHexagons"/>
    <dgm:cxn modelId="{25B38A9C-2FB4-4A46-A7C7-90F6070DF320}" type="presParOf" srcId="{47D48563-A27E-E745-9E24-F01126A759F5}" destId="{70F60582-8E60-AE47-9CDD-03DB7ACEA4D5}" srcOrd="2" destOrd="0" presId="urn:microsoft.com/office/officeart/2008/layout/AlternatingHexagons"/>
    <dgm:cxn modelId="{0CE098BD-5D94-4908-8A12-1F64F3FEE8AE}" type="presParOf" srcId="{47D48563-A27E-E745-9E24-F01126A759F5}" destId="{3C0A56F9-D79D-554C-801D-C9A2F7680256}" srcOrd="3" destOrd="0" presId="urn:microsoft.com/office/officeart/2008/layout/AlternatingHexagons"/>
    <dgm:cxn modelId="{C1783487-B7F6-442C-ADD5-11FEDB398E3A}" type="presParOf" srcId="{47D48563-A27E-E745-9E24-F01126A759F5}" destId="{03A54AA2-F1D9-F94E-B774-DB512AD459CB}" srcOrd="4" destOrd="0" presId="urn:microsoft.com/office/officeart/2008/layout/AlternatingHexagons"/>
    <dgm:cxn modelId="{0B4AB2ED-0977-49C0-9E7D-E8A61038599E}" type="presParOf" srcId="{A14E9946-405A-C14F-B484-96B45EA9A44A}" destId="{745F8D85-DCFC-2941-8E1F-ACEDE8C11171}" srcOrd="5" destOrd="0" presId="urn:microsoft.com/office/officeart/2008/layout/AlternatingHexagons"/>
    <dgm:cxn modelId="{93F9E886-8E66-4BE7-BD21-EE98C10ABDDE}" type="presParOf" srcId="{A14E9946-405A-C14F-B484-96B45EA9A44A}" destId="{61B39E4C-EC91-DD4E-9E06-4836C1B48B65}" srcOrd="6" destOrd="0" presId="urn:microsoft.com/office/officeart/2008/layout/AlternatingHexagons"/>
    <dgm:cxn modelId="{197EA8E8-90F6-443F-B1F2-73B395C6A2DD}" type="presParOf" srcId="{61B39E4C-EC91-DD4E-9E06-4836C1B48B65}" destId="{27368E11-89D1-914E-A765-6C10F5893249}" srcOrd="0" destOrd="0" presId="urn:microsoft.com/office/officeart/2008/layout/AlternatingHexagons"/>
    <dgm:cxn modelId="{68445D51-9B07-4360-A79E-F39442E89CB5}" type="presParOf" srcId="{61B39E4C-EC91-DD4E-9E06-4836C1B48B65}" destId="{6FD45022-E717-B44D-913D-7DCDA697592E}" srcOrd="1" destOrd="0" presId="urn:microsoft.com/office/officeart/2008/layout/AlternatingHexagons"/>
    <dgm:cxn modelId="{2CDF64FD-8861-4281-9A47-709B0FDD9149}" type="presParOf" srcId="{61B39E4C-EC91-DD4E-9E06-4836C1B48B65}" destId="{E40CBBFB-EDFF-8443-8F2C-7851766DFE04}" srcOrd="2" destOrd="0" presId="urn:microsoft.com/office/officeart/2008/layout/AlternatingHexagons"/>
    <dgm:cxn modelId="{FD1D39BE-1DC7-470F-8B74-8BC52BD2D0FD}" type="presParOf" srcId="{61B39E4C-EC91-DD4E-9E06-4836C1B48B65}" destId="{19C54E60-BCCE-EE41-A546-9B773F84753B}" srcOrd="3" destOrd="0" presId="urn:microsoft.com/office/officeart/2008/layout/AlternatingHexagons"/>
    <dgm:cxn modelId="{9AEB283B-64C9-4FB9-A6C4-80DA0339EBE9}" type="presParOf" srcId="{61B39E4C-EC91-DD4E-9E06-4836C1B48B65}" destId="{079F18DF-E68A-F746-9880-395FDA0FF70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7DA5AE-D7DF-3244-BF3B-B234C4067245}">
      <dsp:nvSpPr>
        <dsp:cNvPr id="0" name=""/>
        <dsp:cNvSpPr/>
      </dsp:nvSpPr>
      <dsp:spPr>
        <a:xfrm>
          <a:off x="2808313" y="288036"/>
          <a:ext cx="2013259" cy="169739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0" kern="1200" dirty="0" smtClean="0">
              <a:solidFill>
                <a:schemeClr val="tx2"/>
              </a:solidFill>
            </a:rPr>
            <a:t>dimensione delle aziende</a:t>
          </a:r>
          <a:endParaRPr lang="it-IT" sz="2000" b="0" kern="1200" dirty="0"/>
        </a:p>
      </dsp:txBody>
      <dsp:txXfrm>
        <a:off x="2808313" y="288036"/>
        <a:ext cx="2013259" cy="1697391"/>
      </dsp:txXfrm>
    </dsp:sp>
    <dsp:sp modelId="{E06EDE99-8638-D54F-B8DE-8623E8746C83}">
      <dsp:nvSpPr>
        <dsp:cNvPr id="0" name=""/>
        <dsp:cNvSpPr/>
      </dsp:nvSpPr>
      <dsp:spPr>
        <a:xfrm rot="1762498">
          <a:off x="4738921" y="1452524"/>
          <a:ext cx="291790" cy="57286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400" kern="1200"/>
        </a:p>
      </dsp:txBody>
      <dsp:txXfrm rot="1762498">
        <a:off x="4738921" y="1452524"/>
        <a:ext cx="291790" cy="572869"/>
      </dsp:txXfrm>
    </dsp:sp>
    <dsp:sp modelId="{0183B981-3DC9-D04E-B0F5-2C47A560EBFF}">
      <dsp:nvSpPr>
        <dsp:cNvPr id="0" name=""/>
        <dsp:cNvSpPr/>
      </dsp:nvSpPr>
      <dsp:spPr>
        <a:xfrm>
          <a:off x="4967076" y="1497026"/>
          <a:ext cx="1991345" cy="1697391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0" kern="1200" dirty="0" smtClean="0">
              <a:solidFill>
                <a:schemeClr val="tx2"/>
              </a:solidFill>
            </a:rPr>
            <a:t>relazioni tra </a:t>
          </a:r>
          <a:r>
            <a:rPr lang="it-IT" sz="1800" b="0" kern="1200" dirty="0" err="1" smtClean="0">
              <a:solidFill>
                <a:schemeClr val="tx2"/>
              </a:solidFill>
            </a:rPr>
            <a:t>amministraz</a:t>
          </a:r>
          <a:r>
            <a:rPr lang="it-IT" sz="1800" b="0" kern="1200" dirty="0" smtClean="0">
              <a:solidFill>
                <a:schemeClr val="tx2"/>
              </a:solidFill>
            </a:rPr>
            <a:t>. pubblica e cittadini/aziende</a:t>
          </a:r>
          <a:endParaRPr lang="it-IT" sz="1800" b="0" kern="1200" dirty="0">
            <a:solidFill>
              <a:schemeClr val="tx2"/>
            </a:solidFill>
          </a:endParaRPr>
        </a:p>
      </dsp:txBody>
      <dsp:txXfrm>
        <a:off x="4967076" y="1497026"/>
        <a:ext cx="1991345" cy="1697391"/>
      </dsp:txXfrm>
    </dsp:sp>
    <dsp:sp modelId="{D785E24F-E11F-BF47-9E64-6258E2F5D2E3}">
      <dsp:nvSpPr>
        <dsp:cNvPr id="0" name=""/>
        <dsp:cNvSpPr/>
      </dsp:nvSpPr>
      <dsp:spPr>
        <a:xfrm rot="6480000">
          <a:off x="5356079" y="3256229"/>
          <a:ext cx="435519" cy="57286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400" kern="1200"/>
        </a:p>
      </dsp:txBody>
      <dsp:txXfrm rot="6480000">
        <a:off x="5356079" y="3256229"/>
        <a:ext cx="435519" cy="572869"/>
      </dsp:txXfrm>
    </dsp:sp>
    <dsp:sp modelId="{7AED7828-8B1C-AF40-89A6-86EAA5630AA5}">
      <dsp:nvSpPr>
        <dsp:cNvPr id="0" name=""/>
        <dsp:cNvSpPr/>
      </dsp:nvSpPr>
      <dsp:spPr>
        <a:xfrm>
          <a:off x="4086792" y="3919175"/>
          <a:ext cx="2177906" cy="1697391"/>
        </a:xfrm>
        <a:prstGeom prst="ellipse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0" kern="1200" dirty="0" smtClean="0">
              <a:solidFill>
                <a:schemeClr val="tx2"/>
              </a:solidFill>
            </a:rPr>
            <a:t>gestione efficiente del business</a:t>
          </a:r>
          <a:endParaRPr lang="it-IT" sz="2000" b="0" kern="1200" dirty="0">
            <a:solidFill>
              <a:schemeClr val="tx2"/>
            </a:solidFill>
          </a:endParaRPr>
        </a:p>
      </dsp:txBody>
      <dsp:txXfrm>
        <a:off x="4086792" y="3919175"/>
        <a:ext cx="2177906" cy="1697391"/>
      </dsp:txXfrm>
    </dsp:sp>
    <dsp:sp modelId="{C0FE8E07-4BFF-1142-90BC-18D26FF96A16}">
      <dsp:nvSpPr>
        <dsp:cNvPr id="0" name=""/>
        <dsp:cNvSpPr/>
      </dsp:nvSpPr>
      <dsp:spPr>
        <a:xfrm rot="10799924">
          <a:off x="3716305" y="4481466"/>
          <a:ext cx="261810" cy="57286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400" kern="1200"/>
        </a:p>
      </dsp:txBody>
      <dsp:txXfrm rot="10799924">
        <a:off x="3716305" y="4481466"/>
        <a:ext cx="261810" cy="572869"/>
      </dsp:txXfrm>
    </dsp:sp>
    <dsp:sp modelId="{937DD69A-815E-2E4C-9453-7801D3AECA96}">
      <dsp:nvSpPr>
        <dsp:cNvPr id="0" name=""/>
        <dsp:cNvSpPr/>
      </dsp:nvSpPr>
      <dsp:spPr>
        <a:xfrm>
          <a:off x="1656187" y="3919232"/>
          <a:ext cx="1936622" cy="1697391"/>
        </a:xfrm>
        <a:prstGeom prst="ellipse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0" kern="1200" dirty="0" smtClean="0">
              <a:solidFill>
                <a:schemeClr val="tx2"/>
              </a:solidFill>
            </a:rPr>
            <a:t>produttività</a:t>
          </a:r>
          <a:endParaRPr lang="it-IT" sz="2000" b="0" kern="1200" dirty="0">
            <a:solidFill>
              <a:schemeClr val="tx2"/>
            </a:solidFill>
          </a:endParaRPr>
        </a:p>
      </dsp:txBody>
      <dsp:txXfrm>
        <a:off x="1656187" y="3919232"/>
        <a:ext cx="1936622" cy="1697391"/>
      </dsp:txXfrm>
    </dsp:sp>
    <dsp:sp modelId="{DF112C3C-6A35-4448-8649-4916231AB8FC}">
      <dsp:nvSpPr>
        <dsp:cNvPr id="0" name=""/>
        <dsp:cNvSpPr/>
      </dsp:nvSpPr>
      <dsp:spPr>
        <a:xfrm rot="14536357">
          <a:off x="1903276" y="3434122"/>
          <a:ext cx="341402" cy="57286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400" kern="1200"/>
        </a:p>
      </dsp:txBody>
      <dsp:txXfrm rot="14536357">
        <a:off x="1903276" y="3434122"/>
        <a:ext cx="341402" cy="572869"/>
      </dsp:txXfrm>
    </dsp:sp>
    <dsp:sp modelId="{B215D254-ACE7-084F-A7F3-4F4E404D0786}">
      <dsp:nvSpPr>
        <dsp:cNvPr id="0" name=""/>
        <dsp:cNvSpPr/>
      </dsp:nvSpPr>
      <dsp:spPr>
        <a:xfrm>
          <a:off x="487190" y="1800205"/>
          <a:ext cx="2047003" cy="1697391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>
          <a:solidFill>
            <a:srgbClr val="B26DF3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0" kern="1200" dirty="0" smtClean="0">
              <a:solidFill>
                <a:schemeClr val="tx2"/>
              </a:solidFill>
            </a:rPr>
            <a:t>competitività</a:t>
          </a:r>
          <a:endParaRPr lang="it-IT" sz="2000" b="0" kern="1200" dirty="0">
            <a:solidFill>
              <a:schemeClr val="tx2"/>
            </a:solidFill>
          </a:endParaRPr>
        </a:p>
      </dsp:txBody>
      <dsp:txXfrm>
        <a:off x="487190" y="1800205"/>
        <a:ext cx="2047003" cy="1697391"/>
      </dsp:txXfrm>
    </dsp:sp>
    <dsp:sp modelId="{F626C335-8130-5E48-9CDA-45D8067635D8}">
      <dsp:nvSpPr>
        <dsp:cNvPr id="0" name=""/>
        <dsp:cNvSpPr/>
      </dsp:nvSpPr>
      <dsp:spPr>
        <a:xfrm rot="19603503">
          <a:off x="2432114" y="1610649"/>
          <a:ext cx="448399" cy="57286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400" kern="1200"/>
        </a:p>
      </dsp:txBody>
      <dsp:txXfrm rot="19603503">
        <a:off x="2432114" y="1610649"/>
        <a:ext cx="448399" cy="57286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31EF31-51AA-452E-A42E-AFDE8527D767}">
      <dsp:nvSpPr>
        <dsp:cNvPr id="0" name=""/>
        <dsp:cNvSpPr/>
      </dsp:nvSpPr>
      <dsp:spPr>
        <a:xfrm rot="2562304">
          <a:off x="2103119" y="3233508"/>
          <a:ext cx="699153" cy="59238"/>
        </a:xfrm>
        <a:custGeom>
          <a:avLst/>
          <a:gdLst/>
          <a:ahLst/>
          <a:cxnLst/>
          <a:rect l="0" t="0" r="0" b="0"/>
          <a:pathLst>
            <a:path>
              <a:moveTo>
                <a:pt x="0" y="29619"/>
              </a:moveTo>
              <a:lnTo>
                <a:pt x="699153" y="296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D1AA16-EE95-4348-A29F-ABA54691D126}">
      <dsp:nvSpPr>
        <dsp:cNvPr id="0" name=""/>
        <dsp:cNvSpPr/>
      </dsp:nvSpPr>
      <dsp:spPr>
        <a:xfrm>
          <a:off x="2195807" y="2279349"/>
          <a:ext cx="777420" cy="59238"/>
        </a:xfrm>
        <a:custGeom>
          <a:avLst/>
          <a:gdLst/>
          <a:ahLst/>
          <a:cxnLst/>
          <a:rect l="0" t="0" r="0" b="0"/>
          <a:pathLst>
            <a:path>
              <a:moveTo>
                <a:pt x="0" y="29619"/>
              </a:moveTo>
              <a:lnTo>
                <a:pt x="777420" y="296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7E151A-EFA6-4FC6-8931-6E05B4D9DD5B}">
      <dsp:nvSpPr>
        <dsp:cNvPr id="0" name=""/>
        <dsp:cNvSpPr/>
      </dsp:nvSpPr>
      <dsp:spPr>
        <a:xfrm rot="19037696">
          <a:off x="2103119" y="1325191"/>
          <a:ext cx="699153" cy="59238"/>
        </a:xfrm>
        <a:custGeom>
          <a:avLst/>
          <a:gdLst/>
          <a:ahLst/>
          <a:cxnLst/>
          <a:rect l="0" t="0" r="0" b="0"/>
          <a:pathLst>
            <a:path>
              <a:moveTo>
                <a:pt x="0" y="29619"/>
              </a:moveTo>
              <a:lnTo>
                <a:pt x="699153" y="296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EB0B31-F9C0-4F2B-A09F-E1B73419DB76}">
      <dsp:nvSpPr>
        <dsp:cNvPr id="0" name=""/>
        <dsp:cNvSpPr/>
      </dsp:nvSpPr>
      <dsp:spPr>
        <a:xfrm>
          <a:off x="308954" y="1199055"/>
          <a:ext cx="2219827" cy="221982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A7E5C1-5569-4639-BD08-EDBC69545B87}">
      <dsp:nvSpPr>
        <dsp:cNvPr id="0" name=""/>
        <dsp:cNvSpPr/>
      </dsp:nvSpPr>
      <dsp:spPr>
        <a:xfrm>
          <a:off x="2533010" y="108"/>
          <a:ext cx="1331896" cy="13318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Cloud</a:t>
          </a:r>
          <a:endParaRPr lang="en-US" sz="3000" kern="1200" dirty="0"/>
        </a:p>
      </dsp:txBody>
      <dsp:txXfrm>
        <a:off x="2533010" y="108"/>
        <a:ext cx="1331896" cy="1331896"/>
      </dsp:txXfrm>
    </dsp:sp>
    <dsp:sp modelId="{E4A79061-E46C-4D1D-AABC-01F08F20FF2A}">
      <dsp:nvSpPr>
        <dsp:cNvPr id="0" name=""/>
        <dsp:cNvSpPr/>
      </dsp:nvSpPr>
      <dsp:spPr>
        <a:xfrm>
          <a:off x="3998096" y="108"/>
          <a:ext cx="1997844" cy="1331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/>
            <a:t>SaaS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/>
            <a:t>IaaS</a:t>
          </a:r>
          <a:endParaRPr lang="en-US" sz="2400" kern="1200" dirty="0"/>
        </a:p>
      </dsp:txBody>
      <dsp:txXfrm>
        <a:off x="3998096" y="108"/>
        <a:ext cx="1997844" cy="1331896"/>
      </dsp:txXfrm>
    </dsp:sp>
    <dsp:sp modelId="{606D21A5-2BCA-4FC8-92E8-BA303C3729F1}">
      <dsp:nvSpPr>
        <dsp:cNvPr id="0" name=""/>
        <dsp:cNvSpPr/>
      </dsp:nvSpPr>
      <dsp:spPr>
        <a:xfrm>
          <a:off x="2973227" y="1643020"/>
          <a:ext cx="1331896" cy="13318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UCC</a:t>
          </a:r>
          <a:endParaRPr lang="en-US" sz="3000" kern="1200" dirty="0"/>
        </a:p>
      </dsp:txBody>
      <dsp:txXfrm>
        <a:off x="2973227" y="1643020"/>
        <a:ext cx="1331896" cy="1331896"/>
      </dsp:txXfrm>
    </dsp:sp>
    <dsp:sp modelId="{6BCC6395-A01D-407D-9F1A-2676643DD7A5}">
      <dsp:nvSpPr>
        <dsp:cNvPr id="0" name=""/>
        <dsp:cNvSpPr/>
      </dsp:nvSpPr>
      <dsp:spPr>
        <a:xfrm>
          <a:off x="4438313" y="1643020"/>
          <a:ext cx="1997844" cy="1331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IP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Collaboration</a:t>
          </a:r>
          <a:endParaRPr lang="en-US" sz="2400" kern="1200" dirty="0"/>
        </a:p>
      </dsp:txBody>
      <dsp:txXfrm>
        <a:off x="4438313" y="1643020"/>
        <a:ext cx="1997844" cy="1331896"/>
      </dsp:txXfrm>
    </dsp:sp>
    <dsp:sp modelId="{92360A18-B7D1-4DA6-A9EA-CD731F68E81A}">
      <dsp:nvSpPr>
        <dsp:cNvPr id="0" name=""/>
        <dsp:cNvSpPr/>
      </dsp:nvSpPr>
      <dsp:spPr>
        <a:xfrm>
          <a:off x="2533010" y="3285933"/>
          <a:ext cx="1331896" cy="13318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Web 2.0</a:t>
          </a:r>
          <a:endParaRPr lang="en-US" sz="3000" kern="1200" dirty="0"/>
        </a:p>
      </dsp:txBody>
      <dsp:txXfrm>
        <a:off x="2533010" y="3285933"/>
        <a:ext cx="1331896" cy="1331896"/>
      </dsp:txXfrm>
    </dsp:sp>
    <dsp:sp modelId="{43559A41-9393-4A36-AAF5-69DC8D993EB6}">
      <dsp:nvSpPr>
        <dsp:cNvPr id="0" name=""/>
        <dsp:cNvSpPr/>
      </dsp:nvSpPr>
      <dsp:spPr>
        <a:xfrm>
          <a:off x="3998096" y="3285933"/>
          <a:ext cx="1997844" cy="1331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Social networks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/>
            <a:t>eCommerce</a:t>
          </a:r>
          <a:endParaRPr lang="en-US" sz="2400" kern="1200" dirty="0"/>
        </a:p>
      </dsp:txBody>
      <dsp:txXfrm>
        <a:off x="3998096" y="3285933"/>
        <a:ext cx="1997844" cy="133189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3"/>
            <a:ext cx="2881284" cy="489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330" tIns="44664" rIns="89330" bIns="44664" numCol="1" anchor="t" anchorCtr="0" compatLnSpc="1">
            <a:prstTxWarp prst="textNoShape">
              <a:avLst/>
            </a:prstTxWarp>
          </a:bodyPr>
          <a:lstStyle>
            <a:lvl1pPr algn="l" defTabSz="895304" eaLnBrk="0" hangingPunct="0">
              <a:defRPr sz="1200"/>
            </a:lvl1pPr>
          </a:lstStyle>
          <a:p>
            <a:endParaRPr lang="it-IT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7170" y="3"/>
            <a:ext cx="2881283" cy="489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330" tIns="44664" rIns="89330" bIns="44664" numCol="1" anchor="t" anchorCtr="0" compatLnSpc="1">
            <a:prstTxWarp prst="textNoShape">
              <a:avLst/>
            </a:prstTxWarp>
          </a:bodyPr>
          <a:lstStyle>
            <a:lvl1pPr defTabSz="895304" eaLnBrk="0" hangingPunct="0">
              <a:defRPr sz="1200"/>
            </a:lvl1pPr>
          </a:lstStyle>
          <a:p>
            <a:endParaRPr lang="it-IT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28663"/>
            <a:ext cx="6375400" cy="3671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0214" y="4644705"/>
            <a:ext cx="4868028" cy="4400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330" tIns="44664" rIns="89330" bIns="446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284557"/>
            <a:ext cx="2881284" cy="489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330" tIns="44664" rIns="89330" bIns="44664" numCol="1" anchor="b" anchorCtr="0" compatLnSpc="1">
            <a:prstTxWarp prst="textNoShape">
              <a:avLst/>
            </a:prstTxWarp>
          </a:bodyPr>
          <a:lstStyle>
            <a:lvl1pPr algn="l" defTabSz="895304" eaLnBrk="0" hangingPunct="0">
              <a:defRPr sz="1200"/>
            </a:lvl1pPr>
          </a:lstStyle>
          <a:p>
            <a:endParaRPr lang="it-IT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7170" y="9284557"/>
            <a:ext cx="2881283" cy="489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330" tIns="44664" rIns="89330" bIns="44664" numCol="1" anchor="b" anchorCtr="0" compatLnSpc="1">
            <a:prstTxWarp prst="textNoShape">
              <a:avLst/>
            </a:prstTxWarp>
          </a:bodyPr>
          <a:lstStyle>
            <a:lvl1pPr defTabSz="895304" eaLnBrk="0" hangingPunct="0">
              <a:defRPr sz="1200"/>
            </a:lvl1pPr>
          </a:lstStyle>
          <a:p>
            <a:fld id="{19D1FBC0-4693-4771-BE82-41C8EFB351E1}" type="slidenum">
              <a:rPr lang="it-IT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261210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536286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1072572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608859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2145145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681431" algn="l" defTabSz="10725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7717" algn="l" defTabSz="10725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54004" algn="l" defTabSz="10725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90290" algn="l" defTabSz="10725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2B9977-B049-4E51-8431-21199407189C}" type="slidenum">
              <a:rPr lang="it-IT"/>
              <a:pPr/>
              <a:t>1</a:t>
            </a:fld>
            <a:endParaRPr lang="it-IT"/>
          </a:p>
        </p:txBody>
      </p:sp>
      <p:sp>
        <p:nvSpPr>
          <p:cNvPr id="626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28663"/>
            <a:ext cx="6375400" cy="3671887"/>
          </a:xfrm>
          <a:ln/>
        </p:spPr>
      </p:sp>
      <p:sp>
        <p:nvSpPr>
          <p:cNvPr id="626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8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pPr eaLnBrk="1" hangingPunct="1"/>
            <a:endParaRPr lang="it-IT">
              <a:ea typeface="ＭＳ Ｐゴシック" charset="0"/>
            </a:endParaRPr>
          </a:p>
        </p:txBody>
      </p:sp>
      <p:sp>
        <p:nvSpPr>
          <p:cNvPr id="19459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0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503" indent="-280578" defTabSz="89940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2312" indent="-224462" defTabSz="89940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1236" indent="-224462" defTabSz="89940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20161" indent="-224462" defTabSz="89940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9086" indent="-224462" defTabSz="8994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8010" indent="-224462" defTabSz="8994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6935" indent="-224462" defTabSz="8994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5860" indent="-224462" defTabSz="8994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A411D33-76DE-D241-8563-CF2749766B73}" type="slidenum">
              <a:rPr lang="it-IT" sz="1200"/>
              <a:pPr/>
              <a:t>3</a:t>
            </a:fld>
            <a:endParaRPr lang="it-IT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egnaposto immagin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5298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>
                <a:ea typeface="ＭＳ Ｐゴシック" charset="0"/>
              </a:rPr>
              <a:t>Citare HIPERLAN</a:t>
            </a:r>
          </a:p>
        </p:txBody>
      </p:sp>
      <p:sp>
        <p:nvSpPr>
          <p:cNvPr id="55299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0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503" indent="-280578" defTabSz="89940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2312" indent="-224462" defTabSz="89940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1236" indent="-224462" defTabSz="89940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20161" indent="-224462" defTabSz="89940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9086" indent="-224462" defTabSz="8994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8010" indent="-224462" defTabSz="8994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6935" indent="-224462" defTabSz="8994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5860" indent="-224462" defTabSz="8994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8DCF067-169B-A049-A3BB-737A5918B609}" type="slidenum">
              <a:rPr lang="it-IT" sz="1200"/>
              <a:pPr/>
              <a:t>5</a:t>
            </a:fld>
            <a:endParaRPr lang="it-IT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44463" y="733425"/>
            <a:ext cx="6359525" cy="366395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5FD07-3D6F-44CF-B04A-304097C4DEEF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5575" y="730250"/>
            <a:ext cx="6337300" cy="3651250"/>
          </a:xfrm>
          <a:ln/>
        </p:spPr>
      </p:sp>
      <p:sp>
        <p:nvSpPr>
          <p:cNvPr id="33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4845" y="4643212"/>
            <a:ext cx="5318760" cy="4399302"/>
          </a:xfrm>
          <a:ln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egnaposto immagin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6563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 smtClean="0">
                <a:latin typeface="Franklin Gothic Medium" charset="0"/>
                <a:ea typeface="ＭＳ Ｐゴシック" charset="-128"/>
                <a:cs typeface="ＭＳ Ｐゴシック" charset="-128"/>
              </a:rPr>
              <a:t>Un recente studio condotto da </a:t>
            </a:r>
            <a:r>
              <a:rPr lang="it-IT" b="1" smtClean="0">
                <a:latin typeface="Franklin Gothic Medium" charset="0"/>
                <a:ea typeface="ＭＳ Ｐゴシック" charset="-128"/>
                <a:cs typeface="ＭＳ Ｐゴシック" charset="-128"/>
              </a:rPr>
              <a:t>Gartner rivela che per molte organizzazioni il web 2.0 è diventato più familiare, ma il pattern di strumenti e tecnologie utilizzati dalle aziende sta cambiando. I blog, gli RSS, i wiki e i podcast stanno diventando più diffusi, perché le aziende hanno compreso meglio il loro valore per il business. Nel frattempo crescono le tecnologie Cloud Computing.</a:t>
            </a:r>
            <a:endParaRPr lang="it-IT" smtClean="0">
              <a:latin typeface="Franklin Gothic Medium" charset="0"/>
              <a:ea typeface="ＭＳ Ｐゴシック" charset="-128"/>
              <a:cs typeface="ＭＳ Ｐゴシック" charset="-128"/>
            </a:endParaRPr>
          </a:p>
          <a:p>
            <a:endParaRPr lang="it-IT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656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2DDCD7-66F3-4E44-A31D-74120A383A76}" type="slidenum">
              <a:rPr lang="it-IT" smtClean="0">
                <a:latin typeface="Arial" charset="0"/>
                <a:ea typeface="ＭＳ Ｐゴシック" charset="-128"/>
                <a:cs typeface="ＭＳ Ｐゴシック" charset="-128"/>
              </a:rPr>
              <a:pPr/>
              <a:t>17</a:t>
            </a:fld>
            <a:endParaRPr lang="it-IT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BA7650-0D7F-5849-98C6-C6730E72C4C0}" type="slidenum">
              <a:rPr lang="it-IT" smtClean="0"/>
              <a:pPr>
                <a:defRPr/>
              </a:pPr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93296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3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3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93326" y="2130920"/>
            <a:ext cx="10124361" cy="147036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86652" y="3887100"/>
            <a:ext cx="8337709" cy="1753006"/>
          </a:xfrm>
        </p:spPr>
        <p:txBody>
          <a:bodyPr/>
          <a:lstStyle>
            <a:lvl1pPr marL="0" indent="0" algn="ctr">
              <a:buNone/>
              <a:defRPr/>
            </a:lvl1pPr>
            <a:lvl2pPr marL="536286" indent="0" algn="ctr">
              <a:buNone/>
              <a:defRPr/>
            </a:lvl2pPr>
            <a:lvl3pPr marL="1072572" indent="0" algn="ctr">
              <a:buNone/>
              <a:defRPr/>
            </a:lvl3pPr>
            <a:lvl4pPr marL="1608859" indent="0" algn="ctr">
              <a:buNone/>
              <a:defRPr/>
            </a:lvl4pPr>
            <a:lvl5pPr marL="2145145" indent="0" algn="ctr">
              <a:buNone/>
              <a:defRPr/>
            </a:lvl5pPr>
            <a:lvl6pPr marL="2681431" indent="0" algn="ctr">
              <a:buNone/>
              <a:defRPr/>
            </a:lvl6pPr>
            <a:lvl7pPr marL="3217717" indent="0" algn="ctr">
              <a:buNone/>
              <a:defRPr/>
            </a:lvl7pPr>
            <a:lvl8pPr marL="3754004" indent="0" algn="ctr">
              <a:buNone/>
              <a:defRPr/>
            </a:lvl8pPr>
            <a:lvl9pPr marL="429029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95551" y="405458"/>
            <a:ext cx="10719912" cy="1012508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Rectangle 11"/>
          <p:cNvSpPr>
            <a:spLocks noChangeArrowheads="1"/>
          </p:cNvSpPr>
          <p:nvPr userDrawn="1"/>
        </p:nvSpPr>
        <p:spPr bwMode="auto">
          <a:xfrm>
            <a:off x="-1" y="0"/>
            <a:ext cx="11911013" cy="404906"/>
          </a:xfrm>
          <a:prstGeom prst="rect">
            <a:avLst/>
          </a:prstGeom>
          <a:solidFill>
            <a:srgbClr val="A5002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57" tIns="53630" rIns="107257" bIns="53630" anchor="ctr"/>
          <a:lstStyle/>
          <a:p>
            <a:endParaRPr lang="it-IT"/>
          </a:p>
        </p:txBody>
      </p:sp>
      <p:pic>
        <p:nvPicPr>
          <p:cNvPr id="5" name="Immagine 4" descr="http://www.uniontrasporti.it/images/layout/logo.gif"/>
          <p:cNvPicPr/>
          <p:nvPr userDrawn="1"/>
        </p:nvPicPr>
        <p:blipFill>
          <a:blip r:embed="rId2" cstate="print">
            <a:clrChange>
              <a:clrFrom>
                <a:srgbClr val="990000"/>
              </a:clrFrom>
              <a:clrTo>
                <a:srgbClr val="99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" y="24216"/>
            <a:ext cx="1058962" cy="366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5" descr="between blu"/>
          <p:cNvPicPr preferRelativeResize="0">
            <a:picLocks noChangeAspect="1" noChangeArrowheads="1"/>
          </p:cNvPicPr>
          <p:nvPr userDrawn="1"/>
        </p:nvPicPr>
        <p:blipFill>
          <a:blip r:embed="rId3" cstate="print">
            <a:lum bright="100000"/>
          </a:blip>
          <a:srcRect/>
          <a:stretch>
            <a:fillRect/>
          </a:stretch>
        </p:blipFill>
        <p:spPr bwMode="auto">
          <a:xfrm>
            <a:off x="10795282" y="24217"/>
            <a:ext cx="1072499" cy="358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40888" y="4407921"/>
            <a:ext cx="10124361" cy="1362390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40888" y="2907388"/>
            <a:ext cx="10124361" cy="1500534"/>
          </a:xfrm>
        </p:spPr>
        <p:txBody>
          <a:bodyPr anchor="b"/>
          <a:lstStyle>
            <a:lvl1pPr marL="0" indent="0">
              <a:buNone/>
              <a:defRPr sz="2300"/>
            </a:lvl1pPr>
            <a:lvl2pPr marL="536286" indent="0">
              <a:buNone/>
              <a:defRPr sz="2100"/>
            </a:lvl2pPr>
            <a:lvl3pPr marL="1072572" indent="0">
              <a:buNone/>
              <a:defRPr sz="1900"/>
            </a:lvl3pPr>
            <a:lvl4pPr marL="1608859" indent="0">
              <a:buNone/>
              <a:defRPr sz="1600"/>
            </a:lvl4pPr>
            <a:lvl5pPr marL="2145145" indent="0">
              <a:buNone/>
              <a:defRPr sz="1600"/>
            </a:lvl5pPr>
            <a:lvl6pPr marL="2681431" indent="0">
              <a:buNone/>
              <a:defRPr sz="1600"/>
            </a:lvl6pPr>
            <a:lvl7pPr marL="3217717" indent="0">
              <a:buNone/>
              <a:defRPr sz="1600"/>
            </a:lvl7pPr>
            <a:lvl8pPr marL="3754004" indent="0">
              <a:buNone/>
              <a:defRPr sz="1600"/>
            </a:lvl8pPr>
            <a:lvl9pPr marL="4290290" indent="0">
              <a:buNone/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11"/>
          <p:cNvSpPr>
            <a:spLocks noChangeArrowheads="1"/>
          </p:cNvSpPr>
          <p:nvPr userDrawn="1"/>
        </p:nvSpPr>
        <p:spPr bwMode="auto">
          <a:xfrm>
            <a:off x="-1" y="0"/>
            <a:ext cx="11911013" cy="404906"/>
          </a:xfrm>
          <a:prstGeom prst="rect">
            <a:avLst/>
          </a:prstGeom>
          <a:solidFill>
            <a:srgbClr val="A5002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57" tIns="53630" rIns="107257" bIns="53630" anchor="ctr"/>
          <a:lstStyle/>
          <a:p>
            <a:endParaRPr lang="it-IT"/>
          </a:p>
        </p:txBody>
      </p:sp>
      <p:pic>
        <p:nvPicPr>
          <p:cNvPr id="6" name="Immagine 5" descr="http://www.uniontrasporti.it/images/layout/logo.gif"/>
          <p:cNvPicPr/>
          <p:nvPr userDrawn="1"/>
        </p:nvPicPr>
        <p:blipFill>
          <a:blip r:embed="rId2" cstate="print">
            <a:clrChange>
              <a:clrFrom>
                <a:srgbClr val="990000"/>
              </a:clrFrom>
              <a:clrTo>
                <a:srgbClr val="99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" y="24216"/>
            <a:ext cx="1058962" cy="366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5" descr="between blu"/>
          <p:cNvPicPr preferRelativeResize="0">
            <a:picLocks noChangeAspect="1" noChangeArrowheads="1"/>
          </p:cNvPicPr>
          <p:nvPr userDrawn="1"/>
        </p:nvPicPr>
        <p:blipFill>
          <a:blip r:embed="rId3" cstate="print">
            <a:lum bright="100000"/>
          </a:blip>
          <a:srcRect/>
          <a:stretch>
            <a:fillRect/>
          </a:stretch>
        </p:blipFill>
        <p:spPr bwMode="auto">
          <a:xfrm>
            <a:off x="10795282" y="24217"/>
            <a:ext cx="1072499" cy="358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15" name="Rectangle 11"/>
          <p:cNvSpPr>
            <a:spLocks noChangeArrowheads="1"/>
          </p:cNvSpPr>
          <p:nvPr userDrawn="1"/>
        </p:nvSpPr>
        <p:spPr bwMode="auto">
          <a:xfrm>
            <a:off x="0" y="6454682"/>
            <a:ext cx="11911013" cy="404906"/>
          </a:xfrm>
          <a:prstGeom prst="rect">
            <a:avLst/>
          </a:prstGeom>
          <a:solidFill>
            <a:srgbClr val="A5002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7257" tIns="53630" rIns="107257" bIns="53630" anchor="ctr"/>
          <a:lstStyle/>
          <a:p>
            <a:endParaRPr lang="it-IT"/>
          </a:p>
        </p:txBody>
      </p:sp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5551" y="274701"/>
            <a:ext cx="10719912" cy="1143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7257" tIns="53630" rIns="107257" bIns="536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 smtClean="0"/>
              <a:t>Fare clic per modificare lo stile del titolo</a:t>
            </a:r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5551" y="1600572"/>
            <a:ext cx="10719912" cy="4527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7257" tIns="53630" rIns="107257" bIns="536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</a:p>
        </p:txBody>
      </p:sp>
      <p:sp>
        <p:nvSpPr>
          <p:cNvPr id="559111" name="Text Box 7"/>
          <p:cNvSpPr txBox="1">
            <a:spLocks noChangeArrowheads="1"/>
          </p:cNvSpPr>
          <p:nvPr/>
        </p:nvSpPr>
        <p:spPr bwMode="auto">
          <a:xfrm>
            <a:off x="3867274" y="6408710"/>
            <a:ext cx="4220552" cy="3334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 eaLnBrk="0" hangingPunct="0"/>
            <a:r>
              <a:rPr lang="it-IT" sz="1400" dirty="0" smtClean="0">
                <a:solidFill>
                  <a:schemeClr val="bg1"/>
                </a:solidFill>
                <a:latin typeface="Calibri" pitchFamily="34" charset="0"/>
              </a:rPr>
              <a:t>Promozione presso le Camere di Commercio dei servizi ICT avanzati resi disponibili dalla banda larga</a:t>
            </a:r>
          </a:p>
          <a:p>
            <a:pPr algn="ctr" eaLnBrk="0" hangingPunct="0"/>
            <a:r>
              <a:rPr lang="it-IT" sz="1400" b="0" dirty="0" smtClean="0">
                <a:solidFill>
                  <a:schemeClr val="bg1"/>
                </a:solidFill>
                <a:effectLst/>
                <a:latin typeface="Calibri" pitchFamily="34" charset="0"/>
              </a:rPr>
              <a:t>Camera di Commercio di </a:t>
            </a:r>
            <a:r>
              <a:rPr lang="it-IT" sz="1400" b="0" baseline="0" dirty="0" smtClean="0">
                <a:solidFill>
                  <a:schemeClr val="bg1"/>
                </a:solidFill>
                <a:effectLst/>
                <a:latin typeface="Calibri" pitchFamily="34" charset="0"/>
              </a:rPr>
              <a:t> </a:t>
            </a:r>
            <a:r>
              <a:rPr lang="it-IT" sz="1400" b="0" baseline="0" dirty="0" smtClean="0">
                <a:solidFill>
                  <a:schemeClr val="bg1"/>
                </a:solidFill>
                <a:effectLst/>
                <a:latin typeface="Calibri" pitchFamily="34" charset="0"/>
              </a:rPr>
              <a:t>Ravenna</a:t>
            </a:r>
            <a:endParaRPr lang="it-IT" sz="1400" b="0" dirty="0" smtClean="0"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sp>
        <p:nvSpPr>
          <p:cNvPr id="559112" name="Text Box 8"/>
          <p:cNvSpPr txBox="1">
            <a:spLocks noChangeArrowheads="1"/>
          </p:cNvSpPr>
          <p:nvPr userDrawn="1"/>
        </p:nvSpPr>
        <p:spPr bwMode="auto">
          <a:xfrm>
            <a:off x="194866" y="6543628"/>
            <a:ext cx="1091843" cy="215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/>
            <a:r>
              <a:rPr lang="it-IT" sz="1400" dirty="0" smtClean="0">
                <a:solidFill>
                  <a:schemeClr val="bg1"/>
                </a:solidFill>
                <a:latin typeface="Trebuchet MS" pitchFamily="34" charset="0"/>
              </a:rPr>
              <a:t>13-</a:t>
            </a:r>
            <a:r>
              <a:rPr lang="it-IT" sz="1400" dirty="0" smtClean="0">
                <a:solidFill>
                  <a:schemeClr val="bg1"/>
                </a:solidFill>
                <a:latin typeface="Trebuchet MS" pitchFamily="34" charset="0"/>
              </a:rPr>
              <a:t>04-2012</a:t>
            </a:r>
            <a:endParaRPr lang="it-IT" sz="14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559113" name="Text Box 9"/>
          <p:cNvSpPr txBox="1">
            <a:spLocks noChangeArrowheads="1"/>
          </p:cNvSpPr>
          <p:nvPr/>
        </p:nvSpPr>
        <p:spPr bwMode="auto">
          <a:xfrm>
            <a:off x="10996066" y="6543628"/>
            <a:ext cx="720080" cy="215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fld id="{FE0F9A20-B403-4F9B-AF3B-6CACD9AC18A5}" type="slidenum">
              <a:rPr lang="it-IT" sz="1400">
                <a:solidFill>
                  <a:schemeClr val="bg1"/>
                </a:solidFill>
                <a:latin typeface="Trebuchet MS" pitchFamily="34" charset="0"/>
              </a:rPr>
              <a:pPr algn="ctr"/>
              <a:t>‹n.›</a:t>
            </a:fld>
            <a:endParaRPr lang="it-IT" sz="1400" dirty="0">
              <a:solidFill>
                <a:schemeClr val="bg1"/>
              </a:solidFill>
              <a:latin typeface="Trebuchet MS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700" b="1">
          <a:solidFill>
            <a:srgbClr val="A5002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700" b="1">
          <a:solidFill>
            <a:srgbClr val="A5002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700" b="1">
          <a:solidFill>
            <a:srgbClr val="A5002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700" b="1">
          <a:solidFill>
            <a:srgbClr val="A50021"/>
          </a:solidFill>
          <a:latin typeface="Calibri" pitchFamily="34" charset="0"/>
        </a:defRPr>
      </a:lvl5pPr>
      <a:lvl6pPr marL="536286" algn="ctr" rtl="0" fontAlgn="base">
        <a:spcBef>
          <a:spcPct val="0"/>
        </a:spcBef>
        <a:spcAft>
          <a:spcPct val="0"/>
        </a:spcAft>
        <a:defRPr sz="4700" b="1">
          <a:solidFill>
            <a:srgbClr val="A50021"/>
          </a:solidFill>
          <a:latin typeface="Calibri" pitchFamily="34" charset="0"/>
        </a:defRPr>
      </a:lvl6pPr>
      <a:lvl7pPr marL="1072572" algn="ctr" rtl="0" fontAlgn="base">
        <a:spcBef>
          <a:spcPct val="0"/>
        </a:spcBef>
        <a:spcAft>
          <a:spcPct val="0"/>
        </a:spcAft>
        <a:defRPr sz="4700" b="1">
          <a:solidFill>
            <a:srgbClr val="A50021"/>
          </a:solidFill>
          <a:latin typeface="Calibri" pitchFamily="34" charset="0"/>
        </a:defRPr>
      </a:lvl7pPr>
      <a:lvl8pPr marL="1608859" algn="ctr" rtl="0" fontAlgn="base">
        <a:spcBef>
          <a:spcPct val="0"/>
        </a:spcBef>
        <a:spcAft>
          <a:spcPct val="0"/>
        </a:spcAft>
        <a:defRPr sz="4700" b="1">
          <a:solidFill>
            <a:srgbClr val="A50021"/>
          </a:solidFill>
          <a:latin typeface="Calibri" pitchFamily="34" charset="0"/>
        </a:defRPr>
      </a:lvl8pPr>
      <a:lvl9pPr marL="2145145" algn="ctr" rtl="0" fontAlgn="base">
        <a:spcBef>
          <a:spcPct val="0"/>
        </a:spcBef>
        <a:spcAft>
          <a:spcPct val="0"/>
        </a:spcAft>
        <a:defRPr sz="4700" b="1">
          <a:solidFill>
            <a:srgbClr val="A50021"/>
          </a:solidFill>
          <a:latin typeface="Calibri" pitchFamily="34" charset="0"/>
        </a:defRPr>
      </a:lvl9pPr>
    </p:titleStyle>
    <p:bodyStyle>
      <a:lvl1pPr marL="402215" indent="-402215" algn="l" rtl="0" fontAlgn="base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871465" indent="-335179" algn="l" rtl="0" fontAlgn="base">
        <a:spcBef>
          <a:spcPct val="20000"/>
        </a:spcBef>
        <a:spcAft>
          <a:spcPct val="0"/>
        </a:spcAft>
        <a:buChar char="–"/>
        <a:defRPr sz="3300">
          <a:solidFill>
            <a:schemeClr val="tx1"/>
          </a:solidFill>
          <a:latin typeface="+mn-lt"/>
        </a:defRPr>
      </a:lvl2pPr>
      <a:lvl3pPr marL="1340716" indent="-268143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877002" indent="-268143" algn="l" rtl="0" fontAlgn="base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</a:defRPr>
      </a:lvl4pPr>
      <a:lvl5pPr marL="2413288" indent="-268143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5pPr>
      <a:lvl6pPr marL="2949574" indent="-268143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6pPr>
      <a:lvl7pPr marL="3485860" indent="-268143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7pPr>
      <a:lvl8pPr marL="4022147" indent="-268143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8pPr>
      <a:lvl9pPr marL="4558433" indent="-268143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10725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286" algn="l" defTabSz="10725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572" algn="l" defTabSz="10725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8859" algn="l" defTabSz="10725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145" algn="l" defTabSz="10725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1431" algn="l" defTabSz="10725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7717" algn="l" defTabSz="10725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4004" algn="l" defTabSz="10725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0290" algn="l" defTabSz="10725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6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6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5" Type="http://schemas.openxmlformats.org/officeDocument/2006/relationships/diagramColors" Target="../diagrams/colors1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3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6" Type="http://schemas.microsoft.com/office/2007/relationships/diagramDrawing" Target="../diagrams/drawing2.xml"/><Relationship Id="rId4" Type="http://schemas.openxmlformats.org/officeDocument/2006/relationships/diagramQuickStyle" Target="../diagrams/quickStyle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Relationship Id="rId3" Type="http://schemas.openxmlformats.org/officeDocument/2006/relationships/diagramLayout" Target="../diagrams/layout2.xml"/><Relationship Id="rId5" Type="http://schemas.openxmlformats.org/officeDocument/2006/relationships/diagramColors" Target="../diagrams/colors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7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emf"/><Relationship Id="rId6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6" Type="http://schemas.microsoft.com/office/2007/relationships/diagramDrawing" Target="../diagrams/drawing3.xml"/><Relationship Id="rId4" Type="http://schemas.openxmlformats.org/officeDocument/2006/relationships/diagramQuickStyle" Target="../diagrams/quickStyle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Relationship Id="rId3" Type="http://schemas.openxmlformats.org/officeDocument/2006/relationships/diagramLayout" Target="../diagrams/layout3.xml"/><Relationship Id="rId5" Type="http://schemas.openxmlformats.org/officeDocument/2006/relationships/diagramColors" Target="../diagrams/colors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wmf"/><Relationship Id="rId3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626914" y="3486931"/>
            <a:ext cx="2520275" cy="806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5666" name="Rectangle 2"/>
          <p:cNvSpPr>
            <a:spLocks noChangeArrowheads="1"/>
          </p:cNvSpPr>
          <p:nvPr/>
        </p:nvSpPr>
        <p:spPr bwMode="auto">
          <a:xfrm>
            <a:off x="0" y="6181168"/>
            <a:ext cx="8862952" cy="69231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107257" tIns="53630" rIns="107257" bIns="53630" anchor="ctr"/>
          <a:lstStyle/>
          <a:p>
            <a:endParaRPr lang="it-IT"/>
          </a:p>
        </p:txBody>
      </p:sp>
      <p:pic>
        <p:nvPicPr>
          <p:cNvPr id="625667" name="Immagine 2" descr="Logo Trasparente.gif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3081" y="188958"/>
            <a:ext cx="4152311" cy="1451311"/>
          </a:xfrm>
          <a:prstGeom prst="rect">
            <a:avLst/>
          </a:prstGeom>
          <a:noFill/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405950" y="19054"/>
            <a:ext cx="3505063" cy="6840534"/>
            <a:chOff x="7560" y="0"/>
            <a:chExt cx="4700" cy="15840"/>
          </a:xfrm>
        </p:grpSpPr>
        <p:sp>
          <p:nvSpPr>
            <p:cNvPr id="625669" name="Rectangle 5"/>
            <p:cNvSpPr>
              <a:spLocks noChangeArrowheads="1"/>
            </p:cNvSpPr>
            <p:nvPr/>
          </p:nvSpPr>
          <p:spPr bwMode="auto">
            <a:xfrm>
              <a:off x="7755" y="0"/>
              <a:ext cx="4505" cy="15840"/>
            </a:xfrm>
            <a:prstGeom prst="rect">
              <a:avLst/>
            </a:prstGeom>
            <a:solidFill>
              <a:srgbClr val="C0504D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/>
            <a:lstStyle/>
            <a:p>
              <a:endParaRPr lang="it-IT"/>
            </a:p>
          </p:txBody>
        </p:sp>
        <p:sp>
          <p:nvSpPr>
            <p:cNvPr id="625670" name="Rectangle 6"/>
            <p:cNvSpPr>
              <a:spLocks noChangeArrowheads="1"/>
            </p:cNvSpPr>
            <p:nvPr/>
          </p:nvSpPr>
          <p:spPr bwMode="auto">
            <a:xfrm>
              <a:off x="7560" y="8"/>
              <a:ext cx="195" cy="15825"/>
            </a:xfrm>
            <a:prstGeom prst="rect">
              <a:avLst/>
            </a:prstGeom>
            <a:pattFill prst="ltVert">
              <a:fgClr>
                <a:srgbClr val="9BBB59">
                  <a:alpha val="80000"/>
                </a:srgbClr>
              </a:fgClr>
              <a:bgClr>
                <a:srgbClr val="FFFFFF">
                  <a:alpha val="80000"/>
                </a:srgbClr>
              </a:bgClr>
            </a:pattFill>
            <a:ln w="12700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it-IT"/>
            </a:p>
          </p:txBody>
        </p:sp>
      </p:grpSp>
      <p:sp>
        <p:nvSpPr>
          <p:cNvPr id="625671" name="Rectangle 7"/>
          <p:cNvSpPr>
            <a:spLocks noChangeArrowheads="1"/>
          </p:cNvSpPr>
          <p:nvPr/>
        </p:nvSpPr>
        <p:spPr bwMode="auto">
          <a:xfrm>
            <a:off x="8405950" y="19054"/>
            <a:ext cx="3505063" cy="17085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429028" tIns="214515" rIns="214515" bIns="214515" anchor="b"/>
          <a:lstStyle/>
          <a:p>
            <a:pPr algn="l" eaLnBrk="0" hangingPunct="0"/>
            <a:r>
              <a:rPr lang="it-IT" sz="5600" b="1" dirty="0" smtClean="0">
                <a:solidFill>
                  <a:srgbClr val="FFFFFF"/>
                </a:solidFill>
                <a:latin typeface="Cambria" pitchFamily="18" charset="0"/>
              </a:rPr>
              <a:t>2012</a:t>
            </a:r>
            <a:endParaRPr lang="it-IT" sz="2800" dirty="0"/>
          </a:p>
        </p:txBody>
      </p:sp>
      <p:sp>
        <p:nvSpPr>
          <p:cNvPr id="625672" name="Rectangle 8"/>
          <p:cNvSpPr>
            <a:spLocks noChangeArrowheads="1"/>
          </p:cNvSpPr>
          <p:nvPr/>
        </p:nvSpPr>
        <p:spPr bwMode="auto">
          <a:xfrm>
            <a:off x="9419017" y="4876343"/>
            <a:ext cx="2491998" cy="192608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429028" tIns="214515" rIns="214515" bIns="214515" anchor="ctr"/>
          <a:lstStyle/>
          <a:p>
            <a:pPr algn="l" eaLnBrk="0" hangingPunct="0"/>
            <a:endParaRPr lang="it-IT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algn="l" eaLnBrk="0" hangingPunct="0"/>
            <a:endParaRPr lang="it-IT" b="1" dirty="0">
              <a:solidFill>
                <a:srgbClr val="FFFFFF"/>
              </a:solidFill>
              <a:latin typeface="Calibri" pitchFamily="34" charset="0"/>
            </a:endParaRPr>
          </a:p>
          <a:p>
            <a:pPr algn="l" eaLnBrk="0" hangingPunct="0"/>
            <a:r>
              <a:rPr lang="it-IT" b="1" dirty="0" smtClean="0">
                <a:solidFill>
                  <a:srgbClr val="FFFFFF"/>
                </a:solidFill>
                <a:latin typeface="Calibri" pitchFamily="34" charset="0"/>
              </a:rPr>
              <a:t>Ravenna</a:t>
            </a:r>
          </a:p>
          <a:p>
            <a:pPr algn="l" eaLnBrk="0" hangingPunct="0"/>
            <a:r>
              <a:rPr lang="it-IT" b="1" dirty="0" smtClean="0">
                <a:solidFill>
                  <a:srgbClr val="FFFFFF"/>
                </a:solidFill>
                <a:latin typeface="Calibri" pitchFamily="34" charset="0"/>
              </a:rPr>
              <a:t>13-04-2012</a:t>
            </a:r>
            <a:endParaRPr lang="it-IT" dirty="0"/>
          </a:p>
        </p:txBody>
      </p:sp>
      <p:sp>
        <p:nvSpPr>
          <p:cNvPr id="625673" name="Rectangle 9"/>
          <p:cNvSpPr>
            <a:spLocks noChangeArrowheads="1"/>
          </p:cNvSpPr>
          <p:nvPr/>
        </p:nvSpPr>
        <p:spPr bwMode="auto">
          <a:xfrm>
            <a:off x="609701" y="1641857"/>
            <a:ext cx="10410894" cy="1800642"/>
          </a:xfrm>
          <a:prstGeom prst="rect">
            <a:avLst/>
          </a:prstGeom>
          <a:solidFill>
            <a:srgbClr val="622423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214515" tIns="12667" rIns="214515" bIns="12667" anchor="ctr"/>
          <a:lstStyle/>
          <a:p>
            <a:r>
              <a:rPr lang="it-IT" sz="3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Servizi ICT a banda larga e ultra larga. </a:t>
            </a:r>
          </a:p>
          <a:p>
            <a:r>
              <a:rPr lang="it-IT" sz="3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Le novità e le opportunità  per le imprese</a:t>
            </a:r>
          </a:p>
        </p:txBody>
      </p:sp>
      <p:sp>
        <p:nvSpPr>
          <p:cNvPr id="625674" name="Text Box 10"/>
          <p:cNvSpPr txBox="1">
            <a:spLocks noChangeArrowheads="1"/>
          </p:cNvSpPr>
          <p:nvPr/>
        </p:nvSpPr>
        <p:spPr bwMode="auto">
          <a:xfrm>
            <a:off x="596599" y="5295403"/>
            <a:ext cx="2719267" cy="30804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107257" tIns="53630" rIns="107257" bIns="53630"/>
          <a:lstStyle/>
          <a:p>
            <a:pPr algn="l" eaLnBrk="0" hangingPunct="0"/>
            <a:r>
              <a:rPr lang="it-IT" b="1" dirty="0">
                <a:latin typeface="Calibri" pitchFamily="34" charset="0"/>
              </a:rPr>
              <a:t>Progetto finanziato da</a:t>
            </a:r>
            <a:endParaRPr lang="it-IT" dirty="0">
              <a:latin typeface="Calibri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626914" y="5778918"/>
            <a:ext cx="7810233" cy="747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 descr="Between last page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9881" y="259682"/>
            <a:ext cx="2861849" cy="985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 preferRelativeResize="0"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8010594" y="3452389"/>
            <a:ext cx="3086814" cy="2224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54176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 in azienda?</a:t>
            </a:r>
            <a:endParaRPr lang="it-IT" dirty="0"/>
          </a:p>
        </p:txBody>
      </p:sp>
      <p:cxnSp>
        <p:nvCxnSpPr>
          <p:cNvPr id="30" name="Connettore 2 29"/>
          <p:cNvCxnSpPr/>
          <p:nvPr/>
        </p:nvCxnSpPr>
        <p:spPr bwMode="auto">
          <a:xfrm flipV="1">
            <a:off x="482898" y="2409345"/>
            <a:ext cx="0" cy="3409776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Connettore 2 30"/>
          <p:cNvCxnSpPr/>
          <p:nvPr/>
        </p:nvCxnSpPr>
        <p:spPr bwMode="auto">
          <a:xfrm flipV="1">
            <a:off x="486851" y="5772274"/>
            <a:ext cx="10784184" cy="3378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6" name="CasellaDiTesto 55"/>
          <p:cNvSpPr txBox="1"/>
          <p:nvPr/>
        </p:nvSpPr>
        <p:spPr>
          <a:xfrm>
            <a:off x="122858" y="1980342"/>
            <a:ext cx="789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b="1" dirty="0" smtClean="0">
                <a:latin typeface="+mn-lt"/>
              </a:rPr>
              <a:t>Banda</a:t>
            </a:r>
            <a:endParaRPr lang="it-IT" b="1" baseline="30000" dirty="0" smtClean="0">
              <a:latin typeface="+mn-lt"/>
            </a:endParaRPr>
          </a:p>
        </p:txBody>
      </p:sp>
      <p:grpSp>
        <p:nvGrpSpPr>
          <p:cNvPr id="8" name="Gruppo 7"/>
          <p:cNvGrpSpPr/>
          <p:nvPr/>
        </p:nvGrpSpPr>
        <p:grpSpPr>
          <a:xfrm>
            <a:off x="842938" y="1773610"/>
            <a:ext cx="9505056" cy="4401780"/>
            <a:chOff x="1923058" y="1773610"/>
            <a:chExt cx="9505056" cy="4401780"/>
          </a:xfrm>
        </p:grpSpPr>
        <p:sp>
          <p:nvSpPr>
            <p:cNvPr id="35" name="CasellaDiTesto 34"/>
            <p:cNvSpPr txBox="1"/>
            <p:nvPr/>
          </p:nvSpPr>
          <p:spPr>
            <a:xfrm>
              <a:off x="1923058" y="4653930"/>
              <a:ext cx="165618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8900" indent="-88900" algn="just">
                <a:buFont typeface="Arial" pitchFamily="34" charset="0"/>
                <a:buChar char="•"/>
              </a:pPr>
              <a:r>
                <a:rPr lang="it-IT" sz="1400" b="1" dirty="0">
                  <a:solidFill>
                    <a:srgbClr val="C00000"/>
                  </a:solidFill>
                  <a:latin typeface="+mn-lt"/>
                </a:rPr>
                <a:t>Mail</a:t>
              </a:r>
            </a:p>
            <a:p>
              <a:pPr marL="88900" indent="-88900" algn="just">
                <a:buFont typeface="Arial" pitchFamily="34" charset="0"/>
                <a:buChar char="•"/>
              </a:pPr>
              <a:r>
                <a:rPr lang="it-IT" sz="1400" b="1" dirty="0" err="1">
                  <a:solidFill>
                    <a:srgbClr val="C00000"/>
                  </a:solidFill>
                  <a:latin typeface="+mn-lt"/>
                </a:rPr>
                <a:t>Navig</a:t>
              </a:r>
              <a:r>
                <a:rPr lang="it-IT" sz="1400" b="1" dirty="0">
                  <a:solidFill>
                    <a:srgbClr val="C00000"/>
                  </a:solidFill>
                  <a:latin typeface="+mn-lt"/>
                </a:rPr>
                <a:t>. Internet</a:t>
              </a:r>
            </a:p>
            <a:p>
              <a:pPr marL="88900" indent="-88900" algn="just">
                <a:buFont typeface="Arial" pitchFamily="34" charset="0"/>
                <a:buChar char="•"/>
              </a:pPr>
              <a:r>
                <a:rPr lang="it-IT" sz="1400" b="1" dirty="0" smtClean="0">
                  <a:solidFill>
                    <a:srgbClr val="C00000"/>
                  </a:solidFill>
                  <a:latin typeface="+mn-lt"/>
                </a:rPr>
                <a:t>Doc </a:t>
              </a:r>
              <a:r>
                <a:rPr lang="it-IT" sz="1400" b="1" dirty="0" err="1" smtClean="0">
                  <a:solidFill>
                    <a:srgbClr val="C00000"/>
                  </a:solidFill>
                  <a:latin typeface="+mn-lt"/>
                </a:rPr>
                <a:t>Sharing</a:t>
              </a:r>
              <a:endParaRPr lang="it-IT" sz="1400" b="1" dirty="0">
                <a:solidFill>
                  <a:srgbClr val="C00000"/>
                </a:solidFill>
                <a:latin typeface="+mn-lt"/>
              </a:endParaRPr>
            </a:p>
            <a:p>
              <a:pPr marL="88900" indent="-88900" algn="just">
                <a:buFont typeface="Arial" pitchFamily="34" charset="0"/>
                <a:buChar char="•"/>
              </a:pPr>
              <a:r>
                <a:rPr lang="it-IT" sz="1400" b="1" dirty="0">
                  <a:solidFill>
                    <a:srgbClr val="C00000"/>
                  </a:solidFill>
                  <a:latin typeface="+mn-lt"/>
                </a:rPr>
                <a:t>Audio </a:t>
              </a:r>
              <a:r>
                <a:rPr lang="it-IT" sz="1400" b="1" dirty="0" err="1">
                  <a:solidFill>
                    <a:srgbClr val="C00000"/>
                  </a:solidFill>
                  <a:latin typeface="+mn-lt"/>
                </a:rPr>
                <a:t>conf</a:t>
              </a:r>
              <a:r>
                <a:rPr lang="it-IT" sz="1400" b="1" dirty="0">
                  <a:solidFill>
                    <a:srgbClr val="C00000"/>
                  </a:solidFill>
                  <a:latin typeface="+mn-lt"/>
                </a:rPr>
                <a:t> </a:t>
              </a:r>
              <a:r>
                <a:rPr lang="it-IT" sz="1400" b="1" dirty="0" smtClean="0">
                  <a:solidFill>
                    <a:srgbClr val="C00000"/>
                  </a:solidFill>
                  <a:latin typeface="+mn-lt"/>
                </a:rPr>
                <a:t>(base)</a:t>
              </a:r>
              <a:endParaRPr lang="it-IT" sz="1400" b="1" dirty="0">
                <a:solidFill>
                  <a:srgbClr val="C00000"/>
                </a:solidFill>
                <a:latin typeface="+mn-lt"/>
              </a:endParaRPr>
            </a:p>
          </p:txBody>
        </p:sp>
        <p:sp>
          <p:nvSpPr>
            <p:cNvPr id="47" name="CasellaDiTesto 46"/>
            <p:cNvSpPr txBox="1"/>
            <p:nvPr/>
          </p:nvSpPr>
          <p:spPr>
            <a:xfrm>
              <a:off x="3435226" y="4134192"/>
              <a:ext cx="158417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177800" indent="-177800" algn="just">
                <a:buFont typeface="Arial" pitchFamily="34" charset="0"/>
                <a:buChar char="•"/>
                <a:defRPr sz="1400" b="1">
                  <a:solidFill>
                    <a:srgbClr val="C00000"/>
                  </a:solidFill>
                  <a:latin typeface="+mn-lt"/>
                </a:defRPr>
              </a:lvl1pPr>
            </a:lstStyle>
            <a:p>
              <a:pPr marL="88900" indent="-88900"/>
              <a:r>
                <a:rPr lang="it-IT" dirty="0" err="1" smtClean="0"/>
                <a:t>Videoconf</a:t>
              </a:r>
              <a:r>
                <a:rPr lang="it-IT" dirty="0" smtClean="0"/>
                <a:t>.</a:t>
              </a:r>
            </a:p>
            <a:p>
              <a:pPr marL="88900" indent="-88900"/>
              <a:r>
                <a:rPr lang="en-US" sz="1400" b="1" dirty="0" err="1" smtClean="0">
                  <a:solidFill>
                    <a:srgbClr val="C00000"/>
                  </a:solidFill>
                  <a:latin typeface="+mn-lt"/>
                </a:rPr>
                <a:t>WebConferencing</a:t>
              </a:r>
              <a:endParaRPr lang="en-US" sz="1400" b="1" dirty="0">
                <a:solidFill>
                  <a:srgbClr val="C00000"/>
                </a:solidFill>
                <a:latin typeface="+mn-lt"/>
              </a:endParaRPr>
            </a:p>
            <a:p>
              <a:pPr marL="88900" indent="-88900"/>
              <a:r>
                <a:rPr lang="it-IT" dirty="0" err="1" smtClean="0"/>
                <a:t>eCommerce</a:t>
              </a:r>
              <a:endParaRPr lang="it-IT" dirty="0" smtClean="0"/>
            </a:p>
            <a:p>
              <a:pPr marL="88900" indent="-88900"/>
              <a:r>
                <a:rPr lang="en-US" sz="1400" b="1" dirty="0" err="1" smtClean="0">
                  <a:solidFill>
                    <a:srgbClr val="C00000"/>
                  </a:solidFill>
                  <a:latin typeface="+mn-lt"/>
                </a:rPr>
                <a:t>VideoCollaboration</a:t>
              </a:r>
              <a:endParaRPr lang="en-US" sz="1400" b="1" dirty="0" smtClean="0">
                <a:solidFill>
                  <a:srgbClr val="C00000"/>
                </a:solidFill>
                <a:latin typeface="+mn-lt"/>
              </a:endParaRPr>
            </a:p>
            <a:p>
              <a:pPr marL="88900" indent="-88900"/>
              <a:r>
                <a:rPr lang="en-US" sz="1400" b="1" dirty="0" smtClean="0">
                  <a:solidFill>
                    <a:srgbClr val="C00000"/>
                  </a:solidFill>
                  <a:latin typeface="+mn-lt"/>
                </a:rPr>
                <a:t>Prime </a:t>
              </a:r>
              <a:r>
                <a:rPr lang="en-US" sz="1400" b="1" dirty="0">
                  <a:solidFill>
                    <a:srgbClr val="C00000"/>
                  </a:solidFill>
                  <a:latin typeface="+mn-lt"/>
                </a:rPr>
                <a:t>app Cloud</a:t>
              </a:r>
            </a:p>
            <a:p>
              <a:endParaRPr lang="it-IT" dirty="0"/>
            </a:p>
          </p:txBody>
        </p:sp>
        <p:sp>
          <p:nvSpPr>
            <p:cNvPr id="52" name="CasellaDiTesto 51"/>
            <p:cNvSpPr txBox="1"/>
            <p:nvPr/>
          </p:nvSpPr>
          <p:spPr>
            <a:xfrm>
              <a:off x="5019402" y="3997350"/>
              <a:ext cx="150797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8900" indent="-88900" algn="just">
                <a:buFont typeface="Arial" pitchFamily="34" charset="0"/>
                <a:buChar char="•"/>
              </a:pPr>
              <a:r>
                <a:rPr lang="it-IT" sz="1400" b="1" dirty="0" smtClean="0">
                  <a:solidFill>
                    <a:srgbClr val="C00000"/>
                  </a:solidFill>
                  <a:latin typeface="+mn-lt"/>
                </a:rPr>
                <a:t>Telepresenza</a:t>
              </a:r>
            </a:p>
            <a:p>
              <a:pPr marL="88900" indent="-88900" algn="just">
                <a:buFont typeface="Arial" pitchFamily="34" charset="0"/>
                <a:buChar char="•"/>
              </a:pPr>
              <a:endParaRPr lang="it-IT" sz="1400" b="1" dirty="0" smtClean="0">
                <a:solidFill>
                  <a:srgbClr val="C00000"/>
                </a:solidFill>
                <a:latin typeface="+mn-lt"/>
              </a:endParaRPr>
            </a:p>
            <a:p>
              <a:pPr marL="88900" indent="-88900" algn="just">
                <a:buFont typeface="Arial" pitchFamily="34" charset="0"/>
                <a:buChar char="•"/>
              </a:pPr>
              <a:r>
                <a:rPr lang="it-IT" sz="1400" b="1" dirty="0" smtClean="0">
                  <a:solidFill>
                    <a:srgbClr val="C00000"/>
                  </a:solidFill>
                  <a:latin typeface="+mn-lt"/>
                </a:rPr>
                <a:t>Collaborative </a:t>
              </a:r>
              <a:r>
                <a:rPr lang="it-IT" sz="1400" b="1" dirty="0" err="1" smtClean="0">
                  <a:solidFill>
                    <a:srgbClr val="C00000"/>
                  </a:solidFill>
                  <a:latin typeface="+mn-lt"/>
                </a:rPr>
                <a:t>working</a:t>
              </a:r>
              <a:endParaRPr lang="it-IT" sz="1400" b="1" dirty="0" smtClean="0">
                <a:solidFill>
                  <a:srgbClr val="C00000"/>
                </a:solidFill>
                <a:latin typeface="+mn-lt"/>
              </a:endParaRPr>
            </a:p>
            <a:p>
              <a:pPr marL="88900" indent="-88900" algn="just">
                <a:buFont typeface="Arial" pitchFamily="34" charset="0"/>
                <a:buChar char="•"/>
              </a:pPr>
              <a:r>
                <a:rPr lang="it-IT" sz="1400" b="1" dirty="0" err="1" smtClean="0">
                  <a:solidFill>
                    <a:srgbClr val="C00000"/>
                  </a:solidFill>
                  <a:latin typeface="+mn-lt"/>
                </a:rPr>
                <a:t>RemoteStorage</a:t>
              </a:r>
              <a:r>
                <a:rPr lang="it-IT" sz="1400" b="1" dirty="0" smtClean="0">
                  <a:solidFill>
                    <a:srgbClr val="C00000"/>
                  </a:solidFill>
                  <a:latin typeface="+mn-lt"/>
                </a:rPr>
                <a:t>?</a:t>
              </a:r>
            </a:p>
            <a:p>
              <a:pPr marL="88900" indent="-88900" algn="just">
                <a:buFont typeface="Arial" pitchFamily="34" charset="0"/>
                <a:buChar char="•"/>
              </a:pPr>
              <a:r>
                <a:rPr lang="it-IT" sz="1400" b="1" dirty="0" smtClean="0">
                  <a:solidFill>
                    <a:srgbClr val="C00000"/>
                  </a:solidFill>
                  <a:latin typeface="+mn-lt"/>
                </a:rPr>
                <a:t>Cloud?</a:t>
              </a:r>
              <a:endParaRPr lang="it-IT" sz="1400" b="1" dirty="0">
                <a:solidFill>
                  <a:srgbClr val="C00000"/>
                </a:solidFill>
                <a:latin typeface="+mn-lt"/>
              </a:endParaRPr>
            </a:p>
          </p:txBody>
        </p:sp>
        <p:sp>
          <p:nvSpPr>
            <p:cNvPr id="53" name="CasellaDiTesto 52"/>
            <p:cNvSpPr txBox="1"/>
            <p:nvPr/>
          </p:nvSpPr>
          <p:spPr>
            <a:xfrm>
              <a:off x="6514154" y="3849355"/>
              <a:ext cx="163078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7800" indent="-177800" algn="l">
                <a:buFont typeface="Arial" pitchFamily="34" charset="0"/>
                <a:buChar char="•"/>
              </a:pPr>
              <a:r>
                <a:rPr lang="it-IT" sz="1400" b="1" dirty="0" smtClean="0">
                  <a:solidFill>
                    <a:srgbClr val="C00000"/>
                  </a:solidFill>
                  <a:latin typeface="+mn-lt"/>
                </a:rPr>
                <a:t>True HD</a:t>
              </a:r>
            </a:p>
            <a:p>
              <a:pPr marL="177800" indent="-177800" algn="l">
                <a:buFont typeface="Arial" pitchFamily="34" charset="0"/>
                <a:buChar char="•"/>
              </a:pPr>
              <a:endParaRPr lang="it-IT" sz="1400" b="1" dirty="0">
                <a:solidFill>
                  <a:srgbClr val="C00000"/>
                </a:solidFill>
                <a:latin typeface="+mn-lt"/>
              </a:endParaRPr>
            </a:p>
            <a:p>
              <a:pPr marL="177800" indent="-177800" algn="l">
                <a:buFont typeface="Arial" pitchFamily="34" charset="0"/>
                <a:buChar char="•"/>
              </a:pPr>
              <a:r>
                <a:rPr lang="it-IT" sz="1400" b="1" dirty="0" smtClean="0">
                  <a:solidFill>
                    <a:srgbClr val="C00000"/>
                  </a:solidFill>
                  <a:latin typeface="+mn-lt"/>
                </a:rPr>
                <a:t>Hosting Remoto</a:t>
              </a:r>
            </a:p>
            <a:p>
              <a:pPr marL="177800" indent="-177800" algn="l"/>
              <a:r>
                <a:rPr lang="it-IT" sz="1400" b="1" dirty="0" smtClean="0">
                  <a:solidFill>
                    <a:srgbClr val="C00000"/>
                  </a:solidFill>
                  <a:latin typeface="+mn-lt"/>
                </a:rPr>
                <a:t> </a:t>
              </a:r>
            </a:p>
            <a:p>
              <a:pPr marL="177800" indent="-177800" algn="l">
                <a:buFont typeface="Arial" pitchFamily="34" charset="0"/>
                <a:buChar char="•"/>
              </a:pPr>
              <a:r>
                <a:rPr lang="it-IT" sz="1400" b="1" dirty="0" smtClean="0">
                  <a:solidFill>
                    <a:srgbClr val="C00000"/>
                  </a:solidFill>
                  <a:latin typeface="+mn-lt"/>
                </a:rPr>
                <a:t>3D </a:t>
              </a:r>
              <a:r>
                <a:rPr lang="it-IT" sz="1400" b="1" dirty="0" err="1" smtClean="0">
                  <a:solidFill>
                    <a:srgbClr val="C00000"/>
                  </a:solidFill>
                  <a:latin typeface="+mn-lt"/>
                </a:rPr>
                <a:t>applications</a:t>
              </a:r>
              <a:endParaRPr lang="it-IT" sz="1400" b="1" dirty="0">
                <a:solidFill>
                  <a:srgbClr val="C00000"/>
                </a:solidFill>
                <a:latin typeface="+mn-lt"/>
              </a:endParaRPr>
            </a:p>
          </p:txBody>
        </p:sp>
        <p:sp>
          <p:nvSpPr>
            <p:cNvPr id="54" name="CasellaDiTesto 53"/>
            <p:cNvSpPr txBox="1"/>
            <p:nvPr/>
          </p:nvSpPr>
          <p:spPr>
            <a:xfrm>
              <a:off x="8111554" y="3321199"/>
              <a:ext cx="135964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7800" indent="-177800" algn="l">
                <a:buFont typeface="Arial" pitchFamily="34" charset="0"/>
                <a:buChar char="•"/>
              </a:pPr>
              <a:r>
                <a:rPr lang="it-IT" sz="1400" b="1" dirty="0" smtClean="0">
                  <a:solidFill>
                    <a:srgbClr val="C00000"/>
                  </a:solidFill>
                  <a:latin typeface="+mn-lt"/>
                </a:rPr>
                <a:t>Streaming multiplo</a:t>
              </a:r>
            </a:p>
            <a:p>
              <a:pPr marL="177800" indent="-177800" algn="l">
                <a:buFont typeface="Arial" pitchFamily="34" charset="0"/>
                <a:buChar char="•"/>
              </a:pPr>
              <a:endParaRPr lang="it-IT" sz="1400" b="1" dirty="0" smtClean="0">
                <a:solidFill>
                  <a:srgbClr val="C00000"/>
                </a:solidFill>
                <a:latin typeface="+mn-lt"/>
              </a:endParaRPr>
            </a:p>
            <a:p>
              <a:pPr marL="177800" indent="-177800" algn="l">
                <a:buFont typeface="Arial" pitchFamily="34" charset="0"/>
                <a:buChar char="•"/>
              </a:pPr>
              <a:r>
                <a:rPr lang="it-IT" sz="1400" b="1" dirty="0" err="1" smtClean="0">
                  <a:solidFill>
                    <a:srgbClr val="C00000"/>
                  </a:solidFill>
                  <a:latin typeface="+mn-lt"/>
                </a:rPr>
                <a:t>Cloud</a:t>
              </a:r>
              <a:endParaRPr lang="it-IT" sz="1400" b="1" dirty="0" smtClean="0">
                <a:solidFill>
                  <a:srgbClr val="C00000"/>
                </a:solidFill>
                <a:latin typeface="+mn-lt"/>
              </a:endParaRPr>
            </a:p>
            <a:p>
              <a:pPr marL="177800" indent="-177800" algn="l"/>
              <a:r>
                <a:rPr lang="it-IT" sz="1400" b="1" dirty="0" smtClean="0">
                  <a:solidFill>
                    <a:srgbClr val="C00000"/>
                  </a:solidFill>
                  <a:latin typeface="+mn-lt"/>
                </a:rPr>
                <a:t>   Computing</a:t>
              </a:r>
            </a:p>
            <a:p>
              <a:pPr marL="177800" indent="-177800" algn="l"/>
              <a:endParaRPr lang="it-IT" sz="1400" b="1" dirty="0" smtClean="0">
                <a:solidFill>
                  <a:srgbClr val="C00000"/>
                </a:solidFill>
                <a:latin typeface="+mn-lt"/>
              </a:endParaRPr>
            </a:p>
            <a:p>
              <a:pPr marL="177800" indent="-177800" algn="l">
                <a:buFont typeface="Arial" pitchFamily="34" charset="0"/>
                <a:buChar char="•"/>
              </a:pPr>
              <a:r>
                <a:rPr lang="it-IT" sz="1400" b="1" dirty="0" smtClean="0">
                  <a:solidFill>
                    <a:srgbClr val="C00000"/>
                  </a:solidFill>
                  <a:latin typeface="+mn-lt"/>
                </a:rPr>
                <a:t>Realtà aumentata </a:t>
              </a:r>
              <a:endParaRPr lang="it-IT" sz="1400" b="1" dirty="0">
                <a:solidFill>
                  <a:srgbClr val="C00000"/>
                </a:solidFill>
                <a:latin typeface="+mn-lt"/>
              </a:endParaRPr>
            </a:p>
          </p:txBody>
        </p:sp>
        <p:sp>
          <p:nvSpPr>
            <p:cNvPr id="55" name="CasellaDiTesto 54"/>
            <p:cNvSpPr txBox="1"/>
            <p:nvPr/>
          </p:nvSpPr>
          <p:spPr>
            <a:xfrm>
              <a:off x="9585746" y="2905120"/>
              <a:ext cx="1656184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buFont typeface="Arial" pitchFamily="34" charset="0"/>
                <a:buChar char="•"/>
              </a:pPr>
              <a:r>
                <a:rPr lang="it-IT" sz="1400" b="1" dirty="0" smtClean="0">
                  <a:solidFill>
                    <a:srgbClr val="C00000"/>
                  </a:solidFill>
                  <a:latin typeface="+mn-lt"/>
                </a:rPr>
                <a:t> Piena </a:t>
              </a:r>
              <a:r>
                <a:rPr lang="it-IT" sz="1400" b="1" dirty="0" err="1" smtClean="0">
                  <a:solidFill>
                    <a:srgbClr val="C00000"/>
                  </a:solidFill>
                  <a:latin typeface="+mn-lt"/>
                </a:rPr>
                <a:t>Virtual</a:t>
              </a:r>
              <a:endParaRPr lang="it-IT" sz="1400" b="1" dirty="0" smtClean="0">
                <a:solidFill>
                  <a:srgbClr val="C00000"/>
                </a:solidFill>
                <a:latin typeface="+mn-lt"/>
              </a:endParaRPr>
            </a:p>
            <a:p>
              <a:pPr algn="l"/>
              <a:r>
                <a:rPr lang="it-IT" sz="1400" b="1" dirty="0" smtClean="0">
                  <a:solidFill>
                    <a:srgbClr val="C00000"/>
                  </a:solidFill>
                  <a:latin typeface="+mn-lt"/>
                </a:rPr>
                <a:t>  </a:t>
              </a:r>
              <a:r>
                <a:rPr lang="it-IT" sz="1400" b="1" dirty="0" err="1" smtClean="0">
                  <a:solidFill>
                    <a:srgbClr val="C00000"/>
                  </a:solidFill>
                  <a:latin typeface="+mn-lt"/>
                </a:rPr>
                <a:t>Collaboration</a:t>
              </a:r>
              <a:r>
                <a:rPr lang="it-IT" sz="1400" b="1" dirty="0" smtClean="0">
                  <a:solidFill>
                    <a:srgbClr val="C00000"/>
                  </a:solidFill>
                  <a:latin typeface="+mn-lt"/>
                </a:rPr>
                <a:t> 3D</a:t>
              </a:r>
            </a:p>
            <a:p>
              <a:pPr algn="l"/>
              <a:r>
                <a:rPr lang="it-IT" sz="1400" b="1" dirty="0" smtClean="0">
                  <a:solidFill>
                    <a:srgbClr val="C00000"/>
                  </a:solidFill>
                  <a:latin typeface="+mn-lt"/>
                </a:rPr>
                <a:t>  (voce in</a:t>
              </a:r>
            </a:p>
            <a:p>
              <a:pPr algn="l"/>
              <a:r>
                <a:rPr lang="it-IT" sz="1400" b="1" dirty="0" smtClean="0">
                  <a:solidFill>
                    <a:srgbClr val="C00000"/>
                  </a:solidFill>
                  <a:latin typeface="+mn-lt"/>
                </a:rPr>
                <a:t>  tempo reale e </a:t>
              </a:r>
            </a:p>
            <a:p>
              <a:pPr algn="l"/>
              <a:r>
                <a:rPr lang="it-IT" sz="1400" b="1" dirty="0" smtClean="0">
                  <a:solidFill>
                    <a:srgbClr val="C00000"/>
                  </a:solidFill>
                  <a:latin typeface="+mn-lt"/>
                </a:rPr>
                <a:t>  olografie 3D)</a:t>
              </a:r>
            </a:p>
            <a:p>
              <a:pPr algn="l"/>
              <a:endParaRPr lang="it-IT" sz="1400" b="1" dirty="0" smtClean="0">
                <a:solidFill>
                  <a:srgbClr val="C00000"/>
                </a:solidFill>
                <a:latin typeface="+mn-lt"/>
              </a:endParaRPr>
            </a:p>
            <a:p>
              <a:pPr algn="l">
                <a:buFont typeface="Arial" pitchFamily="34" charset="0"/>
                <a:buChar char="•"/>
              </a:pPr>
              <a:r>
                <a:rPr lang="it-IT" sz="1400" b="1" dirty="0" smtClean="0">
                  <a:solidFill>
                    <a:srgbClr val="C00000"/>
                  </a:solidFill>
                  <a:latin typeface="+mn-lt"/>
                </a:rPr>
                <a:t> Altri servizi</a:t>
              </a:r>
            </a:p>
            <a:p>
              <a:pPr algn="l"/>
              <a:r>
                <a:rPr lang="it-IT" sz="1400" b="1" dirty="0" smtClean="0">
                  <a:solidFill>
                    <a:srgbClr val="C00000"/>
                  </a:solidFill>
                  <a:latin typeface="+mn-lt"/>
                </a:rPr>
                <a:t>  ancora da</a:t>
              </a:r>
            </a:p>
            <a:p>
              <a:pPr algn="l"/>
              <a:r>
                <a:rPr lang="it-IT" sz="1400" b="1" dirty="0" smtClean="0">
                  <a:solidFill>
                    <a:srgbClr val="C00000"/>
                  </a:solidFill>
                  <a:latin typeface="+mn-lt"/>
                </a:rPr>
                <a:t>  ideare!!!</a:t>
              </a:r>
              <a:endParaRPr lang="it-IT" sz="1400" b="1" dirty="0">
                <a:solidFill>
                  <a:srgbClr val="C00000"/>
                </a:solidFill>
                <a:latin typeface="+mn-lt"/>
              </a:endParaRPr>
            </a:p>
          </p:txBody>
        </p:sp>
        <p:cxnSp>
          <p:nvCxnSpPr>
            <p:cNvPr id="57" name="Connettore 4 56"/>
            <p:cNvCxnSpPr/>
            <p:nvPr/>
          </p:nvCxnSpPr>
          <p:spPr bwMode="auto">
            <a:xfrm flipV="1">
              <a:off x="1923058" y="4653930"/>
              <a:ext cx="1584176" cy="432048"/>
            </a:xfrm>
            <a:prstGeom prst="bentConnector3">
              <a:avLst>
                <a:gd name="adj1" fmla="val 4304"/>
              </a:avLst>
            </a:prstGeom>
            <a:solidFill>
              <a:schemeClr val="accent1"/>
            </a:solidFill>
            <a:ln w="34925" cap="flat" cmpd="sng" algn="ctr">
              <a:solidFill>
                <a:srgbClr val="C45D08">
                  <a:alpha val="66667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Connettore 1 57"/>
            <p:cNvCxnSpPr/>
            <p:nvPr/>
          </p:nvCxnSpPr>
          <p:spPr bwMode="auto">
            <a:xfrm>
              <a:off x="3507234" y="4221882"/>
              <a:ext cx="0" cy="432048"/>
            </a:xfrm>
            <a:prstGeom prst="line">
              <a:avLst/>
            </a:prstGeom>
            <a:solidFill>
              <a:schemeClr val="accent1"/>
            </a:solidFill>
            <a:ln w="34925" cap="flat" cmpd="sng" algn="ctr">
              <a:solidFill>
                <a:srgbClr val="C45D08">
                  <a:alpha val="67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Connettore 1 58"/>
            <p:cNvCxnSpPr/>
            <p:nvPr/>
          </p:nvCxnSpPr>
          <p:spPr bwMode="auto">
            <a:xfrm>
              <a:off x="6531570" y="3366294"/>
              <a:ext cx="0" cy="432048"/>
            </a:xfrm>
            <a:prstGeom prst="line">
              <a:avLst/>
            </a:prstGeom>
            <a:solidFill>
              <a:schemeClr val="accent1"/>
            </a:solidFill>
            <a:ln w="34925" cap="flat" cmpd="sng" algn="ctr">
              <a:solidFill>
                <a:srgbClr val="C45D08">
                  <a:alpha val="67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Connettore 1 59"/>
            <p:cNvCxnSpPr/>
            <p:nvPr/>
          </p:nvCxnSpPr>
          <p:spPr bwMode="auto">
            <a:xfrm>
              <a:off x="8018338" y="2934246"/>
              <a:ext cx="0" cy="432048"/>
            </a:xfrm>
            <a:prstGeom prst="line">
              <a:avLst/>
            </a:prstGeom>
            <a:solidFill>
              <a:schemeClr val="accent1"/>
            </a:solidFill>
            <a:ln w="34925" cap="flat" cmpd="sng" algn="ctr">
              <a:solidFill>
                <a:srgbClr val="C45D08">
                  <a:alpha val="67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Connettore 1 60"/>
            <p:cNvCxnSpPr/>
            <p:nvPr/>
          </p:nvCxnSpPr>
          <p:spPr bwMode="auto">
            <a:xfrm flipH="1">
              <a:off x="9471198" y="2133650"/>
              <a:ext cx="1956916" cy="355724"/>
            </a:xfrm>
            <a:prstGeom prst="line">
              <a:avLst/>
            </a:prstGeom>
            <a:solidFill>
              <a:schemeClr val="accent1"/>
            </a:solidFill>
            <a:ln w="34925" cap="flat" cmpd="sng" algn="ctr">
              <a:solidFill>
                <a:srgbClr val="C45D08">
                  <a:alpha val="67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Connettore 4 61"/>
            <p:cNvCxnSpPr/>
            <p:nvPr/>
          </p:nvCxnSpPr>
          <p:spPr bwMode="auto">
            <a:xfrm flipV="1">
              <a:off x="3507234" y="3789834"/>
              <a:ext cx="3024336" cy="432048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34925" cap="flat" cmpd="sng" algn="ctr">
              <a:solidFill>
                <a:srgbClr val="C45D08">
                  <a:alpha val="66667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Connettore 1 62"/>
            <p:cNvCxnSpPr/>
            <p:nvPr/>
          </p:nvCxnSpPr>
          <p:spPr bwMode="auto">
            <a:xfrm flipH="1">
              <a:off x="6518870" y="3357786"/>
              <a:ext cx="1503784" cy="8384"/>
            </a:xfrm>
            <a:prstGeom prst="line">
              <a:avLst/>
            </a:prstGeom>
            <a:solidFill>
              <a:schemeClr val="accent1"/>
            </a:solidFill>
            <a:ln w="34925" cap="flat" cmpd="sng" algn="ctr">
              <a:solidFill>
                <a:srgbClr val="C45D08">
                  <a:alpha val="67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Connettore 1 63"/>
            <p:cNvCxnSpPr/>
            <p:nvPr/>
          </p:nvCxnSpPr>
          <p:spPr bwMode="auto">
            <a:xfrm flipH="1">
              <a:off x="7997130" y="2925738"/>
              <a:ext cx="1503784" cy="8384"/>
            </a:xfrm>
            <a:prstGeom prst="line">
              <a:avLst/>
            </a:prstGeom>
            <a:solidFill>
              <a:schemeClr val="accent1"/>
            </a:solidFill>
            <a:ln w="34925" cap="flat" cmpd="sng" algn="ctr">
              <a:solidFill>
                <a:srgbClr val="C45D08">
                  <a:alpha val="67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Connettore 1 64"/>
            <p:cNvCxnSpPr/>
            <p:nvPr/>
          </p:nvCxnSpPr>
          <p:spPr bwMode="auto">
            <a:xfrm>
              <a:off x="9483898" y="2493690"/>
              <a:ext cx="0" cy="432048"/>
            </a:xfrm>
            <a:prstGeom prst="line">
              <a:avLst/>
            </a:prstGeom>
            <a:solidFill>
              <a:schemeClr val="accent1"/>
            </a:solidFill>
            <a:ln w="34925" cap="flat" cmpd="sng" algn="ctr">
              <a:solidFill>
                <a:srgbClr val="C45D08">
                  <a:alpha val="67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Connettore 1 65"/>
            <p:cNvCxnSpPr/>
            <p:nvPr/>
          </p:nvCxnSpPr>
          <p:spPr bwMode="auto">
            <a:xfrm>
              <a:off x="1995066" y="5085978"/>
              <a:ext cx="0" cy="720080"/>
            </a:xfrm>
            <a:prstGeom prst="line">
              <a:avLst/>
            </a:prstGeom>
            <a:solidFill>
              <a:schemeClr val="accent1"/>
            </a:solidFill>
            <a:ln w="34925" cap="flat" cmpd="sng" algn="ctr">
              <a:solidFill>
                <a:srgbClr val="C45D08">
                  <a:alpha val="67000"/>
                </a:srgb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Connettore 1 66"/>
            <p:cNvCxnSpPr/>
            <p:nvPr/>
          </p:nvCxnSpPr>
          <p:spPr bwMode="auto">
            <a:xfrm>
              <a:off x="3507234" y="4653930"/>
              <a:ext cx="0" cy="1152128"/>
            </a:xfrm>
            <a:prstGeom prst="line">
              <a:avLst/>
            </a:prstGeom>
            <a:solidFill>
              <a:schemeClr val="accent1"/>
            </a:solidFill>
            <a:ln w="34925" cap="flat" cmpd="sng" algn="ctr">
              <a:solidFill>
                <a:srgbClr val="C45D08">
                  <a:alpha val="67000"/>
                </a:srgb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Connettore 1 67"/>
            <p:cNvCxnSpPr/>
            <p:nvPr/>
          </p:nvCxnSpPr>
          <p:spPr bwMode="auto">
            <a:xfrm>
              <a:off x="5019402" y="4221882"/>
              <a:ext cx="0" cy="1584176"/>
            </a:xfrm>
            <a:prstGeom prst="line">
              <a:avLst/>
            </a:prstGeom>
            <a:solidFill>
              <a:schemeClr val="accent1"/>
            </a:solidFill>
            <a:ln w="34925" cap="flat" cmpd="sng" algn="ctr">
              <a:solidFill>
                <a:srgbClr val="C45D08">
                  <a:alpha val="67000"/>
                </a:srgb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Connettore 1 68"/>
            <p:cNvCxnSpPr/>
            <p:nvPr/>
          </p:nvCxnSpPr>
          <p:spPr bwMode="auto">
            <a:xfrm>
              <a:off x="6531570" y="3789834"/>
              <a:ext cx="0" cy="2016224"/>
            </a:xfrm>
            <a:prstGeom prst="line">
              <a:avLst/>
            </a:prstGeom>
            <a:solidFill>
              <a:schemeClr val="accent1"/>
            </a:solidFill>
            <a:ln w="34925" cap="flat" cmpd="sng" algn="ctr">
              <a:solidFill>
                <a:srgbClr val="C45D08">
                  <a:alpha val="67000"/>
                </a:srgb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Connettore 1 69"/>
            <p:cNvCxnSpPr/>
            <p:nvPr/>
          </p:nvCxnSpPr>
          <p:spPr bwMode="auto">
            <a:xfrm>
              <a:off x="8009830" y="3357786"/>
              <a:ext cx="0" cy="2448272"/>
            </a:xfrm>
            <a:prstGeom prst="line">
              <a:avLst/>
            </a:prstGeom>
            <a:solidFill>
              <a:schemeClr val="accent1"/>
            </a:solidFill>
            <a:ln w="34925" cap="flat" cmpd="sng" algn="ctr">
              <a:solidFill>
                <a:srgbClr val="C45D08">
                  <a:alpha val="67000"/>
                </a:srgb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Connettore 1 70"/>
            <p:cNvCxnSpPr/>
            <p:nvPr/>
          </p:nvCxnSpPr>
          <p:spPr bwMode="auto">
            <a:xfrm>
              <a:off x="9483898" y="2925738"/>
              <a:ext cx="0" cy="2880320"/>
            </a:xfrm>
            <a:prstGeom prst="line">
              <a:avLst/>
            </a:prstGeom>
            <a:solidFill>
              <a:schemeClr val="accent1"/>
            </a:solidFill>
            <a:ln w="34925" cap="flat" cmpd="sng" algn="ctr">
              <a:solidFill>
                <a:srgbClr val="C45D08">
                  <a:alpha val="67000"/>
                </a:srgb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1" name="CasellaDiTesto 80"/>
            <p:cNvSpPr txBox="1"/>
            <p:nvPr/>
          </p:nvSpPr>
          <p:spPr>
            <a:xfrm>
              <a:off x="2092879" y="4293890"/>
              <a:ext cx="13423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b="1" dirty="0" smtClean="0">
                  <a:latin typeface="+mn-lt"/>
                </a:rPr>
                <a:t>(1 – 2Mb/</a:t>
              </a:r>
              <a:r>
                <a:rPr lang="it-IT" b="1" dirty="0" err="1" smtClean="0">
                  <a:latin typeface="+mn-lt"/>
                </a:rPr>
                <a:t>s</a:t>
              </a:r>
              <a:r>
                <a:rPr lang="it-IT" b="1" dirty="0" smtClean="0">
                  <a:latin typeface="+mn-lt"/>
                </a:rPr>
                <a:t>)</a:t>
              </a:r>
              <a:endParaRPr lang="it-IT" sz="1400" i="1" dirty="0">
                <a:latin typeface="+mn-lt"/>
              </a:endParaRPr>
            </a:p>
          </p:txBody>
        </p:sp>
        <p:sp>
          <p:nvSpPr>
            <p:cNvPr id="82" name="CasellaDiTesto 81"/>
            <p:cNvSpPr txBox="1"/>
            <p:nvPr/>
          </p:nvSpPr>
          <p:spPr>
            <a:xfrm>
              <a:off x="3551156" y="3789834"/>
              <a:ext cx="14682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b="1" dirty="0" smtClean="0">
                  <a:latin typeface="+mn-lt"/>
                </a:rPr>
                <a:t>(6 – 16</a:t>
              </a:r>
              <a:r>
                <a:rPr lang="it-IT" b="1" dirty="0" smtClean="0"/>
                <a:t>Mb</a:t>
              </a:r>
              <a:r>
                <a:rPr lang="it-IT" b="1" dirty="0"/>
                <a:t>/</a:t>
              </a:r>
              <a:r>
                <a:rPr lang="it-IT" b="1" dirty="0" err="1"/>
                <a:t>s</a:t>
              </a:r>
              <a:r>
                <a:rPr lang="it-IT" b="1" dirty="0" smtClean="0">
                  <a:latin typeface="+mn-lt"/>
                </a:rPr>
                <a:t>)</a:t>
              </a:r>
              <a:endParaRPr lang="it-IT" sz="1400" i="1" dirty="0">
                <a:latin typeface="+mn-lt"/>
              </a:endParaRPr>
            </a:p>
          </p:txBody>
        </p:sp>
        <p:sp>
          <p:nvSpPr>
            <p:cNvPr id="83" name="CasellaDiTesto 82"/>
            <p:cNvSpPr txBox="1"/>
            <p:nvPr/>
          </p:nvSpPr>
          <p:spPr>
            <a:xfrm>
              <a:off x="5018338" y="3357786"/>
              <a:ext cx="15852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b="1" dirty="0" smtClean="0">
                  <a:latin typeface="+mn-lt"/>
                </a:rPr>
                <a:t>(25 – 50</a:t>
              </a:r>
              <a:r>
                <a:rPr lang="it-IT" b="1" dirty="0" smtClean="0"/>
                <a:t>Mb</a:t>
              </a:r>
              <a:r>
                <a:rPr lang="it-IT" b="1" dirty="0"/>
                <a:t>/</a:t>
              </a:r>
              <a:r>
                <a:rPr lang="it-IT" b="1" dirty="0" err="1"/>
                <a:t>s</a:t>
              </a:r>
              <a:r>
                <a:rPr lang="it-IT" b="1" dirty="0" smtClean="0">
                  <a:latin typeface="+mn-lt"/>
                </a:rPr>
                <a:t>)</a:t>
              </a:r>
              <a:endParaRPr lang="it-IT" sz="1400" i="1" dirty="0">
                <a:latin typeface="+mn-lt"/>
              </a:endParaRPr>
            </a:p>
          </p:txBody>
        </p:sp>
        <p:sp>
          <p:nvSpPr>
            <p:cNvPr id="84" name="CasellaDiTesto 83"/>
            <p:cNvSpPr txBox="1"/>
            <p:nvPr/>
          </p:nvSpPr>
          <p:spPr>
            <a:xfrm>
              <a:off x="6402128" y="2925738"/>
              <a:ext cx="1713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b="1" dirty="0" smtClean="0">
                  <a:latin typeface="+mn-lt"/>
                </a:rPr>
                <a:t>(50 – 10</a:t>
              </a:r>
              <a:r>
                <a:rPr lang="it-IT" b="1" dirty="0"/>
                <a:t>0</a:t>
              </a:r>
              <a:r>
                <a:rPr lang="it-IT" b="1" dirty="0" smtClean="0"/>
                <a:t>Mb</a:t>
              </a:r>
              <a:r>
                <a:rPr lang="it-IT" b="1" dirty="0"/>
                <a:t>/</a:t>
              </a:r>
              <a:r>
                <a:rPr lang="it-IT" b="1" dirty="0" err="1"/>
                <a:t>s</a:t>
              </a:r>
              <a:r>
                <a:rPr lang="it-IT" b="1" dirty="0" smtClean="0">
                  <a:latin typeface="+mn-lt"/>
                </a:rPr>
                <a:t>)</a:t>
              </a:r>
              <a:endParaRPr lang="it-IT" sz="1400" i="1" dirty="0">
                <a:latin typeface="+mn-lt"/>
              </a:endParaRPr>
            </a:p>
          </p:txBody>
        </p:sp>
        <p:sp>
          <p:nvSpPr>
            <p:cNvPr id="85" name="CasellaDiTesto 84"/>
            <p:cNvSpPr txBox="1"/>
            <p:nvPr/>
          </p:nvSpPr>
          <p:spPr>
            <a:xfrm>
              <a:off x="7913057" y="2493690"/>
              <a:ext cx="17148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b="1" dirty="0" smtClean="0">
                  <a:latin typeface="+mn-lt"/>
                </a:rPr>
                <a:t>(100–250</a:t>
              </a:r>
              <a:r>
                <a:rPr lang="it-IT" b="1" dirty="0" smtClean="0"/>
                <a:t>Mb</a:t>
              </a:r>
              <a:r>
                <a:rPr lang="it-IT" b="1" dirty="0"/>
                <a:t>/</a:t>
              </a:r>
              <a:r>
                <a:rPr lang="it-IT" b="1" dirty="0" err="1"/>
                <a:t>s</a:t>
              </a:r>
              <a:r>
                <a:rPr lang="it-IT" b="1" dirty="0" smtClean="0">
                  <a:latin typeface="+mn-lt"/>
                </a:rPr>
                <a:t>)</a:t>
              </a:r>
              <a:endParaRPr lang="it-IT" sz="1400" i="1" dirty="0">
                <a:latin typeface="+mn-lt"/>
              </a:endParaRPr>
            </a:p>
          </p:txBody>
        </p:sp>
        <p:sp>
          <p:nvSpPr>
            <p:cNvPr id="86" name="CasellaDiTesto 85"/>
            <p:cNvSpPr txBox="1"/>
            <p:nvPr/>
          </p:nvSpPr>
          <p:spPr>
            <a:xfrm>
              <a:off x="9957387" y="1773610"/>
              <a:ext cx="12633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b="1" dirty="0" smtClean="0">
                  <a:latin typeface="+mn-lt"/>
                </a:rPr>
                <a:t>&gt; 250Mb/</a:t>
              </a:r>
              <a:r>
                <a:rPr lang="it-IT" b="1" dirty="0" err="1" smtClean="0">
                  <a:latin typeface="+mn-lt"/>
                </a:rPr>
                <a:t>s</a:t>
              </a:r>
              <a:endParaRPr lang="it-IT" sz="1400" i="1" dirty="0">
                <a:latin typeface="+mn-lt"/>
              </a:endParaRPr>
            </a:p>
          </p:txBody>
        </p:sp>
        <p:sp>
          <p:nvSpPr>
            <p:cNvPr id="92" name="CasellaDiTesto 91"/>
            <p:cNvSpPr txBox="1"/>
            <p:nvPr/>
          </p:nvSpPr>
          <p:spPr>
            <a:xfrm>
              <a:off x="2032278" y="5806058"/>
              <a:ext cx="14029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b="1" dirty="0" smtClean="0">
                  <a:latin typeface="Arial"/>
                  <a:cs typeface="Arial"/>
                </a:rPr>
                <a:t>ADSL base</a:t>
              </a:r>
              <a:endParaRPr lang="it-IT" b="1" dirty="0">
                <a:latin typeface="Arial"/>
                <a:cs typeface="Arial"/>
              </a:endParaRPr>
            </a:p>
          </p:txBody>
        </p:sp>
        <p:sp>
          <p:nvSpPr>
            <p:cNvPr id="93" name="CasellaDiTesto 92"/>
            <p:cNvSpPr txBox="1"/>
            <p:nvPr/>
          </p:nvSpPr>
          <p:spPr>
            <a:xfrm>
              <a:off x="3561327" y="5806058"/>
              <a:ext cx="18901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b="1" dirty="0" err="1">
                  <a:latin typeface="Arial"/>
                  <a:cs typeface="Arial"/>
                </a:rPr>
                <a:t>x</a:t>
              </a:r>
              <a:r>
                <a:rPr lang="it-IT" b="1" dirty="0" err="1" smtClean="0">
                  <a:latin typeface="Arial"/>
                  <a:cs typeface="Arial"/>
                </a:rPr>
                <a:t>DSL</a:t>
              </a:r>
              <a:r>
                <a:rPr lang="it-IT" b="1" dirty="0" smtClean="0">
                  <a:latin typeface="Arial"/>
                  <a:cs typeface="Arial"/>
                </a:rPr>
                <a:t> “</a:t>
              </a:r>
              <a:r>
                <a:rPr lang="it-IT" b="1" dirty="0">
                  <a:latin typeface="Arial"/>
                  <a:cs typeface="Arial"/>
                </a:rPr>
                <a:t>evolute”</a:t>
              </a:r>
            </a:p>
          </p:txBody>
        </p:sp>
        <p:sp>
          <p:nvSpPr>
            <p:cNvPr id="94" name="CasellaDiTesto 93"/>
            <p:cNvSpPr txBox="1"/>
            <p:nvPr/>
          </p:nvSpPr>
          <p:spPr>
            <a:xfrm>
              <a:off x="7444322" y="5806058"/>
              <a:ext cx="38397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b="1" dirty="0"/>
                <a:t>Fibra Ottica………………………….</a:t>
              </a:r>
            </a:p>
          </p:txBody>
        </p:sp>
      </p:grpSp>
      <p:sp>
        <p:nvSpPr>
          <p:cNvPr id="9" name="Rettangolo 8"/>
          <p:cNvSpPr/>
          <p:nvPr/>
        </p:nvSpPr>
        <p:spPr>
          <a:xfrm>
            <a:off x="4443338" y="5806058"/>
            <a:ext cx="1751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it-IT" b="1" dirty="0"/>
              <a:t>ADSL2</a:t>
            </a:r>
            <a:r>
              <a:rPr lang="it-IT" b="1" dirty="0" smtClean="0"/>
              <a:t>+/VDSL</a:t>
            </a:r>
            <a:endParaRPr lang="it-IT" b="1" dirty="0"/>
          </a:p>
        </p:txBody>
      </p:sp>
      <p:sp>
        <p:nvSpPr>
          <p:cNvPr id="11" name="Freccia destra 10"/>
          <p:cNvSpPr/>
          <p:nvPr/>
        </p:nvSpPr>
        <p:spPr>
          <a:xfrm>
            <a:off x="2643138" y="2421682"/>
            <a:ext cx="3240360" cy="432048"/>
          </a:xfrm>
          <a:prstGeom prst="rightArrow">
            <a:avLst>
              <a:gd name="adj1" fmla="val 50000"/>
              <a:gd name="adj2" fmla="val 91153"/>
            </a:avLst>
          </a:prstGeom>
          <a:gradFill flip="none" rotWithShape="1">
            <a:gsLst>
              <a:gs pos="43000">
                <a:srgbClr val="17375E"/>
              </a:gs>
              <a:gs pos="0">
                <a:srgbClr val="FFFFFF"/>
              </a:gs>
            </a:gsLst>
            <a:lin ang="0" scaled="1"/>
            <a:tileRect/>
          </a:gradFill>
          <a:ln>
            <a:noFill/>
          </a:ln>
          <a:effectLst/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/>
          </a:p>
        </p:txBody>
      </p:sp>
      <p:sp>
        <p:nvSpPr>
          <p:cNvPr id="12" name="CasellaDiTesto 11"/>
          <p:cNvSpPr txBox="1"/>
          <p:nvPr/>
        </p:nvSpPr>
        <p:spPr>
          <a:xfrm>
            <a:off x="3003178" y="213365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</a:t>
            </a:r>
            <a:r>
              <a:rPr lang="it-IT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immetria e latenza</a:t>
            </a:r>
            <a:endParaRPr lang="it-IT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1562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olo 1"/>
          <p:cNvSpPr>
            <a:spLocks noGrp="1"/>
          </p:cNvSpPr>
          <p:nvPr>
            <p:ph type="title"/>
          </p:nvPr>
        </p:nvSpPr>
        <p:spPr>
          <a:xfrm>
            <a:off x="595313" y="404813"/>
            <a:ext cx="10720387" cy="1012825"/>
          </a:xfrm>
        </p:spPr>
        <p:txBody>
          <a:bodyPr/>
          <a:lstStyle/>
          <a:p>
            <a:pPr eaLnBrk="1" hangingPunct="1"/>
            <a:r>
              <a:rPr lang="it-IT" dirty="0" smtClean="0">
                <a:latin typeface="Calibri" charset="0"/>
              </a:rPr>
              <a:t>Banda, servizi e simmetria</a:t>
            </a:r>
            <a:endParaRPr lang="it-IT" dirty="0">
              <a:latin typeface="Calibri" charset="0"/>
            </a:endParaRPr>
          </a:p>
        </p:txBody>
      </p:sp>
      <p:pic>
        <p:nvPicPr>
          <p:cNvPr id="25602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5125" y="1917700"/>
            <a:ext cx="8670925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/>
          <a:srcRect b="8612"/>
          <a:stretch/>
        </p:blipFill>
        <p:spPr>
          <a:xfrm>
            <a:off x="338882" y="1773610"/>
            <a:ext cx="3124200" cy="237929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482898" y="1197546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come voi vedete la rete e come vi vede la rete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olo 1"/>
          <p:cNvSpPr>
            <a:spLocks noGrp="1"/>
          </p:cNvSpPr>
          <p:nvPr>
            <p:ph type="title"/>
          </p:nvPr>
        </p:nvSpPr>
        <p:spPr>
          <a:xfrm>
            <a:off x="595313" y="404813"/>
            <a:ext cx="10720387" cy="1012825"/>
          </a:xfrm>
        </p:spPr>
        <p:txBody>
          <a:bodyPr/>
          <a:lstStyle/>
          <a:p>
            <a:r>
              <a:rPr lang="it-IT">
                <a:latin typeface="Calibri" charset="0"/>
              </a:rPr>
              <a:t>Banda unico requisito?</a:t>
            </a:r>
          </a:p>
        </p:txBody>
      </p:sp>
      <p:sp>
        <p:nvSpPr>
          <p:cNvPr id="29698" name="Segnaposto contenuto 2"/>
          <p:cNvSpPr>
            <a:spLocks noGrp="1"/>
          </p:cNvSpPr>
          <p:nvPr>
            <p:ph idx="1"/>
          </p:nvPr>
        </p:nvSpPr>
        <p:spPr>
          <a:xfrm>
            <a:off x="627063" y="1341438"/>
            <a:ext cx="8785225" cy="604837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it-IT">
                <a:latin typeface="Calibri" charset="0"/>
              </a:rPr>
              <a:t>banda 				 		latenza</a:t>
            </a:r>
          </a:p>
        </p:txBody>
      </p:sp>
      <p:pic>
        <p:nvPicPr>
          <p:cNvPr id="29699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238" y="2185988"/>
            <a:ext cx="5118100" cy="271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9900" y="2011363"/>
            <a:ext cx="4833938" cy="353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CasellaDiTesto 6"/>
          <p:cNvSpPr txBox="1">
            <a:spLocks noChangeArrowheads="1"/>
          </p:cNvSpPr>
          <p:nvPr/>
        </p:nvSpPr>
        <p:spPr bwMode="auto">
          <a:xfrm>
            <a:off x="195263" y="5148263"/>
            <a:ext cx="1094422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endParaRPr lang="it-IT" sz="1100"/>
          </a:p>
          <a:p>
            <a:pPr algn="just" eaLnBrk="1" hangingPunct="1"/>
            <a:r>
              <a:rPr lang="it-IT" sz="2500"/>
              <a:t>la latenza è il ritardo introdotto dalla rete per far transitare un dato dal nodo di origine a quello di destinazione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5564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olo 1"/>
          <p:cNvSpPr>
            <a:spLocks noGrp="1"/>
          </p:cNvSpPr>
          <p:nvPr>
            <p:ph type="title"/>
          </p:nvPr>
        </p:nvSpPr>
        <p:spPr>
          <a:xfrm>
            <a:off x="595313" y="404813"/>
            <a:ext cx="10720387" cy="1012825"/>
          </a:xfrm>
        </p:spPr>
        <p:txBody>
          <a:bodyPr/>
          <a:lstStyle/>
          <a:p>
            <a:r>
              <a:rPr lang="it-IT" dirty="0">
                <a:latin typeface="Calibri" charset="0"/>
              </a:rPr>
              <a:t>Ancora sulla latenza</a:t>
            </a:r>
          </a:p>
        </p:txBody>
      </p:sp>
      <p:pic>
        <p:nvPicPr>
          <p:cNvPr id="32770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8279" y="2205658"/>
            <a:ext cx="3941763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482898" y="1796251"/>
            <a:ext cx="5760491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it-IT" sz="3200" b="1" dirty="0">
                <a:latin typeface="+mn-lt"/>
              </a:rPr>
              <a:t>La bassa latenza è un requisito fondamentale dei servizi moderni:</a:t>
            </a:r>
          </a:p>
          <a:p>
            <a:pPr algn="just">
              <a:defRPr/>
            </a:pPr>
            <a:r>
              <a:rPr lang="it-IT" sz="2800" dirty="0">
                <a:latin typeface="+mn-lt"/>
              </a:rPr>
              <a:t>i</a:t>
            </a:r>
            <a:r>
              <a:rPr lang="it-IT" sz="2800" dirty="0" smtClean="0">
                <a:latin typeface="+mn-lt"/>
              </a:rPr>
              <a:t>n molte offerte commerciali di banda larga appare come un’opzione.</a:t>
            </a:r>
          </a:p>
          <a:p>
            <a:pPr algn="just">
              <a:defRPr/>
            </a:pPr>
            <a:endParaRPr lang="it-IT" sz="2800" dirty="0" smtClean="0">
              <a:latin typeface="+mn-lt"/>
            </a:endParaRPr>
          </a:p>
          <a:p>
            <a:pPr algn="just">
              <a:defRPr/>
            </a:pPr>
            <a:r>
              <a:rPr lang="it-IT" sz="2800" i="1" dirty="0" smtClean="0">
                <a:latin typeface="+mn-lt"/>
              </a:rPr>
              <a:t>Al momento della sottoscrizione di un contratto fare attenzione alle proprie esigenze!</a:t>
            </a:r>
            <a:endParaRPr lang="it-IT" sz="2800" i="1" dirty="0">
              <a:latin typeface="+mn-lt"/>
            </a:endParaRPr>
          </a:p>
          <a:p>
            <a:pPr algn="just">
              <a:defRPr/>
            </a:pPr>
            <a:endParaRPr lang="it-IT" sz="1200" dirty="0">
              <a:latin typeface="+mn-lt"/>
            </a:endParaRPr>
          </a:p>
          <a:p>
            <a:pPr algn="just">
              <a:defRPr/>
            </a:pPr>
            <a:endParaRPr lang="it-IT" sz="1600" dirty="0"/>
          </a:p>
        </p:txBody>
      </p:sp>
      <p:sp>
        <p:nvSpPr>
          <p:cNvPr id="2" name="Rettangolo 1"/>
          <p:cNvSpPr/>
          <p:nvPr/>
        </p:nvSpPr>
        <p:spPr>
          <a:xfrm>
            <a:off x="6891610" y="5229994"/>
            <a:ext cx="3798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it-IT" dirty="0"/>
              <a:t>(es. offerta “Telecom Internet Play”)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0493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olo 1"/>
          <p:cNvSpPr>
            <a:spLocks noGrp="1"/>
          </p:cNvSpPr>
          <p:nvPr>
            <p:ph type="title"/>
          </p:nvPr>
        </p:nvSpPr>
        <p:spPr>
          <a:xfrm>
            <a:off x="626914" y="405458"/>
            <a:ext cx="10720387" cy="1012825"/>
          </a:xfrm>
        </p:spPr>
        <p:txBody>
          <a:bodyPr/>
          <a:lstStyle/>
          <a:p>
            <a:r>
              <a:rPr lang="it-IT">
                <a:latin typeface="Calibri" charset="0"/>
              </a:rPr>
              <a:t>Perché banda larga in azienda?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4866" y="1600200"/>
            <a:ext cx="5256485" cy="4527550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it-IT" sz="2400" dirty="0" smtClean="0">
                <a:solidFill>
                  <a:srgbClr val="404040"/>
                </a:solidFill>
              </a:rPr>
              <a:t>Molti studi recenti hanno cercato di esplorare </a:t>
            </a:r>
            <a:r>
              <a:rPr lang="it-IT" sz="2400" b="1" dirty="0" smtClean="0">
                <a:solidFill>
                  <a:srgbClr val="404040"/>
                </a:solidFill>
              </a:rPr>
              <a:t>come la banda larga ed </a:t>
            </a:r>
            <a:r>
              <a:rPr lang="it-IT" sz="2400" b="1" dirty="0" err="1" smtClean="0">
                <a:solidFill>
                  <a:srgbClr val="404040"/>
                </a:solidFill>
              </a:rPr>
              <a:t>ultralarga</a:t>
            </a:r>
            <a:r>
              <a:rPr lang="it-IT" sz="2400" b="1" dirty="0" smtClean="0">
                <a:solidFill>
                  <a:srgbClr val="404040"/>
                </a:solidFill>
              </a:rPr>
              <a:t> </a:t>
            </a:r>
            <a:r>
              <a:rPr lang="it-IT" sz="2400" dirty="0" smtClean="0">
                <a:solidFill>
                  <a:srgbClr val="404040"/>
                </a:solidFill>
              </a:rPr>
              <a:t>possono ulteriormente rivoluzionare il modo in cui </a:t>
            </a:r>
            <a:r>
              <a:rPr lang="it-IT" sz="2400" b="1" dirty="0" smtClean="0">
                <a:solidFill>
                  <a:srgbClr val="404040"/>
                </a:solidFill>
              </a:rPr>
              <a:t>le persone vivono</a:t>
            </a:r>
            <a:r>
              <a:rPr lang="it-IT" sz="2400" dirty="0" smtClean="0">
                <a:solidFill>
                  <a:srgbClr val="404040"/>
                </a:solidFill>
              </a:rPr>
              <a:t>, lavorano, interagiscono </a:t>
            </a:r>
            <a:r>
              <a:rPr lang="it-IT" sz="2400" b="1" dirty="0" smtClean="0">
                <a:solidFill>
                  <a:srgbClr val="404040"/>
                </a:solidFill>
              </a:rPr>
              <a:t>e le aziende conducono le transazioni economiche</a:t>
            </a:r>
            <a:r>
              <a:rPr lang="it-IT" sz="2400" dirty="0" smtClean="0">
                <a:solidFill>
                  <a:srgbClr val="404040"/>
                </a:solidFill>
              </a:rPr>
              <a:t>. </a:t>
            </a:r>
          </a:p>
          <a:p>
            <a:pPr marL="401599" indent="-401599" algn="just">
              <a:defRPr/>
            </a:pPr>
            <a:endParaRPr lang="it-IT" sz="2400" b="1" dirty="0" smtClean="0">
              <a:solidFill>
                <a:srgbClr val="404040"/>
              </a:solidFill>
            </a:endParaRPr>
          </a:p>
          <a:p>
            <a:pPr marL="0" indent="0" algn="just">
              <a:buNone/>
              <a:defRPr/>
            </a:pPr>
            <a:r>
              <a:rPr lang="it-IT" sz="2400" b="1" dirty="0" smtClean="0">
                <a:solidFill>
                  <a:srgbClr val="404040"/>
                </a:solidFill>
              </a:rPr>
              <a:t>La connettività come</a:t>
            </a:r>
            <a:r>
              <a:rPr lang="it-IT" sz="2400" dirty="0" smtClean="0">
                <a:solidFill>
                  <a:srgbClr val="404040"/>
                </a:solidFill>
              </a:rPr>
              <a:t> </a:t>
            </a:r>
            <a:r>
              <a:rPr lang="it-IT" sz="2400" b="1" dirty="0" smtClean="0">
                <a:solidFill>
                  <a:srgbClr val="404040"/>
                </a:solidFill>
              </a:rPr>
              <a:t>catalizzatore fondamentale del cambiamento, della modernizzazione e dell’innovazione</a:t>
            </a:r>
            <a:r>
              <a:rPr lang="it-IT" sz="2400" dirty="0" smtClean="0">
                <a:solidFill>
                  <a:srgbClr val="404040"/>
                </a:solidFill>
              </a:rPr>
              <a:t>.</a:t>
            </a:r>
          </a:p>
          <a:p>
            <a:pPr marL="0" indent="0">
              <a:buFontTx/>
              <a:buNone/>
              <a:defRPr/>
            </a:pPr>
            <a:endParaRPr lang="it-IT" sz="2400" dirty="0"/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78422835"/>
              </p:ext>
            </p:extLst>
          </p:nvPr>
        </p:nvGraphicFramePr>
        <p:xfrm>
          <a:off x="5163418" y="837506"/>
          <a:ext cx="7776864" cy="5616624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5129799" y="6223245"/>
            <a:ext cx="165141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200" i="1" dirty="0" smtClean="0">
                <a:latin typeface="+mn-lt"/>
              </a:rPr>
              <a:t>FONTE: </a:t>
            </a:r>
            <a:r>
              <a:rPr lang="it-IT" sz="1200" i="1" dirty="0" err="1" smtClean="0">
                <a:latin typeface="+mn-lt"/>
              </a:rPr>
              <a:t>McKinsey</a:t>
            </a:r>
            <a:r>
              <a:rPr lang="it-IT" sz="1200" i="1" dirty="0" smtClean="0">
                <a:latin typeface="+mn-lt"/>
              </a:rPr>
              <a:t>, 2011</a:t>
            </a:r>
            <a:endParaRPr lang="it-IT" sz="1200" i="1" dirty="0">
              <a:latin typeface="+mn-lt"/>
            </a:endParaRPr>
          </a:p>
        </p:txBody>
      </p:sp>
      <p:graphicFrame>
        <p:nvGraphicFramePr>
          <p:cNvPr id="16" name="Grafico 15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14798316"/>
              </p:ext>
            </p:extLst>
          </p:nvPr>
        </p:nvGraphicFramePr>
        <p:xfrm>
          <a:off x="3039182" y="1557586"/>
          <a:ext cx="3456000" cy="4320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Grafico 16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2591283"/>
              </p:ext>
            </p:extLst>
          </p:nvPr>
        </p:nvGraphicFramePr>
        <p:xfrm>
          <a:off x="6567574" y="1557586"/>
          <a:ext cx="3456000" cy="4320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Pentagono 18"/>
          <p:cNvSpPr/>
          <p:nvPr/>
        </p:nvSpPr>
        <p:spPr>
          <a:xfrm>
            <a:off x="914946" y="2287097"/>
            <a:ext cx="2120460" cy="889217"/>
          </a:xfrm>
          <a:prstGeom prst="homePlat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 b="1">
                <a:solidFill>
                  <a:schemeClr val="bg1"/>
                </a:solidFill>
              </a:rPr>
              <a:t>E-commerce</a:t>
            </a:r>
          </a:p>
        </p:txBody>
      </p:sp>
      <p:sp>
        <p:nvSpPr>
          <p:cNvPr id="21" name="Pentagono 20"/>
          <p:cNvSpPr/>
          <p:nvPr/>
        </p:nvSpPr>
        <p:spPr>
          <a:xfrm>
            <a:off x="879599" y="3456593"/>
            <a:ext cx="2117888" cy="890577"/>
          </a:xfrm>
          <a:prstGeom prst="homePlat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 b="1">
                <a:solidFill>
                  <a:schemeClr val="bg1"/>
                </a:solidFill>
              </a:rPr>
              <a:t>Investimenti in tecnologie</a:t>
            </a:r>
            <a:r>
              <a:rPr lang="it-IT" sz="1600" b="1" baseline="0">
                <a:solidFill>
                  <a:schemeClr val="bg1"/>
                </a:solidFill>
              </a:rPr>
              <a:t> Web</a:t>
            </a:r>
          </a:p>
          <a:p>
            <a:pPr algn="ctr"/>
            <a:r>
              <a:rPr lang="it-IT" sz="1400" baseline="0">
                <a:solidFill>
                  <a:schemeClr val="bg1"/>
                </a:solidFill>
              </a:rPr>
              <a:t>% del fatturato</a:t>
            </a:r>
            <a:endParaRPr lang="it-IT" sz="1400">
              <a:solidFill>
                <a:schemeClr val="bg1"/>
              </a:solidFill>
            </a:endParaRPr>
          </a:p>
        </p:txBody>
      </p:sp>
      <p:sp>
        <p:nvSpPr>
          <p:cNvPr id="22" name="Pentagono 21"/>
          <p:cNvSpPr/>
          <p:nvPr/>
        </p:nvSpPr>
        <p:spPr>
          <a:xfrm>
            <a:off x="915605" y="4627449"/>
            <a:ext cx="2117888" cy="890577"/>
          </a:xfrm>
          <a:prstGeom prst="homePlat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 b="1" dirty="0">
                <a:solidFill>
                  <a:schemeClr val="bg1"/>
                </a:solidFill>
              </a:rPr>
              <a:t>Personale assegnato alle tecnologie Web</a:t>
            </a:r>
            <a:endParaRPr lang="it-IT" sz="1600" b="1" baseline="0" dirty="0">
              <a:solidFill>
                <a:schemeClr val="bg1"/>
              </a:solidFill>
            </a:endParaRPr>
          </a:p>
          <a:p>
            <a:pPr algn="ctr"/>
            <a:r>
              <a:rPr lang="it-IT" sz="1400" baseline="0" dirty="0">
                <a:solidFill>
                  <a:schemeClr val="bg1"/>
                </a:solidFill>
              </a:rPr>
              <a:t>% di </a:t>
            </a:r>
            <a:r>
              <a:rPr lang="it-IT" sz="1400" baseline="0" dirty="0" smtClean="0">
                <a:solidFill>
                  <a:schemeClr val="bg1"/>
                </a:solidFill>
              </a:rPr>
              <a:t>Full Time </a:t>
            </a:r>
            <a:r>
              <a:rPr lang="it-IT" sz="1400" baseline="0" dirty="0" err="1" smtClean="0">
                <a:solidFill>
                  <a:schemeClr val="bg1"/>
                </a:solidFill>
              </a:rPr>
              <a:t>Equiv</a:t>
            </a:r>
            <a:r>
              <a:rPr lang="it-IT" sz="1400" baseline="0" dirty="0" smtClean="0">
                <a:solidFill>
                  <a:schemeClr val="bg1"/>
                </a:solidFill>
              </a:rPr>
              <a:t>.</a:t>
            </a:r>
            <a:endParaRPr lang="it-IT" sz="1400" dirty="0">
              <a:solidFill>
                <a:schemeClr val="bg1"/>
              </a:solidFill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L’impulso di Internet alla crescita</a:t>
            </a:r>
            <a:r>
              <a:rPr lang="it-IT" dirty="0"/>
              <a:t> </a:t>
            </a:r>
            <a:r>
              <a:rPr lang="it-IT" dirty="0" smtClean="0"/>
              <a:t>delle imprese</a:t>
            </a:r>
            <a:endParaRPr lang="it-IT" dirty="0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482897" y="5848449"/>
            <a:ext cx="4646901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it-IT" sz="1600" i="1" dirty="0" smtClean="0">
                <a:latin typeface="+mn-lt"/>
              </a:rPr>
              <a:t>Indagine condotta su 415 PMI italiane</a:t>
            </a:r>
            <a:endParaRPr lang="it-IT" sz="16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6275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4930" name="Rectangle 2" descr="Light upward diagonal"/>
          <p:cNvSpPr>
            <a:spLocks noChangeArrowheads="1"/>
          </p:cNvSpPr>
          <p:nvPr/>
        </p:nvSpPr>
        <p:spPr bwMode="auto">
          <a:xfrm>
            <a:off x="543815" y="1543107"/>
            <a:ext cx="10934700" cy="4676033"/>
          </a:xfrm>
          <a:prstGeom prst="rect">
            <a:avLst/>
          </a:prstGeom>
          <a:pattFill prst="ltUpDiag">
            <a:fgClr>
              <a:srgbClr val="E8E8E8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24931" name="Rectangle 3"/>
          <p:cNvSpPr>
            <a:spLocks noGrp="1" noChangeArrowheads="1"/>
          </p:cNvSpPr>
          <p:nvPr>
            <p:ph type="title"/>
          </p:nvPr>
        </p:nvSpPr>
        <p:spPr>
          <a:xfrm>
            <a:off x="595551" y="405458"/>
            <a:ext cx="10719912" cy="814536"/>
          </a:xfrm>
          <a:noFill/>
          <a:ln/>
        </p:spPr>
        <p:txBody>
          <a:bodyPr/>
          <a:lstStyle/>
          <a:p>
            <a:r>
              <a:rPr lang="it-IT" dirty="0" smtClean="0">
                <a:ea typeface="ＭＳ Ｐゴシック" charset="-128"/>
                <a:cs typeface="ＭＳ Ｐゴシック" charset="-128"/>
              </a:rPr>
              <a:t>Analisi delle necessità PMI</a:t>
            </a:r>
            <a:endParaRPr lang="it-IT" sz="2000" dirty="0"/>
          </a:p>
        </p:txBody>
      </p:sp>
      <p:sp>
        <p:nvSpPr>
          <p:cNvPr id="3324955" name="AutoShape 27"/>
          <p:cNvSpPr>
            <a:spLocks noChangeArrowheads="1"/>
          </p:cNvSpPr>
          <p:nvPr/>
        </p:nvSpPr>
        <p:spPr bwMode="auto">
          <a:xfrm>
            <a:off x="974487" y="1934265"/>
            <a:ext cx="583963" cy="733663"/>
          </a:xfrm>
          <a:prstGeom prst="rightArrow">
            <a:avLst>
              <a:gd name="adj1" fmla="val 50000"/>
              <a:gd name="adj2" fmla="val 29197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324961" name="Text Box 33"/>
          <p:cNvSpPr txBox="1">
            <a:spLocks noChangeArrowheads="1"/>
          </p:cNvSpPr>
          <p:nvPr/>
        </p:nvSpPr>
        <p:spPr bwMode="auto">
          <a:xfrm>
            <a:off x="1740939" y="2055466"/>
            <a:ext cx="9244858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 defTabSz="609600">
              <a:tabLst>
                <a:tab pos="635000" algn="l"/>
                <a:tab pos="4572000" algn="ctr"/>
                <a:tab pos="5778500" algn="ctr"/>
              </a:tabLst>
            </a:pPr>
            <a:r>
              <a:rPr lang="it-IT" sz="1400">
                <a:latin typeface="Verdana" charset="0"/>
              </a:rPr>
              <a:t>Una soluzione </a:t>
            </a:r>
            <a:r>
              <a:rPr lang="it-IT" sz="1400" b="1">
                <a:latin typeface="Verdana" charset="0"/>
              </a:rPr>
              <a:t>più conveniente economicamente</a:t>
            </a:r>
            <a:r>
              <a:rPr lang="it-IT" sz="1400">
                <a:latin typeface="Verdana" charset="0"/>
              </a:rPr>
              <a:t> tra le offerte </a:t>
            </a:r>
            <a:r>
              <a:rPr lang="it-IT" sz="1400" i="1">
                <a:latin typeface="Verdana" charset="0"/>
              </a:rPr>
              <a:t>peer</a:t>
            </a:r>
            <a:r>
              <a:rPr lang="it-IT" sz="1400">
                <a:latin typeface="Verdana" charset="0"/>
              </a:rPr>
              <a:t> e con un </a:t>
            </a:r>
            <a:r>
              <a:rPr lang="it-IT" sz="1400" b="1">
                <a:latin typeface="Verdana" charset="0"/>
              </a:rPr>
              <a:t>livello superiore di performance</a:t>
            </a:r>
            <a:r>
              <a:rPr lang="it-IT" sz="1400">
                <a:latin typeface="Verdana" charset="0"/>
              </a:rPr>
              <a:t>, a parità di funzionalità per le PMI</a:t>
            </a:r>
          </a:p>
        </p:txBody>
      </p:sp>
      <p:sp>
        <p:nvSpPr>
          <p:cNvPr id="3324956" name="AutoShape 28"/>
          <p:cNvSpPr>
            <a:spLocks noChangeArrowheads="1"/>
          </p:cNvSpPr>
          <p:nvPr/>
        </p:nvSpPr>
        <p:spPr bwMode="auto">
          <a:xfrm>
            <a:off x="974487" y="2550604"/>
            <a:ext cx="583963" cy="733663"/>
          </a:xfrm>
          <a:prstGeom prst="rightArrow">
            <a:avLst>
              <a:gd name="adj1" fmla="val 50000"/>
              <a:gd name="adj2" fmla="val 29197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324962" name="Text Box 34"/>
          <p:cNvSpPr txBox="1">
            <a:spLocks noChangeArrowheads="1"/>
          </p:cNvSpPr>
          <p:nvPr/>
        </p:nvSpPr>
        <p:spPr bwMode="auto">
          <a:xfrm>
            <a:off x="1740939" y="2772769"/>
            <a:ext cx="9244858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 defTabSz="609600">
              <a:tabLst>
                <a:tab pos="635000" algn="l"/>
                <a:tab pos="4572000" algn="ctr"/>
                <a:tab pos="5778500" algn="ctr"/>
              </a:tabLst>
            </a:pPr>
            <a:r>
              <a:rPr lang="it-IT" sz="1400">
                <a:latin typeface="Verdana" charset="0"/>
              </a:rPr>
              <a:t>Una soluzione </a:t>
            </a:r>
            <a:r>
              <a:rPr lang="it-IT" sz="1400" b="1">
                <a:latin typeface="Verdana" charset="0"/>
              </a:rPr>
              <a:t>più flessibile</a:t>
            </a:r>
          </a:p>
        </p:txBody>
      </p:sp>
      <p:sp>
        <p:nvSpPr>
          <p:cNvPr id="3324957" name="AutoShape 29"/>
          <p:cNvSpPr>
            <a:spLocks noChangeArrowheads="1"/>
          </p:cNvSpPr>
          <p:nvPr/>
        </p:nvSpPr>
        <p:spPr bwMode="auto">
          <a:xfrm>
            <a:off x="974487" y="3127761"/>
            <a:ext cx="583963" cy="733663"/>
          </a:xfrm>
          <a:prstGeom prst="rightArrow">
            <a:avLst>
              <a:gd name="adj1" fmla="val 50000"/>
              <a:gd name="adj2" fmla="val 29197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324963" name="Text Box 35"/>
          <p:cNvSpPr txBox="1">
            <a:spLocks noChangeArrowheads="1"/>
          </p:cNvSpPr>
          <p:nvPr/>
        </p:nvSpPr>
        <p:spPr bwMode="auto">
          <a:xfrm>
            <a:off x="1740939" y="3349927"/>
            <a:ext cx="9244858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 defTabSz="609600">
              <a:tabLst>
                <a:tab pos="635000" algn="l"/>
                <a:tab pos="4572000" algn="ctr"/>
                <a:tab pos="5778500" algn="ctr"/>
              </a:tabLst>
            </a:pPr>
            <a:r>
              <a:rPr lang="it-IT" sz="1400">
                <a:latin typeface="Verdana" charset="0"/>
              </a:rPr>
              <a:t>Una soluzione </a:t>
            </a:r>
            <a:r>
              <a:rPr lang="it-IT" sz="1400" b="1" i="1">
                <a:latin typeface="Verdana" charset="0"/>
              </a:rPr>
              <a:t>“plug &amp; play”</a:t>
            </a:r>
            <a:r>
              <a:rPr lang="it-IT" sz="1400">
                <a:latin typeface="Verdana" charset="0"/>
              </a:rPr>
              <a:t>, facile da installare e da avviare</a:t>
            </a:r>
          </a:p>
        </p:txBody>
      </p:sp>
      <p:sp>
        <p:nvSpPr>
          <p:cNvPr id="3324958" name="AutoShape 30"/>
          <p:cNvSpPr>
            <a:spLocks noChangeArrowheads="1"/>
          </p:cNvSpPr>
          <p:nvPr/>
        </p:nvSpPr>
        <p:spPr bwMode="auto">
          <a:xfrm>
            <a:off x="974487" y="3704920"/>
            <a:ext cx="583963" cy="733663"/>
          </a:xfrm>
          <a:prstGeom prst="rightArrow">
            <a:avLst>
              <a:gd name="adj1" fmla="val 50000"/>
              <a:gd name="adj2" fmla="val 29197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324964" name="Text Box 36"/>
          <p:cNvSpPr txBox="1">
            <a:spLocks noChangeArrowheads="1"/>
          </p:cNvSpPr>
          <p:nvPr/>
        </p:nvSpPr>
        <p:spPr bwMode="auto">
          <a:xfrm>
            <a:off x="1740939" y="3927084"/>
            <a:ext cx="9244858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 defTabSz="609600">
              <a:tabLst>
                <a:tab pos="635000" algn="l"/>
                <a:tab pos="4572000" algn="ctr"/>
                <a:tab pos="5778500" algn="ctr"/>
              </a:tabLst>
            </a:pPr>
            <a:r>
              <a:rPr lang="it-IT" sz="1400" dirty="0">
                <a:latin typeface="Verdana" charset="0"/>
              </a:rPr>
              <a:t>Una soluzione </a:t>
            </a:r>
            <a:r>
              <a:rPr lang="it-IT" sz="1400" b="1" dirty="0">
                <a:latin typeface="Verdana" charset="0"/>
              </a:rPr>
              <a:t>facilmente commerciabile</a:t>
            </a:r>
          </a:p>
        </p:txBody>
      </p:sp>
      <p:sp>
        <p:nvSpPr>
          <p:cNvPr id="3324959" name="AutoShape 31"/>
          <p:cNvSpPr>
            <a:spLocks noChangeArrowheads="1"/>
          </p:cNvSpPr>
          <p:nvPr/>
        </p:nvSpPr>
        <p:spPr bwMode="auto">
          <a:xfrm>
            <a:off x="974487" y="4282077"/>
            <a:ext cx="583963" cy="733663"/>
          </a:xfrm>
          <a:prstGeom prst="rightArrow">
            <a:avLst>
              <a:gd name="adj1" fmla="val 50000"/>
              <a:gd name="adj2" fmla="val 29197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324965" name="Text Box 37"/>
          <p:cNvSpPr txBox="1">
            <a:spLocks noChangeArrowheads="1"/>
          </p:cNvSpPr>
          <p:nvPr/>
        </p:nvSpPr>
        <p:spPr bwMode="auto">
          <a:xfrm>
            <a:off x="1740939" y="4504242"/>
            <a:ext cx="9244858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 defTabSz="609600">
              <a:tabLst>
                <a:tab pos="635000" algn="l"/>
                <a:tab pos="4572000" algn="ctr"/>
                <a:tab pos="5778500" algn="ctr"/>
              </a:tabLst>
            </a:pPr>
            <a:r>
              <a:rPr lang="it-IT" sz="1400">
                <a:latin typeface="Verdana" charset="0"/>
              </a:rPr>
              <a:t>Una soluzione che </a:t>
            </a:r>
            <a:r>
              <a:rPr lang="it-IT" sz="1400" b="1">
                <a:latin typeface="Verdana" charset="0"/>
              </a:rPr>
              <a:t>valorizzi l’intelligenza della rete (Net Centric)</a:t>
            </a:r>
          </a:p>
        </p:txBody>
      </p:sp>
      <p:sp>
        <p:nvSpPr>
          <p:cNvPr id="3324960" name="AutoShape 32"/>
          <p:cNvSpPr>
            <a:spLocks noChangeArrowheads="1"/>
          </p:cNvSpPr>
          <p:nvPr/>
        </p:nvSpPr>
        <p:spPr bwMode="auto">
          <a:xfrm>
            <a:off x="974487" y="4859235"/>
            <a:ext cx="583963" cy="733663"/>
          </a:xfrm>
          <a:prstGeom prst="rightArrow">
            <a:avLst>
              <a:gd name="adj1" fmla="val 50000"/>
              <a:gd name="adj2" fmla="val 29197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324966" name="Text Box 38"/>
          <p:cNvSpPr txBox="1">
            <a:spLocks noChangeArrowheads="1"/>
          </p:cNvSpPr>
          <p:nvPr/>
        </p:nvSpPr>
        <p:spPr bwMode="auto">
          <a:xfrm>
            <a:off x="1740939" y="5081400"/>
            <a:ext cx="9244858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 defTabSz="609600">
              <a:tabLst>
                <a:tab pos="635000" algn="l"/>
                <a:tab pos="4572000" algn="ctr"/>
                <a:tab pos="5778500" algn="ctr"/>
              </a:tabLst>
            </a:pPr>
            <a:r>
              <a:rPr lang="it-IT" sz="1400">
                <a:latin typeface="Verdana" charset="0"/>
              </a:rPr>
              <a:t>Una soluzione che </a:t>
            </a:r>
            <a:r>
              <a:rPr lang="it-IT" sz="1400" b="1">
                <a:latin typeface="Verdana" charset="0"/>
              </a:rPr>
              <a:t>non necessiti di manutenzione da parte del Cliente</a:t>
            </a:r>
          </a:p>
        </p:txBody>
      </p:sp>
      <p:sp>
        <p:nvSpPr>
          <p:cNvPr id="3324974" name="AutoShape 46"/>
          <p:cNvSpPr>
            <a:spLocks noChangeArrowheads="1"/>
          </p:cNvSpPr>
          <p:nvPr/>
        </p:nvSpPr>
        <p:spPr bwMode="auto">
          <a:xfrm>
            <a:off x="974487" y="5475573"/>
            <a:ext cx="583963" cy="733663"/>
          </a:xfrm>
          <a:prstGeom prst="rightArrow">
            <a:avLst>
              <a:gd name="adj1" fmla="val 50000"/>
              <a:gd name="adj2" fmla="val 29197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324975" name="Text Box 47"/>
          <p:cNvSpPr txBox="1">
            <a:spLocks noChangeArrowheads="1"/>
          </p:cNvSpPr>
          <p:nvPr/>
        </p:nvSpPr>
        <p:spPr bwMode="auto">
          <a:xfrm>
            <a:off x="1740939" y="5598281"/>
            <a:ext cx="9244858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 defTabSz="609600">
              <a:tabLst>
                <a:tab pos="635000" algn="l"/>
                <a:tab pos="4572000" algn="ctr"/>
                <a:tab pos="5778500" algn="ctr"/>
              </a:tabLst>
            </a:pPr>
            <a:r>
              <a:rPr lang="it-IT" sz="1400">
                <a:latin typeface="Verdana" charset="0"/>
              </a:rPr>
              <a:t>Una soluzione che consenta alle </a:t>
            </a:r>
            <a:r>
              <a:rPr lang="it-IT" sz="1400" b="1">
                <a:latin typeface="Verdana" charset="0"/>
              </a:rPr>
              <a:t>risorse del Cliente</a:t>
            </a:r>
            <a:r>
              <a:rPr lang="it-IT" sz="1400">
                <a:latin typeface="Verdana" charset="0"/>
              </a:rPr>
              <a:t> di </a:t>
            </a:r>
            <a:r>
              <a:rPr lang="it-IT" sz="1400" b="1">
                <a:latin typeface="Verdana" charset="0"/>
              </a:rPr>
              <a:t>focalizzarsi maggiormente sul core business</a:t>
            </a:r>
          </a:p>
        </p:txBody>
      </p:sp>
      <p:sp>
        <p:nvSpPr>
          <p:cNvPr id="3324983" name="Text Box 55"/>
          <p:cNvSpPr txBox="1">
            <a:spLocks noChangeArrowheads="1"/>
          </p:cNvSpPr>
          <p:nvPr/>
        </p:nvSpPr>
        <p:spPr bwMode="auto">
          <a:xfrm>
            <a:off x="1990948" y="1598863"/>
            <a:ext cx="804226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193675" indent="-103188" defTabSz="609600">
              <a:tabLst>
                <a:tab pos="635000" algn="l"/>
                <a:tab pos="4572000" algn="ctr"/>
                <a:tab pos="5778500" algn="ctr"/>
              </a:tabLst>
            </a:pPr>
            <a:r>
              <a:rPr lang="it-IT" sz="1600" b="1" dirty="0">
                <a:latin typeface="Verdana" charset="0"/>
              </a:rPr>
              <a:t>Principi di Sviluppo</a:t>
            </a:r>
            <a:r>
              <a:rPr lang="it-IT" sz="1600" b="1" dirty="0" smtClean="0">
                <a:latin typeface="Verdana" charset="0"/>
              </a:rPr>
              <a:t> dell’offerta di servizi per PMI</a:t>
            </a:r>
            <a:endParaRPr lang="it-IT" sz="1600" b="1" dirty="0">
              <a:latin typeface="Verdana" charset="0"/>
            </a:endParaRPr>
          </a:p>
        </p:txBody>
      </p:sp>
      <p:sp>
        <p:nvSpPr>
          <p:cNvPr id="3324985" name="Line 57"/>
          <p:cNvSpPr>
            <a:spLocks noChangeShapeType="1"/>
          </p:cNvSpPr>
          <p:nvPr/>
        </p:nvSpPr>
        <p:spPr bwMode="auto">
          <a:xfrm>
            <a:off x="994562" y="1900251"/>
            <a:ext cx="10033208" cy="301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13282477" y="569758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719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olo 1"/>
          <p:cNvSpPr>
            <a:spLocks noGrp="1"/>
          </p:cNvSpPr>
          <p:nvPr>
            <p:ph type="title"/>
          </p:nvPr>
        </p:nvSpPr>
        <p:spPr>
          <a:xfrm>
            <a:off x="595313" y="404813"/>
            <a:ext cx="10720387" cy="1012825"/>
          </a:xfrm>
        </p:spPr>
        <p:txBody>
          <a:bodyPr/>
          <a:lstStyle/>
          <a:p>
            <a:r>
              <a:rPr lang="it-IT" dirty="0" smtClean="0">
                <a:ea typeface="ＭＳ Ｐゴシック" charset="-128"/>
                <a:cs typeface="ＭＳ Ｐゴシック" charset="-128"/>
              </a:rPr>
              <a:t>Come si modificano le opportunità ICT per le PMI</a:t>
            </a:r>
          </a:p>
        </p:txBody>
      </p:sp>
      <p:pic>
        <p:nvPicPr>
          <p:cNvPr id="65539" name="Immagin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6113" y="1296988"/>
            <a:ext cx="791845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7896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73571691"/>
              </p:ext>
            </p:extLst>
          </p:nvPr>
        </p:nvGraphicFramePr>
        <p:xfrm>
          <a:off x="6027513" y="1484730"/>
          <a:ext cx="5883499" cy="4609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olo 3"/>
          <p:cNvSpPr txBox="1">
            <a:spLocks/>
          </p:cNvSpPr>
          <p:nvPr/>
        </p:nvSpPr>
        <p:spPr bwMode="auto">
          <a:xfrm>
            <a:off x="595551" y="333450"/>
            <a:ext cx="10719912" cy="101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7257" tIns="53630" rIns="107257" bIns="5363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5002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700" b="1">
                <a:solidFill>
                  <a:srgbClr val="A5002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700" b="1">
                <a:solidFill>
                  <a:srgbClr val="A5002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700" b="1">
                <a:solidFill>
                  <a:srgbClr val="A5002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700" b="1">
                <a:solidFill>
                  <a:srgbClr val="A50021"/>
                </a:solidFill>
                <a:latin typeface="Calibri" pitchFamily="34" charset="0"/>
              </a:defRPr>
            </a:lvl5pPr>
            <a:lvl6pPr marL="536286" algn="ctr" rtl="0" fontAlgn="base">
              <a:spcBef>
                <a:spcPct val="0"/>
              </a:spcBef>
              <a:spcAft>
                <a:spcPct val="0"/>
              </a:spcAft>
              <a:defRPr sz="4700" b="1">
                <a:solidFill>
                  <a:srgbClr val="A50021"/>
                </a:solidFill>
                <a:latin typeface="Calibri" pitchFamily="34" charset="0"/>
              </a:defRPr>
            </a:lvl6pPr>
            <a:lvl7pPr marL="1072572" algn="ctr" rtl="0" fontAlgn="base">
              <a:spcBef>
                <a:spcPct val="0"/>
              </a:spcBef>
              <a:spcAft>
                <a:spcPct val="0"/>
              </a:spcAft>
              <a:defRPr sz="4700" b="1">
                <a:solidFill>
                  <a:srgbClr val="A50021"/>
                </a:solidFill>
                <a:latin typeface="Calibri" pitchFamily="34" charset="0"/>
              </a:defRPr>
            </a:lvl7pPr>
            <a:lvl8pPr marL="1608859" algn="ctr" rtl="0" fontAlgn="base">
              <a:spcBef>
                <a:spcPct val="0"/>
              </a:spcBef>
              <a:spcAft>
                <a:spcPct val="0"/>
              </a:spcAft>
              <a:defRPr sz="4700" b="1">
                <a:solidFill>
                  <a:srgbClr val="A50021"/>
                </a:solidFill>
                <a:latin typeface="Calibri" pitchFamily="34" charset="0"/>
              </a:defRPr>
            </a:lvl8pPr>
            <a:lvl9pPr marL="2145145" algn="ctr" rtl="0" fontAlgn="base">
              <a:spcBef>
                <a:spcPct val="0"/>
              </a:spcBef>
              <a:spcAft>
                <a:spcPct val="0"/>
              </a:spcAft>
              <a:defRPr sz="4700" b="1">
                <a:solidFill>
                  <a:srgbClr val="A50021"/>
                </a:solidFill>
                <a:latin typeface="Calibri" pitchFamily="34" charset="0"/>
              </a:defRPr>
            </a:lvl9pPr>
          </a:lstStyle>
          <a:p>
            <a:r>
              <a:rPr lang="it-IT" smtClean="0"/>
              <a:t>Livello di informatizzazione delle attività di base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22858" y="1053530"/>
            <a:ext cx="5544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kern="0" dirty="0" smtClean="0">
                <a:solidFill>
                  <a:sysClr val="windowText" lastClr="000000"/>
                </a:solidFill>
                <a:latin typeface="+mn-lt"/>
              </a:rPr>
              <a:t>SOHO</a:t>
            </a:r>
            <a:endParaRPr kumimoji="0" lang="it-IT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Rettangolo arrotondato 6"/>
          <p:cNvSpPr/>
          <p:nvPr/>
        </p:nvSpPr>
        <p:spPr>
          <a:xfrm>
            <a:off x="6048672" y="1413570"/>
            <a:ext cx="5811490" cy="4896544"/>
          </a:xfrm>
          <a:prstGeom prst="round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027515" y="1053530"/>
            <a:ext cx="5544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kern="0" dirty="0" smtClean="0">
                <a:solidFill>
                  <a:sysClr val="windowText" lastClr="000000"/>
                </a:solidFill>
                <a:latin typeface="+mn-lt"/>
              </a:rPr>
              <a:t>SME</a:t>
            </a:r>
            <a:endParaRPr kumimoji="0" lang="it-IT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986954" y="6022082"/>
            <a:ext cx="435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i="1" dirty="0" smtClean="0"/>
              <a:t>Base: tutte le imprese</a:t>
            </a:r>
            <a:endParaRPr lang="it-IT" sz="1200" i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6675586" y="6022082"/>
            <a:ext cx="435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i="1" dirty="0" smtClean="0"/>
              <a:t>Base: tutte le imprese</a:t>
            </a:r>
            <a:endParaRPr lang="it-IT" sz="1200" i="1" dirty="0"/>
          </a:p>
        </p:txBody>
      </p:sp>
      <p:graphicFrame>
        <p:nvGraphicFramePr>
          <p:cNvPr id="11" name="Grafico 10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04784230"/>
              </p:ext>
            </p:extLst>
          </p:nvPr>
        </p:nvGraphicFramePr>
        <p:xfrm>
          <a:off x="0" y="1485578"/>
          <a:ext cx="5883498" cy="460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ttangolo arrotondato 11"/>
          <p:cNvSpPr/>
          <p:nvPr/>
        </p:nvSpPr>
        <p:spPr>
          <a:xfrm>
            <a:off x="72008" y="1413570"/>
            <a:ext cx="5811490" cy="4896544"/>
          </a:xfrm>
          <a:prstGeom prst="round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3501117" y="6235427"/>
            <a:ext cx="4908780" cy="277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spcBef>
                <a:spcPct val="0"/>
              </a:spcBef>
            </a:pPr>
            <a:r>
              <a:rPr lang="it-IT" sz="1200" i="1" dirty="0" smtClean="0">
                <a:latin typeface="Calibri" pitchFamily="34" charset="0"/>
              </a:rPr>
              <a:t>Fonte: Osservatorio Banda Larga, Obiettivo Ultrabroadband - Between, 2011</a:t>
            </a:r>
            <a:endParaRPr lang="it-IT" sz="1200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39882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Aree di opportunità per le PMI dall’ICT</a:t>
            </a:r>
            <a:endParaRPr lang="it-IT" dirty="0"/>
          </a:p>
        </p:txBody>
      </p:sp>
      <p:graphicFrame>
        <p:nvGraphicFramePr>
          <p:cNvPr id="8" name="Segnaposto contenuto 3"/>
          <p:cNvGraphicFramePr>
            <a:graphicFrameLocks noGrp="1"/>
          </p:cNvGraphicFramePr>
          <p:nvPr>
            <p:ph idx="1"/>
          </p:nvPr>
        </p:nvGraphicFramePr>
        <p:xfrm>
          <a:off x="0" y="1412776"/>
          <a:ext cx="6745113" cy="4617938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riangolo isoscele 8"/>
          <p:cNvSpPr/>
          <p:nvPr/>
        </p:nvSpPr>
        <p:spPr>
          <a:xfrm rot="5400000">
            <a:off x="5206467" y="3637778"/>
            <a:ext cx="3088640" cy="23822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05" tIns="60053" rIns="120105" bIns="60053"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6963618" y="2564904"/>
            <a:ext cx="4713949" cy="2614269"/>
          </a:xfrm>
          <a:prstGeom prst="rect">
            <a:avLst/>
          </a:prstGeom>
          <a:noFill/>
        </p:spPr>
        <p:txBody>
          <a:bodyPr wrap="square" lIns="120105" tIns="60053" rIns="120105" bIns="60053" rtlCol="0">
            <a:spAutoFit/>
          </a:bodyPr>
          <a:lstStyle/>
          <a:p>
            <a:pPr algn="just"/>
            <a:r>
              <a:rPr lang="it-IT" dirty="0" smtClean="0"/>
              <a:t>In passato considerati i “mantra” dell’ICT, stanno diventando realtà di mercato grazie al’evoluzione dell’offerta e la crescente dimestichezza degli utenti con l’ICT. Si tratta di:</a:t>
            </a:r>
          </a:p>
          <a:p>
            <a:pPr lvl="1" algn="just">
              <a:buFont typeface="Arial" pitchFamily="34" charset="0"/>
              <a:buChar char="•"/>
            </a:pPr>
            <a:r>
              <a:rPr lang="it-IT" dirty="0" err="1" smtClean="0"/>
              <a:t>Unified</a:t>
            </a:r>
            <a:r>
              <a:rPr lang="it-IT" dirty="0" smtClean="0"/>
              <a:t> </a:t>
            </a:r>
            <a:r>
              <a:rPr lang="it-IT" dirty="0" err="1" smtClean="0"/>
              <a:t>Communication</a:t>
            </a:r>
            <a:r>
              <a:rPr lang="it-IT" dirty="0" smtClean="0"/>
              <a:t> &amp; </a:t>
            </a:r>
            <a:r>
              <a:rPr lang="it-IT" dirty="0" err="1" smtClean="0"/>
              <a:t>Collaboration</a:t>
            </a:r>
            <a:endParaRPr lang="it-IT" dirty="0" smtClean="0"/>
          </a:p>
          <a:p>
            <a:pPr lvl="1" algn="just">
              <a:buFont typeface="Arial" pitchFamily="34" charset="0"/>
              <a:buChar char="•"/>
            </a:pPr>
            <a:r>
              <a:rPr lang="it-IT" dirty="0" err="1" smtClean="0"/>
              <a:t>Cloud</a:t>
            </a:r>
            <a:r>
              <a:rPr lang="it-IT" dirty="0" smtClean="0"/>
              <a:t> </a:t>
            </a:r>
            <a:r>
              <a:rPr lang="it-IT" dirty="0" err="1" smtClean="0"/>
              <a:t>Computing</a:t>
            </a:r>
            <a:endParaRPr lang="it-IT" dirty="0" smtClean="0"/>
          </a:p>
          <a:p>
            <a:pPr lvl="1" algn="just">
              <a:buFont typeface="Arial" pitchFamily="34" charset="0"/>
              <a:buChar char="•"/>
            </a:pPr>
            <a:r>
              <a:rPr lang="it-IT" dirty="0" smtClean="0"/>
              <a:t>Web e 2.0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Sogno Vita Nova   il protagonista potresti essere </a:t>
            </a:r>
            <a:r>
              <a:rPr lang="it-IT" dirty="0" err="1"/>
              <a:t>tu.avi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091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it-IT" dirty="0"/>
              <a:t>Un </a:t>
            </a:r>
            <a:r>
              <a:rPr lang="it-IT" dirty="0" smtClean="0"/>
              <a:t>esempio “social”: </a:t>
            </a:r>
            <a:r>
              <a:rPr lang="it-IT" dirty="0"/>
              <a:t>enoteca TRIMANI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4866" y="2061642"/>
            <a:ext cx="5283200" cy="4305300"/>
          </a:xfrm>
          <a:prstGeom prst="rect">
            <a:avLst/>
          </a:prstGeom>
        </p:spPr>
      </p:pic>
      <p:grpSp>
        <p:nvGrpSpPr>
          <p:cNvPr id="11" name="Gruppo 12"/>
          <p:cNvGrpSpPr/>
          <p:nvPr/>
        </p:nvGrpSpPr>
        <p:grpSpPr>
          <a:xfrm>
            <a:off x="5667473" y="1341562"/>
            <a:ext cx="6264697" cy="4968552"/>
            <a:chOff x="5667473" y="1341562"/>
            <a:chExt cx="6264697" cy="4968552"/>
          </a:xfrm>
        </p:grpSpPr>
        <p:grpSp>
          <p:nvGrpSpPr>
            <p:cNvPr id="13" name="Gruppo 10"/>
            <p:cNvGrpSpPr/>
            <p:nvPr/>
          </p:nvGrpSpPr>
          <p:grpSpPr>
            <a:xfrm>
              <a:off x="5667473" y="1341562"/>
              <a:ext cx="6243539" cy="4968552"/>
              <a:chOff x="5667473" y="1341562"/>
              <a:chExt cx="6243539" cy="4968552"/>
            </a:xfrm>
          </p:grpSpPr>
          <p:sp>
            <p:nvSpPr>
              <p:cNvPr id="5" name="CasellaDiTesto 4"/>
              <p:cNvSpPr txBox="1"/>
              <p:nvPr/>
            </p:nvSpPr>
            <p:spPr>
              <a:xfrm>
                <a:off x="5667473" y="5479117"/>
                <a:ext cx="624353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2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10-20 % di sconto in certi periodi ai membri della community!</a:t>
                </a:r>
              </a:p>
            </p:txBody>
          </p:sp>
          <p:pic>
            <p:nvPicPr>
              <p:cNvPr id="6" name="Immagine 5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9915946" y="1341562"/>
                <a:ext cx="1654696" cy="1654696"/>
              </a:xfrm>
              <a:prstGeom prst="rect">
                <a:avLst/>
              </a:prstGeom>
            </p:spPr>
          </p:pic>
          <p:pic>
            <p:nvPicPr>
              <p:cNvPr id="7" name="Immagine 6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539682" y="1557586"/>
                <a:ext cx="1705372" cy="1705372"/>
              </a:xfrm>
              <a:prstGeom prst="rect">
                <a:avLst/>
              </a:prstGeom>
            </p:spPr>
          </p:pic>
          <p:pic>
            <p:nvPicPr>
              <p:cNvPr id="9" name="Immagine 8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EFFFE"/>
                  </a:clrFrom>
                  <a:clrTo>
                    <a:srgbClr val="FEFFFE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691810" y="2925738"/>
                <a:ext cx="1968630" cy="1977419"/>
              </a:xfrm>
              <a:prstGeom prst="rect">
                <a:avLst/>
              </a:prstGeom>
            </p:spPr>
          </p:pic>
          <p:pic>
            <p:nvPicPr>
              <p:cNvPr id="10" name="Immagine 9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027514" y="2997746"/>
                <a:ext cx="1728192" cy="1735908"/>
              </a:xfrm>
              <a:prstGeom prst="rect">
                <a:avLst/>
              </a:prstGeom>
            </p:spPr>
          </p:pic>
          <p:pic>
            <p:nvPicPr>
              <p:cNvPr id="8" name="Immagine 7"/>
              <p:cNvPicPr>
                <a:picLocks noChangeAspect="1"/>
              </p:cNvPicPr>
              <p:nvPr/>
            </p:nvPicPr>
            <p:blipFill rotWithShape="1"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670" t="20147" r="6527" b="28540"/>
              <a:stretch/>
            </p:blipFill>
            <p:spPr>
              <a:xfrm>
                <a:off x="9339882" y="4437906"/>
                <a:ext cx="2267900" cy="1015899"/>
              </a:xfrm>
              <a:prstGeom prst="rect">
                <a:avLst/>
              </a:prstGeom>
            </p:spPr>
          </p:pic>
        </p:grpSp>
        <p:sp>
          <p:nvSpPr>
            <p:cNvPr id="12" name="CasellaDiTesto 11"/>
            <p:cNvSpPr txBox="1"/>
            <p:nvPr/>
          </p:nvSpPr>
          <p:spPr>
            <a:xfrm>
              <a:off x="8950148" y="4509914"/>
              <a:ext cx="298202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5400" dirty="0" smtClean="0"/>
                <a:t>(            )</a:t>
              </a:r>
              <a:endParaRPr lang="it-IT" sz="5400" dirty="0"/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3352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olo 1"/>
          <p:cNvSpPr>
            <a:spLocks noGrp="1"/>
          </p:cNvSpPr>
          <p:nvPr>
            <p:ph type="title"/>
          </p:nvPr>
        </p:nvSpPr>
        <p:spPr>
          <a:xfrm>
            <a:off x="595313" y="404813"/>
            <a:ext cx="10720387" cy="1012825"/>
          </a:xfrm>
        </p:spPr>
        <p:txBody>
          <a:bodyPr/>
          <a:lstStyle/>
          <a:p>
            <a:r>
              <a:rPr lang="it-IT" dirty="0" err="1">
                <a:latin typeface="Calibri" charset="0"/>
              </a:rPr>
              <a:t>Multicanalità</a:t>
            </a:r>
            <a:endParaRPr lang="it-IT" dirty="0">
              <a:latin typeface="Calibri" charset="0"/>
            </a:endParaRPr>
          </a:p>
        </p:txBody>
      </p:sp>
      <p:sp>
        <p:nvSpPr>
          <p:cNvPr id="37890" name="Segnaposto contenuto 2"/>
          <p:cNvSpPr>
            <a:spLocks noGrp="1"/>
          </p:cNvSpPr>
          <p:nvPr>
            <p:ph idx="1"/>
          </p:nvPr>
        </p:nvSpPr>
        <p:spPr>
          <a:xfrm>
            <a:off x="194866" y="2205658"/>
            <a:ext cx="5976937" cy="3168352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it-IT" sz="2400" dirty="0" smtClean="0">
                <a:latin typeface="Calibri" charset="0"/>
              </a:rPr>
              <a:t>la </a:t>
            </a:r>
            <a:r>
              <a:rPr lang="it-IT" sz="2400" dirty="0" err="1">
                <a:latin typeface="Calibri" charset="0"/>
              </a:rPr>
              <a:t>profilazione</a:t>
            </a:r>
            <a:r>
              <a:rPr lang="it-IT" sz="2400" dirty="0">
                <a:latin typeface="Calibri" charset="0"/>
              </a:rPr>
              <a:t> e gestione delle informazioni raccolte attraverso diversi canali (Web 2.0, MMS/SMS, Voce</a:t>
            </a:r>
            <a:r>
              <a:rPr lang="it-IT" sz="2400" dirty="0" smtClean="0">
                <a:latin typeface="Calibri" charset="0"/>
              </a:rPr>
              <a:t>, .</a:t>
            </a:r>
            <a:r>
              <a:rPr lang="it-IT" sz="2400" dirty="0">
                <a:latin typeface="Calibri" charset="0"/>
              </a:rPr>
              <a:t>..) </a:t>
            </a:r>
            <a:r>
              <a:rPr lang="it-IT" sz="2400" dirty="0" err="1">
                <a:latin typeface="Calibri" charset="0"/>
              </a:rPr>
              <a:t>puo</a:t>
            </a:r>
            <a:r>
              <a:rPr lang="it-IT" sz="2400" dirty="0">
                <a:latin typeface="Calibri" charset="0"/>
              </a:rPr>
              <a:t>̀ rappresentare </a:t>
            </a:r>
            <a:r>
              <a:rPr lang="it-IT" sz="2400" dirty="0" smtClean="0">
                <a:latin typeface="Calibri" charset="0"/>
              </a:rPr>
              <a:t>un importante </a:t>
            </a:r>
            <a:r>
              <a:rPr lang="it-IT" sz="2400" dirty="0">
                <a:latin typeface="Calibri" charset="0"/>
              </a:rPr>
              <a:t>patrimonio aziendale in grado di garantire una maggiore </a:t>
            </a:r>
            <a:r>
              <a:rPr lang="it-IT" sz="2400" dirty="0" err="1">
                <a:latin typeface="Calibri" charset="0"/>
              </a:rPr>
              <a:t>proattivita</a:t>
            </a:r>
            <a:r>
              <a:rPr lang="it-IT" sz="2400" dirty="0">
                <a:latin typeface="Calibri" charset="0"/>
              </a:rPr>
              <a:t>̀ verso la propria clientela ed una maggiore efficacia nella promozione della propria immagine e servizi.</a:t>
            </a:r>
          </a:p>
        </p:txBody>
      </p:sp>
      <p:pic>
        <p:nvPicPr>
          <p:cNvPr id="37891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5075" y="2154114"/>
            <a:ext cx="5265738" cy="336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olo 1"/>
          <p:cNvSpPr>
            <a:spLocks noGrp="1"/>
          </p:cNvSpPr>
          <p:nvPr>
            <p:ph type="title"/>
          </p:nvPr>
        </p:nvSpPr>
        <p:spPr>
          <a:xfrm>
            <a:off x="595313" y="404813"/>
            <a:ext cx="10720387" cy="1012825"/>
          </a:xfrm>
        </p:spPr>
        <p:txBody>
          <a:bodyPr/>
          <a:lstStyle/>
          <a:p>
            <a:r>
              <a:rPr lang="it-IT">
                <a:latin typeface="Calibri" charset="0"/>
              </a:rPr>
              <a:t>Contact management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4866" y="1917626"/>
            <a:ext cx="8280920" cy="4527550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endParaRPr lang="it-IT" sz="2000" b="1" dirty="0"/>
          </a:p>
          <a:p>
            <a:pPr marL="401599" indent="-401599" algn="just">
              <a:lnSpc>
                <a:spcPct val="130000"/>
              </a:lnSpc>
              <a:buFont typeface="Wingdings" charset="2"/>
              <a:buChar char="ü"/>
              <a:defRPr/>
            </a:pPr>
            <a:r>
              <a:rPr lang="it-IT" sz="2400" dirty="0" smtClean="0"/>
              <a:t>Organizzare </a:t>
            </a:r>
            <a:r>
              <a:rPr lang="it-IT" sz="2400" dirty="0"/>
              <a:t>e rendere disponibili ed elaborabili tutte le informazioni raccolte dai vari </a:t>
            </a:r>
            <a:r>
              <a:rPr lang="it-IT" sz="2400" dirty="0" smtClean="0"/>
              <a:t>canali</a:t>
            </a:r>
            <a:endParaRPr lang="it-IT" sz="2400" dirty="0"/>
          </a:p>
          <a:p>
            <a:pPr marL="401599" indent="-401599" algn="just">
              <a:lnSpc>
                <a:spcPct val="130000"/>
              </a:lnSpc>
              <a:buFont typeface="Wingdings" charset="2"/>
              <a:buChar char="ü"/>
              <a:defRPr/>
            </a:pPr>
            <a:r>
              <a:rPr lang="it-IT" sz="2400" dirty="0" smtClean="0"/>
              <a:t>Migliorare </a:t>
            </a:r>
            <a:r>
              <a:rPr lang="it-IT" sz="2400" dirty="0"/>
              <a:t>la </a:t>
            </a:r>
            <a:r>
              <a:rPr lang="it-IT" sz="2400" dirty="0" err="1"/>
              <a:t>profilazione</a:t>
            </a:r>
            <a:r>
              <a:rPr lang="it-IT" sz="2400" dirty="0"/>
              <a:t> dei bisogni della propria </a:t>
            </a:r>
            <a:r>
              <a:rPr lang="it-IT" sz="2400" dirty="0" smtClean="0"/>
              <a:t>clientela</a:t>
            </a:r>
            <a:endParaRPr lang="it-IT" sz="2400" dirty="0"/>
          </a:p>
          <a:p>
            <a:pPr marL="401599" indent="-401599" algn="just">
              <a:lnSpc>
                <a:spcPct val="130000"/>
              </a:lnSpc>
              <a:buFont typeface="Wingdings" charset="2"/>
              <a:buChar char="ü"/>
              <a:defRPr/>
            </a:pPr>
            <a:r>
              <a:rPr lang="it-IT" sz="2400" dirty="0" smtClean="0"/>
              <a:t>Aumentare </a:t>
            </a:r>
            <a:r>
              <a:rPr lang="it-IT" sz="2400" dirty="0"/>
              <a:t>la </a:t>
            </a:r>
            <a:r>
              <a:rPr lang="it-IT" sz="2400" dirty="0" err="1"/>
              <a:t>redemption</a:t>
            </a:r>
            <a:r>
              <a:rPr lang="it-IT" sz="2400" dirty="0"/>
              <a:t> e </a:t>
            </a:r>
            <a:r>
              <a:rPr lang="it-IT" sz="2400" dirty="0" smtClean="0"/>
              <a:t>l’efficacia </a:t>
            </a:r>
            <a:r>
              <a:rPr lang="it-IT" sz="2400" dirty="0"/>
              <a:t>del web </a:t>
            </a:r>
            <a:r>
              <a:rPr lang="it-IT" sz="2400" dirty="0" smtClean="0"/>
              <a:t>2.0</a:t>
            </a:r>
          </a:p>
          <a:p>
            <a:pPr marL="401599" indent="-401599" algn="just">
              <a:lnSpc>
                <a:spcPct val="130000"/>
              </a:lnSpc>
              <a:buFont typeface="Wingdings" charset="2"/>
              <a:buChar char="ü"/>
              <a:defRPr/>
            </a:pPr>
            <a:r>
              <a:rPr lang="it-IT" sz="2400" dirty="0" smtClean="0"/>
              <a:t>Offrire </a:t>
            </a:r>
            <a:r>
              <a:rPr lang="it-IT" sz="2400" dirty="0"/>
              <a:t>nuovi servizi e migliorare quelli esistenti grazie ai feedback e analisi delle abitudini dei </a:t>
            </a:r>
            <a:r>
              <a:rPr lang="it-IT" sz="2400" dirty="0" smtClean="0"/>
              <a:t>clienti</a:t>
            </a:r>
          </a:p>
          <a:p>
            <a:pPr marL="401599" indent="-401599" algn="just">
              <a:lnSpc>
                <a:spcPct val="130000"/>
              </a:lnSpc>
              <a:buFont typeface="Wingdings" charset="2"/>
              <a:buChar char="ü"/>
              <a:defRPr/>
            </a:pPr>
            <a:r>
              <a:rPr lang="it-IT" sz="2400" dirty="0" smtClean="0"/>
              <a:t>Far </a:t>
            </a:r>
            <a:r>
              <a:rPr lang="it-IT" sz="2400" dirty="0"/>
              <a:t>percepire in modo tangibile un servizio di grande </a:t>
            </a:r>
            <a:r>
              <a:rPr lang="it-IT" sz="2400" dirty="0" smtClean="0"/>
              <a:t>qualità alla </a:t>
            </a:r>
            <a:r>
              <a:rPr lang="it-IT" sz="2400" dirty="0"/>
              <a:t>propria clientela </a:t>
            </a:r>
            <a:endParaRPr lang="it-IT" sz="2400" dirty="0" smtClean="0"/>
          </a:p>
          <a:p>
            <a:pPr marL="401599" indent="-401599">
              <a:defRPr/>
            </a:pPr>
            <a:endParaRPr lang="it-IT" sz="2400" dirty="0"/>
          </a:p>
        </p:txBody>
      </p:sp>
      <p:pic>
        <p:nvPicPr>
          <p:cNvPr id="39939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59813" y="3645818"/>
            <a:ext cx="32512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66874" y="1162237"/>
            <a:ext cx="11644139" cy="1403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it-IT" sz="2800" dirty="0" smtClean="0"/>
              <a:t>Attraverso una gestione efficace di ogni contatto (</a:t>
            </a:r>
            <a:r>
              <a:rPr lang="it-IT" sz="2800" dirty="0" err="1" smtClean="0"/>
              <a:t>Contact</a:t>
            </a:r>
            <a:r>
              <a:rPr lang="it-IT" sz="2800" dirty="0" smtClean="0"/>
              <a:t> Management) e l’integrazione dei canali di comunicazione è possibile: 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olo 1"/>
          <p:cNvSpPr>
            <a:spLocks noGrp="1"/>
          </p:cNvSpPr>
          <p:nvPr>
            <p:ph type="title"/>
          </p:nvPr>
        </p:nvSpPr>
        <p:spPr>
          <a:xfrm>
            <a:off x="595313" y="404813"/>
            <a:ext cx="10720387" cy="1012825"/>
          </a:xfrm>
        </p:spPr>
        <p:txBody>
          <a:bodyPr/>
          <a:lstStyle/>
          <a:p>
            <a:pPr eaLnBrk="1" hangingPunct="1"/>
            <a:r>
              <a:rPr lang="it-IT" dirty="0">
                <a:latin typeface="Calibri" charset="0"/>
              </a:rPr>
              <a:t> </a:t>
            </a:r>
            <a:r>
              <a:rPr lang="it-IT" dirty="0" smtClean="0">
                <a:latin typeface="Calibri" charset="0"/>
              </a:rPr>
              <a:t>IP </a:t>
            </a:r>
            <a:r>
              <a:rPr lang="it-IT" dirty="0" err="1" smtClean="0">
                <a:latin typeface="Calibri" charset="0"/>
              </a:rPr>
              <a:t>Telephony</a:t>
            </a:r>
            <a:r>
              <a:rPr lang="it-IT" dirty="0" smtClean="0">
                <a:latin typeface="Calibri" charset="0"/>
              </a:rPr>
              <a:t> </a:t>
            </a:r>
            <a:r>
              <a:rPr lang="it-IT" dirty="0">
                <a:latin typeface="Calibri" charset="0"/>
              </a:rPr>
              <a:t>e </a:t>
            </a:r>
            <a:r>
              <a:rPr lang="it-IT" dirty="0" err="1" smtClean="0">
                <a:latin typeface="Calibri" charset="0"/>
              </a:rPr>
              <a:t>Unified</a:t>
            </a:r>
            <a:r>
              <a:rPr lang="it-IT" dirty="0" smtClean="0">
                <a:latin typeface="Calibri" charset="0"/>
              </a:rPr>
              <a:t> </a:t>
            </a:r>
            <a:r>
              <a:rPr lang="it-IT" dirty="0" err="1" smtClean="0">
                <a:latin typeface="Calibri" charset="0"/>
              </a:rPr>
              <a:t>Communication</a:t>
            </a:r>
            <a:endParaRPr lang="it-IT" dirty="0">
              <a:latin typeface="Calibri" charset="0"/>
            </a:endParaRPr>
          </a:p>
        </p:txBody>
      </p:sp>
      <p:sp>
        <p:nvSpPr>
          <p:cNvPr id="36866" name="Segnaposto contenuto 1"/>
          <p:cNvSpPr>
            <a:spLocks noGrp="1"/>
          </p:cNvSpPr>
          <p:nvPr>
            <p:ph idx="1"/>
          </p:nvPr>
        </p:nvSpPr>
        <p:spPr>
          <a:xfrm>
            <a:off x="266700" y="1998663"/>
            <a:ext cx="7345363" cy="4527550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it-IT" sz="2800" dirty="0">
                <a:latin typeface="Calibri" charset="0"/>
              </a:rPr>
              <a:t>L’evoluzione tecnologica ha influito sul cambiamento delle abitudini dei clienti all’accesso alle informazioni ed al self </a:t>
            </a:r>
            <a:r>
              <a:rPr lang="it-IT" sz="2800" dirty="0" err="1">
                <a:latin typeface="Calibri" charset="0"/>
              </a:rPr>
              <a:t>caring</a:t>
            </a:r>
            <a:r>
              <a:rPr lang="it-IT" sz="2800" dirty="0">
                <a:latin typeface="Calibri" charset="0"/>
              </a:rPr>
              <a:t>/</a:t>
            </a:r>
            <a:r>
              <a:rPr lang="it-IT" sz="2800" dirty="0" err="1">
                <a:latin typeface="Calibri" charset="0"/>
              </a:rPr>
              <a:t>provisioning</a:t>
            </a:r>
            <a:r>
              <a:rPr lang="it-IT" sz="2800" dirty="0">
                <a:latin typeface="Calibri" charset="0"/>
              </a:rPr>
              <a:t> </a:t>
            </a:r>
            <a:r>
              <a:rPr lang="it-IT" sz="2800" b="1" dirty="0">
                <a:latin typeface="Calibri" charset="0"/>
              </a:rPr>
              <a:t>portando il contatto da “diretto” a “</a:t>
            </a:r>
            <a:r>
              <a:rPr lang="it-IT" altLang="ja-JP" sz="2800" b="1" dirty="0">
                <a:latin typeface="Calibri" charset="0"/>
              </a:rPr>
              <a:t>personale</a:t>
            </a:r>
            <a:r>
              <a:rPr lang="it-IT" sz="2800" dirty="0">
                <a:latin typeface="Calibri" charset="0"/>
              </a:rPr>
              <a:t>”</a:t>
            </a:r>
            <a:r>
              <a:rPr lang="it-IT" altLang="ja-JP" sz="2800" dirty="0">
                <a:latin typeface="Calibri" charset="0"/>
              </a:rPr>
              <a:t> e ad un utilizzo sempre </a:t>
            </a:r>
            <a:r>
              <a:rPr lang="it-IT" altLang="ja-JP" sz="2800" dirty="0" err="1">
                <a:latin typeface="Calibri" charset="0"/>
              </a:rPr>
              <a:t>piu</a:t>
            </a:r>
            <a:r>
              <a:rPr lang="it-IT" altLang="ja-JP" sz="2800" dirty="0">
                <a:latin typeface="Calibri" charset="0"/>
              </a:rPr>
              <a:t>̀ massivo di canali </a:t>
            </a:r>
            <a:r>
              <a:rPr lang="it-IT" sz="2800" dirty="0">
                <a:latin typeface="Calibri" charset="0"/>
              </a:rPr>
              <a:t>“</a:t>
            </a:r>
            <a:r>
              <a:rPr lang="it-IT" altLang="ja-JP" sz="2800" dirty="0">
                <a:latin typeface="Calibri" charset="0"/>
              </a:rPr>
              <a:t>alternativi</a:t>
            </a:r>
            <a:r>
              <a:rPr lang="it-IT" sz="2800" dirty="0">
                <a:latin typeface="Calibri" charset="0"/>
              </a:rPr>
              <a:t>”</a:t>
            </a:r>
            <a:r>
              <a:rPr lang="it-IT" altLang="ja-JP" sz="2800" dirty="0">
                <a:latin typeface="Calibri" charset="0"/>
              </a:rPr>
              <a:t> che permettono di aumentare </a:t>
            </a:r>
            <a:r>
              <a:rPr lang="it-IT" altLang="ja-JP" sz="2800" dirty="0" smtClean="0">
                <a:latin typeface="Calibri" charset="0"/>
              </a:rPr>
              <a:t>l</a:t>
            </a:r>
            <a:r>
              <a:rPr lang="it-IT" sz="2800" dirty="0" smtClean="0">
                <a:latin typeface="Calibri" charset="0"/>
              </a:rPr>
              <a:t>’</a:t>
            </a:r>
            <a:r>
              <a:rPr lang="it-IT" altLang="ja-JP" sz="2800" dirty="0" smtClean="0">
                <a:latin typeface="Calibri" charset="0"/>
              </a:rPr>
              <a:t>efficienza </a:t>
            </a:r>
            <a:r>
              <a:rPr lang="it-IT" altLang="ja-JP" sz="2800" dirty="0">
                <a:latin typeface="Calibri" charset="0"/>
              </a:rPr>
              <a:t>delle operazioni e abbattono le barriere spazio temporali</a:t>
            </a:r>
            <a:endParaRPr lang="it-IT" sz="2800" dirty="0">
              <a:latin typeface="Calibri" charset="0"/>
            </a:endParaRPr>
          </a:p>
        </p:txBody>
      </p:sp>
      <p:graphicFrame>
        <p:nvGraphicFramePr>
          <p:cNvPr id="5" name="Diagramma 4"/>
          <p:cNvGraphicFramePr/>
          <p:nvPr/>
        </p:nvGraphicFramePr>
        <p:xfrm>
          <a:off x="7251650" y="1197545"/>
          <a:ext cx="4905808" cy="5006127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…prossimo Argomento…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78419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80" name="Rectangle 4"/>
          <p:cNvSpPr>
            <a:spLocks noChangeArrowheads="1"/>
          </p:cNvSpPr>
          <p:nvPr/>
        </p:nvSpPr>
        <p:spPr bwMode="auto">
          <a:xfrm>
            <a:off x="0" y="908050"/>
            <a:ext cx="11911013" cy="48275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422231" tIns="422231" rIns="422231" bIns="422231" anchor="ctr"/>
          <a:lstStyle/>
          <a:p>
            <a:pPr indent="307944" algn="just" eaLnBrk="0" hangingPunct="0">
              <a:lnSpc>
                <a:spcPct val="200000"/>
              </a:lnSpc>
              <a:buClr>
                <a:srgbClr val="A50021"/>
              </a:buClr>
              <a:buFontTx/>
              <a:buChar char="•"/>
              <a:tabLst>
                <a:tab pos="534937" algn="l"/>
              </a:tabLst>
              <a:defRPr/>
            </a:pPr>
            <a:r>
              <a:rPr lang="it-IT" sz="27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Times New Roman" charset="0"/>
              </a:rPr>
              <a:t>Evoluzione </a:t>
            </a:r>
            <a:r>
              <a:rPr lang="it-IT" sz="27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Times New Roman" charset="0"/>
              </a:rPr>
              <a:t>delle tecnologie di rete</a:t>
            </a:r>
          </a:p>
          <a:p>
            <a:pPr indent="307944" algn="just" eaLnBrk="0" hangingPunct="0">
              <a:lnSpc>
                <a:spcPct val="200000"/>
              </a:lnSpc>
              <a:buClr>
                <a:srgbClr val="A50021"/>
              </a:buClr>
              <a:buFontTx/>
              <a:buChar char="•"/>
              <a:tabLst>
                <a:tab pos="534937" algn="l"/>
              </a:tabLst>
              <a:defRPr/>
            </a:pPr>
            <a:r>
              <a:rPr lang="it-IT" sz="27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Times New Roman" charset="0"/>
              </a:rPr>
              <a:t>Requisiti di banda</a:t>
            </a:r>
          </a:p>
          <a:p>
            <a:pPr indent="307944" algn="just" eaLnBrk="0" hangingPunct="0">
              <a:lnSpc>
                <a:spcPct val="200000"/>
              </a:lnSpc>
              <a:buClr>
                <a:srgbClr val="A50021"/>
              </a:buClr>
              <a:buFontTx/>
              <a:buChar char="•"/>
              <a:tabLst>
                <a:tab pos="534937" algn="l"/>
              </a:tabLst>
              <a:defRPr/>
            </a:pPr>
            <a:r>
              <a:rPr lang="it-IT" sz="27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Times New Roman" charset="0"/>
              </a:rPr>
              <a:t>I </a:t>
            </a:r>
            <a:r>
              <a:rPr lang="it-IT" sz="27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Times New Roman" charset="0"/>
              </a:rPr>
              <a:t>benefici della banda larga in azienda</a:t>
            </a:r>
          </a:p>
        </p:txBody>
      </p:sp>
      <p:sp>
        <p:nvSpPr>
          <p:cNvPr id="18434" name="Titolo 3"/>
          <p:cNvSpPr>
            <a:spLocks noGrp="1"/>
          </p:cNvSpPr>
          <p:nvPr>
            <p:ph type="title"/>
          </p:nvPr>
        </p:nvSpPr>
        <p:spPr>
          <a:xfrm>
            <a:off x="595313" y="404813"/>
            <a:ext cx="10720387" cy="1012825"/>
          </a:xfrm>
        </p:spPr>
        <p:txBody>
          <a:bodyPr/>
          <a:lstStyle/>
          <a:p>
            <a:pPr eaLnBrk="1" hangingPunct="1"/>
            <a:r>
              <a:rPr lang="it-IT" sz="4100">
                <a:latin typeface="Calibri" charset="0"/>
              </a:rPr>
              <a:t>Sommario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olo 1"/>
          <p:cNvSpPr>
            <a:spLocks noGrp="1"/>
          </p:cNvSpPr>
          <p:nvPr>
            <p:ph type="title"/>
          </p:nvPr>
        </p:nvSpPr>
        <p:spPr>
          <a:xfrm>
            <a:off x="595313" y="404813"/>
            <a:ext cx="10720387" cy="1012825"/>
          </a:xfrm>
        </p:spPr>
        <p:txBody>
          <a:bodyPr/>
          <a:lstStyle/>
          <a:p>
            <a:pPr eaLnBrk="1" hangingPunct="1"/>
            <a:r>
              <a:rPr lang="it-IT" dirty="0">
                <a:latin typeface="Calibri" charset="0"/>
              </a:rPr>
              <a:t>Evoluzione delle tecnologie </a:t>
            </a:r>
            <a:r>
              <a:rPr lang="it-IT" dirty="0" smtClean="0">
                <a:latin typeface="Calibri" charset="0"/>
              </a:rPr>
              <a:t>d’accesso: rete fissa</a:t>
            </a:r>
            <a:endParaRPr lang="it-IT" dirty="0">
              <a:latin typeface="Calibri" charset="0"/>
            </a:endParaRPr>
          </a:p>
        </p:txBody>
      </p:sp>
      <p:sp>
        <p:nvSpPr>
          <p:cNvPr id="20482" name="Segnaposto contenuto 2"/>
          <p:cNvSpPr>
            <a:spLocks noGrp="1"/>
          </p:cNvSpPr>
          <p:nvPr>
            <p:ph idx="1"/>
          </p:nvPr>
        </p:nvSpPr>
        <p:spPr>
          <a:xfrm>
            <a:off x="50850" y="1270000"/>
            <a:ext cx="10720388" cy="489585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it-IT" sz="3600" b="1" kern="12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Times New Roman" charset="0"/>
              </a:rPr>
              <a:t>dal modem, al DSL2+, alla fibra</a:t>
            </a:r>
          </a:p>
          <a:p>
            <a:pPr marL="401599" indent="-401599" eaLnBrk="1" hangingPunct="1">
              <a:lnSpc>
                <a:spcPct val="120000"/>
              </a:lnSpc>
              <a:defRPr/>
            </a:pPr>
            <a:r>
              <a:rPr lang="it-IT" sz="2700" kern="12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Times New Roman" charset="0"/>
              </a:rPr>
              <a:t>1995 -1998: modem telefonico (14,4 kbps - 56,6 kbps)</a:t>
            </a:r>
          </a:p>
          <a:p>
            <a:pPr marL="401599" indent="-401599" eaLnBrk="1" hangingPunct="1">
              <a:lnSpc>
                <a:spcPct val="120000"/>
              </a:lnSpc>
              <a:defRPr/>
            </a:pPr>
            <a:r>
              <a:rPr lang="it-IT" sz="2700" kern="12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Times New Roman" charset="0"/>
              </a:rPr>
              <a:t>1998: ISDN (64-128 kbps) </a:t>
            </a:r>
          </a:p>
          <a:p>
            <a:pPr marL="401599" indent="-401599" eaLnBrk="1" hangingPunct="1">
              <a:lnSpc>
                <a:spcPct val="120000"/>
              </a:lnSpc>
              <a:defRPr/>
            </a:pPr>
            <a:r>
              <a:rPr lang="it-IT" sz="2700" kern="12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Times New Roman" charset="0"/>
              </a:rPr>
              <a:t>2000: prime versioni di ADSL a 640 kbps</a:t>
            </a:r>
          </a:p>
          <a:p>
            <a:pPr marL="401599" indent="-401599" eaLnBrk="1" hangingPunct="1">
              <a:lnSpc>
                <a:spcPct val="120000"/>
              </a:lnSpc>
              <a:defRPr/>
            </a:pPr>
            <a:r>
              <a:rPr lang="it-IT" sz="2700" kern="12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Times New Roman" charset="0"/>
              </a:rPr>
              <a:t>Primo decennio del 2000: versioni DSL fino a 20Mbps (50Mbps)</a:t>
            </a:r>
          </a:p>
          <a:p>
            <a:pPr marL="401599" indent="-401599" eaLnBrk="1" hangingPunct="1">
              <a:lnSpc>
                <a:spcPct val="120000"/>
              </a:lnSpc>
              <a:defRPr/>
            </a:pPr>
            <a:r>
              <a:rPr lang="it-IT" sz="2700" kern="12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Times New Roman" charset="0"/>
              </a:rPr>
              <a:t>2010 primi piani di copertura e prime (poche) connessioni in </a:t>
            </a:r>
            <a:r>
              <a:rPr lang="it-IT" sz="2700" kern="1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Times New Roman" charset="0"/>
              </a:rPr>
              <a:t>fibra ottica </a:t>
            </a:r>
            <a:r>
              <a:rPr lang="it-IT" sz="2700" kern="12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Times New Roman" charset="0"/>
              </a:rPr>
              <a:t>(NGAN</a:t>
            </a:r>
            <a:r>
              <a:rPr lang="it-IT" sz="2700" kern="1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Times New Roman" charset="0"/>
              </a:rPr>
              <a:t>) (&gt;100 mb/</a:t>
            </a:r>
            <a:r>
              <a:rPr lang="it-IT" sz="2700" kern="12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Times New Roman" charset="0"/>
              </a:rPr>
              <a:t>s</a:t>
            </a:r>
            <a:r>
              <a:rPr lang="it-IT" sz="2700" kern="1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Times New Roman" charset="0"/>
              </a:rPr>
              <a:t>)</a:t>
            </a:r>
            <a:endParaRPr lang="it-IT" sz="2700" kern="1200" dirty="0"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cs typeface="Times New Roman" charset="0"/>
            </a:endParaRPr>
          </a:p>
        </p:txBody>
      </p:sp>
      <p:pic>
        <p:nvPicPr>
          <p:cNvPr id="20483" name="Immagine 2" descr="MC900436037.WM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9CD1E0"/>
              </a:clrFrom>
              <a:clrTo>
                <a:srgbClr val="9CD1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07463" y="4941888"/>
            <a:ext cx="22701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Immagine 3" descr="MC900441417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176338"/>
            <a:ext cx="18288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12288" y="2205038"/>
            <a:ext cx="1262062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ccia curva 1"/>
          <p:cNvSpPr/>
          <p:nvPr/>
        </p:nvSpPr>
        <p:spPr bwMode="auto">
          <a:xfrm rot="7078211">
            <a:off x="10403682" y="1645444"/>
            <a:ext cx="1206500" cy="1404937"/>
          </a:xfrm>
          <a:prstGeom prst="bentArrow">
            <a:avLst>
              <a:gd name="adj1" fmla="val 25000"/>
              <a:gd name="adj2" fmla="val 33414"/>
              <a:gd name="adj3" fmla="val 25000"/>
              <a:gd name="adj4" fmla="val 75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0" tIns="45716" rIns="91430" bIns="45716"/>
          <a:lstStyle/>
          <a:p>
            <a:pPr algn="r" defTabSz="914311">
              <a:defRPr/>
            </a:pPr>
            <a:endParaRPr lang="it-IT">
              <a:ea typeface="ＭＳ Ｐゴシック" pitchFamily="34" charset="-128"/>
            </a:endParaRPr>
          </a:p>
        </p:txBody>
      </p:sp>
      <p:sp>
        <p:nvSpPr>
          <p:cNvPr id="9" name="Freccia curva 8"/>
          <p:cNvSpPr/>
          <p:nvPr/>
        </p:nvSpPr>
        <p:spPr bwMode="auto">
          <a:xfrm rot="7926742">
            <a:off x="10381457" y="3790156"/>
            <a:ext cx="1206500" cy="1404937"/>
          </a:xfrm>
          <a:prstGeom prst="bentArrow">
            <a:avLst>
              <a:gd name="adj1" fmla="val 25000"/>
              <a:gd name="adj2" fmla="val 33414"/>
              <a:gd name="adj3" fmla="val 25000"/>
              <a:gd name="adj4" fmla="val 75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0" tIns="45716" rIns="91430" bIns="45716"/>
          <a:lstStyle/>
          <a:p>
            <a:pPr algn="r" defTabSz="914311">
              <a:defRPr/>
            </a:pPr>
            <a:endParaRPr lang="it-IT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egnaposto contenuto 2"/>
          <p:cNvSpPr>
            <a:spLocks noGrp="1"/>
          </p:cNvSpPr>
          <p:nvPr>
            <p:ph idx="1"/>
          </p:nvPr>
        </p:nvSpPr>
        <p:spPr>
          <a:xfrm>
            <a:off x="195263" y="1062038"/>
            <a:ext cx="10720387" cy="4527550"/>
          </a:xfrm>
        </p:spPr>
        <p:txBody>
          <a:bodyPr/>
          <a:lstStyle/>
          <a:p>
            <a:pPr marL="401599" indent="-401599" eaLnBrk="1" hangingPunct="1">
              <a:lnSpc>
                <a:spcPct val="120000"/>
              </a:lnSpc>
              <a:defRPr/>
            </a:pPr>
            <a:r>
              <a:rPr lang="it-IT" sz="2700" b="1" kern="12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Times New Roman" charset="0"/>
              </a:rPr>
              <a:t>Fine anni 80: TACS</a:t>
            </a:r>
          </a:p>
          <a:p>
            <a:pPr marL="401599" indent="-401599" eaLnBrk="1" hangingPunct="1">
              <a:lnSpc>
                <a:spcPct val="120000"/>
              </a:lnSpc>
              <a:defRPr/>
            </a:pPr>
            <a:r>
              <a:rPr lang="it-IT" sz="2700" b="1" kern="12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Times New Roman" charset="0"/>
              </a:rPr>
              <a:t>Primi anni 90 GSM (9kb/</a:t>
            </a:r>
            <a:r>
              <a:rPr lang="it-IT" sz="2700" b="1" kern="12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Times New Roman" charset="0"/>
              </a:rPr>
              <a:t>s</a:t>
            </a:r>
            <a:r>
              <a:rPr lang="it-IT" sz="2700" b="1" kern="12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Times New Roman" charset="0"/>
              </a:rPr>
              <a:t>) 2G</a:t>
            </a:r>
          </a:p>
          <a:p>
            <a:pPr marL="869865" lvl="1" indent="-334931" eaLnBrk="1" hangingPunct="1">
              <a:lnSpc>
                <a:spcPct val="120000"/>
              </a:lnSpc>
              <a:defRPr/>
            </a:pPr>
            <a:r>
              <a:rPr lang="it-IT" sz="2300" kern="12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Times New Roman" charset="0"/>
              </a:rPr>
              <a:t>GPRS (60-80 kb/</a:t>
            </a:r>
            <a:r>
              <a:rPr lang="it-IT" sz="2300" kern="12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Times New Roman" charset="0"/>
              </a:rPr>
              <a:t>s</a:t>
            </a:r>
            <a:r>
              <a:rPr lang="it-IT" sz="2300" kern="12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Times New Roman" charset="0"/>
              </a:rPr>
              <a:t>  20-30kb/</a:t>
            </a:r>
            <a:r>
              <a:rPr lang="it-IT" sz="2300" kern="12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Times New Roman" charset="0"/>
              </a:rPr>
              <a:t>s</a:t>
            </a:r>
            <a:r>
              <a:rPr lang="it-IT" sz="2300" kern="12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Times New Roman" charset="0"/>
              </a:rPr>
              <a:t> realistici)</a:t>
            </a:r>
          </a:p>
          <a:p>
            <a:pPr marL="869865" lvl="1" indent="-334931" eaLnBrk="1" hangingPunct="1">
              <a:lnSpc>
                <a:spcPct val="120000"/>
              </a:lnSpc>
              <a:defRPr/>
            </a:pPr>
            <a:r>
              <a:rPr lang="it-IT" sz="2300" kern="12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Times New Roman" charset="0"/>
              </a:rPr>
              <a:t>EDGE </a:t>
            </a:r>
            <a:r>
              <a:rPr lang="it-IT" sz="2300" kern="1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Times New Roman" charset="0"/>
              </a:rPr>
              <a:t>(170 </a:t>
            </a:r>
            <a:r>
              <a:rPr lang="it-IT" sz="2300" kern="12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Times New Roman" charset="0"/>
              </a:rPr>
              <a:t>kb/</a:t>
            </a:r>
            <a:r>
              <a:rPr lang="it-IT" sz="2300" kern="12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Times New Roman" charset="0"/>
              </a:rPr>
              <a:t>s</a:t>
            </a:r>
            <a:r>
              <a:rPr lang="it-IT" sz="2300" kern="12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Times New Roman" charset="0"/>
              </a:rPr>
              <a:t> teorici, 50 kb/</a:t>
            </a:r>
            <a:r>
              <a:rPr lang="it-IT" sz="2300" kern="12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Times New Roman" charset="0"/>
              </a:rPr>
              <a:t>s</a:t>
            </a:r>
            <a:r>
              <a:rPr lang="it-IT" sz="2300" kern="12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Times New Roman" charset="0"/>
              </a:rPr>
              <a:t> realistici)</a:t>
            </a:r>
          </a:p>
          <a:p>
            <a:pPr marL="401599" indent="-401599" eaLnBrk="1" hangingPunct="1">
              <a:lnSpc>
                <a:spcPct val="120000"/>
              </a:lnSpc>
              <a:defRPr/>
            </a:pPr>
            <a:r>
              <a:rPr lang="it-IT" sz="2700" b="1" kern="12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Times New Roman" charset="0"/>
              </a:rPr>
              <a:t>Fine anni 90:  </a:t>
            </a:r>
            <a:r>
              <a:rPr lang="it-IT" sz="2700" b="1" kern="12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Times New Roman" charset="0"/>
              </a:rPr>
              <a:t>WiFi</a:t>
            </a:r>
            <a:r>
              <a:rPr lang="it-IT" sz="2700" b="1" kern="12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Times New Roman" charset="0"/>
              </a:rPr>
              <a:t> </a:t>
            </a:r>
            <a:r>
              <a:rPr lang="it-IT" sz="2700" kern="12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Times New Roman" charset="0"/>
              </a:rPr>
              <a:t>(11 Mb/</a:t>
            </a:r>
            <a:r>
              <a:rPr lang="it-IT" sz="2700" kern="12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Times New Roman" charset="0"/>
              </a:rPr>
              <a:t>s</a:t>
            </a:r>
            <a:r>
              <a:rPr lang="it-IT" sz="2700" kern="12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Times New Roman" charset="0"/>
              </a:rPr>
              <a:t> </a:t>
            </a:r>
            <a:r>
              <a:rPr lang="it-IT" sz="2700" i="1" kern="12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Times New Roman" charset="0"/>
              </a:rPr>
              <a:t>nella versione “b” </a:t>
            </a:r>
            <a:r>
              <a:rPr lang="it-IT" sz="2700" kern="12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Times New Roman" charset="0"/>
              </a:rPr>
              <a:t>)</a:t>
            </a:r>
          </a:p>
          <a:p>
            <a:pPr marL="401599" indent="-401599" eaLnBrk="1" hangingPunct="1">
              <a:lnSpc>
                <a:spcPct val="120000"/>
              </a:lnSpc>
              <a:defRPr/>
            </a:pPr>
            <a:r>
              <a:rPr lang="it-IT" sz="2700" b="1" kern="12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Times New Roman" charset="0"/>
              </a:rPr>
              <a:t>2000: </a:t>
            </a:r>
            <a:r>
              <a:rPr lang="it-IT" sz="2700" b="1" kern="1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Times New Roman" charset="0"/>
              </a:rPr>
              <a:t>UMTS 3G </a:t>
            </a:r>
            <a:r>
              <a:rPr lang="it-IT" sz="2700" kern="1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Times New Roman" charset="0"/>
              </a:rPr>
              <a:t>(2Mb</a:t>
            </a:r>
            <a:r>
              <a:rPr lang="it-IT" sz="2700" kern="12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Times New Roman" charset="0"/>
              </a:rPr>
              <a:t>/</a:t>
            </a:r>
            <a:r>
              <a:rPr lang="it-IT" sz="2700" kern="12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Times New Roman" charset="0"/>
              </a:rPr>
              <a:t>s</a:t>
            </a:r>
            <a:r>
              <a:rPr lang="it-IT" sz="2700" kern="12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Times New Roman" charset="0"/>
              </a:rPr>
              <a:t> </a:t>
            </a:r>
            <a:r>
              <a:rPr lang="it-IT" sz="2700" kern="1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Times New Roman" charset="0"/>
              </a:rPr>
              <a:t>teorici e condivisi)</a:t>
            </a:r>
            <a:endParaRPr lang="it-IT" sz="2700" kern="1200" dirty="0"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cs typeface="Times New Roman" charset="0"/>
            </a:endParaRPr>
          </a:p>
          <a:p>
            <a:pPr marL="869865" lvl="1" indent="-334931" eaLnBrk="1" hangingPunct="1">
              <a:lnSpc>
                <a:spcPct val="120000"/>
              </a:lnSpc>
              <a:defRPr/>
            </a:pPr>
            <a:r>
              <a:rPr lang="it-IT" sz="2300" kern="1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Times New Roman" charset="0"/>
              </a:rPr>
              <a:t>HSDPA 14.4Mb/</a:t>
            </a:r>
            <a:r>
              <a:rPr lang="it-IT" sz="2300" kern="12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Times New Roman" charset="0"/>
              </a:rPr>
              <a:t>s</a:t>
            </a:r>
            <a:endParaRPr lang="it-IT" sz="2300" kern="1200" dirty="0"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cs typeface="Times New Roman" charset="0"/>
            </a:endParaRPr>
          </a:p>
          <a:p>
            <a:pPr marL="869865" lvl="1" indent="-334931" eaLnBrk="1" hangingPunct="1">
              <a:lnSpc>
                <a:spcPct val="120000"/>
              </a:lnSpc>
              <a:defRPr/>
            </a:pPr>
            <a:r>
              <a:rPr lang="it-IT" sz="2300" kern="1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Times New Roman" charset="0"/>
              </a:rPr>
              <a:t>HSUPA 7.2Mb/</a:t>
            </a:r>
            <a:r>
              <a:rPr lang="it-IT" sz="2300" kern="12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Times New Roman" charset="0"/>
              </a:rPr>
              <a:t>s</a:t>
            </a:r>
            <a:endParaRPr lang="it-IT" sz="2300" kern="1200" dirty="0" smtClean="0"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cs typeface="Times New Roman" charset="0"/>
            </a:endParaRPr>
          </a:p>
          <a:p>
            <a:pPr marL="869865" lvl="1" indent="-334931" eaLnBrk="1" hangingPunct="1">
              <a:lnSpc>
                <a:spcPct val="120000"/>
              </a:lnSpc>
              <a:defRPr/>
            </a:pPr>
            <a:r>
              <a:rPr lang="it-IT" sz="2300" kern="12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Times New Roman" charset="0"/>
              </a:rPr>
              <a:t>H</a:t>
            </a:r>
            <a:r>
              <a:rPr lang="it-IT" sz="2300" kern="1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Times New Roman" charset="0"/>
              </a:rPr>
              <a:t>SPA+ 28.8Mb/</a:t>
            </a:r>
            <a:r>
              <a:rPr lang="it-IT" sz="2300" kern="12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Times New Roman" charset="0"/>
              </a:rPr>
              <a:t>s</a:t>
            </a:r>
            <a:endParaRPr lang="it-IT" sz="2300" kern="1200" dirty="0"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cs typeface="Times New Roman" charset="0"/>
            </a:endParaRPr>
          </a:p>
          <a:p>
            <a:pPr marL="401599" indent="-401599" eaLnBrk="1" hangingPunct="1">
              <a:lnSpc>
                <a:spcPct val="120000"/>
              </a:lnSpc>
              <a:defRPr/>
            </a:pPr>
            <a:r>
              <a:rPr lang="it-IT" sz="2700" b="1" kern="12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Times New Roman" charset="0"/>
              </a:rPr>
              <a:t>2012 </a:t>
            </a:r>
            <a:r>
              <a:rPr lang="it-IT" sz="2700" b="1" kern="1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Times New Roman" charset="0"/>
              </a:rPr>
              <a:t>? LTE </a:t>
            </a:r>
            <a:r>
              <a:rPr lang="it-IT" sz="2700" kern="1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Times New Roman" charset="0"/>
              </a:rPr>
              <a:t>(150 Mb/</a:t>
            </a:r>
            <a:r>
              <a:rPr lang="it-IT" sz="2700" kern="12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Times New Roman" charset="0"/>
              </a:rPr>
              <a:t>s</a:t>
            </a:r>
            <a:r>
              <a:rPr lang="it-IT" sz="2700" kern="1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Times New Roman" charset="0"/>
              </a:rPr>
              <a:t>)</a:t>
            </a:r>
            <a:endParaRPr lang="it-IT" sz="2700" b="1" kern="1200" dirty="0"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cs typeface="Times New Roman" charset="0"/>
            </a:endParaRPr>
          </a:p>
          <a:p>
            <a:pPr marL="401599" indent="-401599" eaLnBrk="1" hangingPunct="1">
              <a:lnSpc>
                <a:spcPct val="120000"/>
              </a:lnSpc>
              <a:defRPr/>
            </a:pPr>
            <a:endParaRPr lang="it-IT" sz="2700" kern="1200" dirty="0"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cs typeface="Times New Roman" charset="0"/>
            </a:endParaRPr>
          </a:p>
        </p:txBody>
      </p:sp>
      <p:sp>
        <p:nvSpPr>
          <p:cNvPr id="21506" name="Titolo 1"/>
          <p:cNvSpPr>
            <a:spLocks noGrp="1"/>
          </p:cNvSpPr>
          <p:nvPr>
            <p:ph type="title"/>
          </p:nvPr>
        </p:nvSpPr>
        <p:spPr>
          <a:xfrm>
            <a:off x="595313" y="404813"/>
            <a:ext cx="10720387" cy="1012825"/>
          </a:xfrm>
        </p:spPr>
        <p:txBody>
          <a:bodyPr/>
          <a:lstStyle/>
          <a:p>
            <a:pPr eaLnBrk="1" hangingPunct="1"/>
            <a:r>
              <a:rPr lang="it-IT">
                <a:latin typeface="Calibri" charset="0"/>
              </a:rPr>
              <a:t>Tecnologie d’accesso radio: 30 anni di evoluzione</a:t>
            </a:r>
          </a:p>
        </p:txBody>
      </p:sp>
      <p:pic>
        <p:nvPicPr>
          <p:cNvPr id="21507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47100" y="3933825"/>
            <a:ext cx="3011488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o 4"/>
          <p:cNvGrpSpPr>
            <a:grpSpLocks/>
          </p:cNvGrpSpPr>
          <p:nvPr/>
        </p:nvGrpSpPr>
        <p:grpSpPr bwMode="auto">
          <a:xfrm>
            <a:off x="4314296" y="4365898"/>
            <a:ext cx="4161490" cy="1081087"/>
            <a:chOff x="4260639" y="5229994"/>
            <a:chExt cx="4160993" cy="1080120"/>
          </a:xfrm>
        </p:grpSpPr>
        <p:sp>
          <p:nvSpPr>
            <p:cNvPr id="21511" name="Parentesi graffa aperta 2"/>
            <p:cNvSpPr>
              <a:spLocks/>
            </p:cNvSpPr>
            <p:nvPr/>
          </p:nvSpPr>
          <p:spPr bwMode="auto">
            <a:xfrm>
              <a:off x="4260639" y="5229994"/>
              <a:ext cx="1440160" cy="108012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88900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defTabSz="912813"/>
              <a:endParaRPr lang="it-IT"/>
            </a:p>
          </p:txBody>
        </p:sp>
        <p:sp>
          <p:nvSpPr>
            <p:cNvPr id="4" name="CasellaDiTesto 3"/>
            <p:cNvSpPr txBox="1"/>
            <p:nvPr/>
          </p:nvSpPr>
          <p:spPr>
            <a:xfrm>
              <a:off x="5196631" y="5446791"/>
              <a:ext cx="3225001" cy="5765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it-IT" sz="2700" b="1" dirty="0" err="1"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Times New Roman" charset="0"/>
                </a:rPr>
                <a:t>WiMax</a:t>
              </a:r>
              <a:r>
                <a:rPr lang="it-IT" dirty="0"/>
                <a:t> </a:t>
              </a:r>
              <a:r>
                <a:rPr lang="it-IT" sz="2700" dirty="0" smtClean="0">
                  <a:latin typeface="+mj-lt"/>
                </a:rPr>
                <a:t>(</a:t>
              </a:r>
              <a:r>
                <a:rPr lang="it-IT" sz="2700" dirty="0" smtClean="0">
                  <a:effectLst>
                    <a:outerShdw blurRad="38100" dist="38100" dir="2700000" algn="tl">
                      <a:srgbClr val="DDDDDD"/>
                    </a:outerShdw>
                  </a:effectLst>
                  <a:latin typeface="+mj-lt"/>
                  <a:cs typeface="Times New Roman" charset="0"/>
                </a:rPr>
                <a:t>poco </a:t>
              </a:r>
              <a:r>
                <a:rPr lang="it-IT" sz="2700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  <a:cs typeface="Times New Roman" charset="0"/>
                </a:rPr>
                <a:t>diffuso)</a:t>
              </a:r>
            </a:p>
          </p:txBody>
        </p:sp>
      </p:grpSp>
      <p:sp>
        <p:nvSpPr>
          <p:cNvPr id="21509" name="Parentesi graffa chiusa 1"/>
          <p:cNvSpPr>
            <a:spLocks/>
          </p:cNvSpPr>
          <p:nvPr/>
        </p:nvSpPr>
        <p:spPr bwMode="auto">
          <a:xfrm>
            <a:off x="3146425" y="4438650"/>
            <a:ext cx="360363" cy="1439863"/>
          </a:xfrm>
          <a:prstGeom prst="rightBrace">
            <a:avLst>
              <a:gd name="adj1" fmla="val 1905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3454400" y="4865688"/>
            <a:ext cx="844550" cy="50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7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Times New Roman" charset="0"/>
              </a:rPr>
              <a:t>3,5G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olo 1"/>
          <p:cNvSpPr>
            <a:spLocks noGrp="1"/>
          </p:cNvSpPr>
          <p:nvPr>
            <p:ph type="title"/>
          </p:nvPr>
        </p:nvSpPr>
        <p:spPr>
          <a:xfrm>
            <a:off x="595313" y="405458"/>
            <a:ext cx="10720387" cy="1012825"/>
          </a:xfrm>
        </p:spPr>
        <p:txBody>
          <a:bodyPr/>
          <a:lstStyle/>
          <a:p>
            <a:r>
              <a:rPr lang="it-IT" dirty="0">
                <a:latin typeface="Calibri" charset="0"/>
              </a:rPr>
              <a:t>Il ritmo binario disponibile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747594" y="1852095"/>
            <a:ext cx="4968875" cy="3737939"/>
          </a:xfrm>
          <a:prstGeom prst="rect">
            <a:avLst/>
          </a:prstGeom>
          <a:noFill/>
          <a:ln>
            <a:noFill/>
          </a:ln>
        </p:spPr>
        <p:txBody>
          <a:bodyPr lIns="91430" tIns="45716" rIns="91430" bIns="45716">
            <a:spAutoFit/>
          </a:bodyPr>
          <a:lstStyle/>
          <a:p>
            <a:pPr algn="just">
              <a:lnSpc>
                <a:spcPct val="120000"/>
              </a:lnSpc>
              <a:spcBef>
                <a:spcPct val="20000"/>
              </a:spcBef>
              <a:defRPr/>
            </a:pPr>
            <a:r>
              <a:rPr lang="it-IT" sz="21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Times New Roman" charset="0"/>
              </a:rPr>
              <a:t>Per i futuri servizi ad altissimo ritmo binario, non si potrà fare a meno di connessioni fisse a banda </a:t>
            </a:r>
            <a:r>
              <a:rPr lang="it-IT" sz="21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Times New Roman" charset="0"/>
              </a:rPr>
              <a:t>larga </a:t>
            </a:r>
            <a:r>
              <a:rPr lang="it-IT" sz="21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Times New Roman" charset="0"/>
              </a:rPr>
              <a:t>ed ultra larga </a:t>
            </a:r>
            <a:r>
              <a:rPr lang="it-IT" sz="21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Times New Roman" charset="0"/>
              </a:rPr>
              <a:t>(BUL - quest’ultime disponibili </a:t>
            </a:r>
            <a:r>
              <a:rPr lang="it-IT" sz="21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Times New Roman" charset="0"/>
              </a:rPr>
              <a:t>solo in fibra ottica)</a:t>
            </a:r>
          </a:p>
          <a:p>
            <a:pPr algn="just">
              <a:lnSpc>
                <a:spcPct val="120000"/>
              </a:lnSpc>
              <a:spcBef>
                <a:spcPct val="20000"/>
              </a:spcBef>
              <a:defRPr/>
            </a:pPr>
            <a:endParaRPr lang="it-IT" sz="1050" b="1" dirty="0"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cs typeface="Times New Roman" charset="0"/>
            </a:endParaRPr>
          </a:p>
          <a:p>
            <a:pPr algn="just">
              <a:lnSpc>
                <a:spcPct val="120000"/>
              </a:lnSpc>
              <a:spcBef>
                <a:spcPct val="20000"/>
              </a:spcBef>
              <a:defRPr/>
            </a:pPr>
            <a:r>
              <a:rPr lang="it-IT" sz="21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Times New Roman" charset="0"/>
              </a:rPr>
              <a:t>L’accesso radio ha caratteristiche diverse rispetto alla rete </a:t>
            </a:r>
            <a:r>
              <a:rPr lang="it-IT" sz="21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Times New Roman" charset="0"/>
              </a:rPr>
              <a:t>fissa in termini di banda, di latenza e di garanzia del servizio</a:t>
            </a:r>
          </a:p>
          <a:p>
            <a:pPr algn="just">
              <a:lnSpc>
                <a:spcPct val="120000"/>
              </a:lnSpc>
              <a:spcBef>
                <a:spcPct val="20000"/>
              </a:spcBef>
              <a:defRPr/>
            </a:pPr>
            <a:endParaRPr lang="it-IT" sz="1200" b="1" dirty="0"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cs typeface="Times New Roman" charset="0"/>
            </a:endParaRPr>
          </a:p>
        </p:txBody>
      </p:sp>
      <p:sp>
        <p:nvSpPr>
          <p:cNvPr id="23557" name="Figura a mano libera 6"/>
          <p:cNvSpPr>
            <a:spLocks/>
          </p:cNvSpPr>
          <p:nvPr/>
        </p:nvSpPr>
        <p:spPr bwMode="auto">
          <a:xfrm>
            <a:off x="1052513" y="2811463"/>
            <a:ext cx="6332537" cy="2867025"/>
          </a:xfrm>
          <a:custGeom>
            <a:avLst/>
            <a:gdLst>
              <a:gd name="T0" fmla="*/ 0 w 6331977"/>
              <a:gd name="T1" fmla="*/ 0 h 2866287"/>
              <a:gd name="T2" fmla="*/ 508144 w 6331977"/>
              <a:gd name="T3" fmla="*/ 90774 h 2866287"/>
              <a:gd name="T4" fmla="*/ 2014429 w 6331977"/>
              <a:gd name="T5" fmla="*/ 453877 h 2866287"/>
              <a:gd name="T6" fmla="*/ 2486279 w 6331977"/>
              <a:gd name="T7" fmla="*/ 580963 h 2866287"/>
              <a:gd name="T8" fmla="*/ 2994423 w 6331977"/>
              <a:gd name="T9" fmla="*/ 744359 h 2866287"/>
              <a:gd name="T10" fmla="*/ 3121459 w 6331977"/>
              <a:gd name="T11" fmla="*/ 780668 h 2866287"/>
              <a:gd name="T12" fmla="*/ 3321088 w 6331977"/>
              <a:gd name="T13" fmla="*/ 835134 h 2866287"/>
              <a:gd name="T14" fmla="*/ 3484419 w 6331977"/>
              <a:gd name="T15" fmla="*/ 944064 h 2866287"/>
              <a:gd name="T16" fmla="*/ 3593308 w 6331977"/>
              <a:gd name="T17" fmla="*/ 1016685 h 2866287"/>
              <a:gd name="T18" fmla="*/ 3665899 w 6331977"/>
              <a:gd name="T19" fmla="*/ 1052994 h 2866287"/>
              <a:gd name="T20" fmla="*/ 3738492 w 6331977"/>
              <a:gd name="T21" fmla="*/ 1107459 h 2866287"/>
              <a:gd name="T22" fmla="*/ 3974414 w 6331977"/>
              <a:gd name="T23" fmla="*/ 1270855 h 2866287"/>
              <a:gd name="T24" fmla="*/ 4174043 w 6331977"/>
              <a:gd name="T25" fmla="*/ 1397941 h 2866287"/>
              <a:gd name="T26" fmla="*/ 4664039 w 6331977"/>
              <a:gd name="T27" fmla="*/ 1724731 h 2866287"/>
              <a:gd name="T28" fmla="*/ 4754779 w 6331977"/>
              <a:gd name="T29" fmla="*/ 1742887 h 2866287"/>
              <a:gd name="T30" fmla="*/ 4954408 w 6331977"/>
              <a:gd name="T31" fmla="*/ 1906282 h 2866287"/>
              <a:gd name="T32" fmla="*/ 5172183 w 6331977"/>
              <a:gd name="T33" fmla="*/ 2033366 h 2866287"/>
              <a:gd name="T34" fmla="*/ 5408108 w 6331977"/>
              <a:gd name="T35" fmla="*/ 2233074 h 2866287"/>
              <a:gd name="T36" fmla="*/ 5825513 w 6331977"/>
              <a:gd name="T37" fmla="*/ 2469089 h 2866287"/>
              <a:gd name="T38" fmla="*/ 6079587 w 6331977"/>
              <a:gd name="T39" fmla="*/ 2632484 h 2866287"/>
              <a:gd name="T40" fmla="*/ 6188473 w 6331977"/>
              <a:gd name="T41" fmla="*/ 2705105 h 2866287"/>
              <a:gd name="T42" fmla="*/ 6279213 w 6331977"/>
              <a:gd name="T43" fmla="*/ 2795881 h 2866287"/>
              <a:gd name="T44" fmla="*/ 6333657 w 6331977"/>
              <a:gd name="T45" fmla="*/ 2868500 h 28662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6331977" h="2866287">
                <a:moveTo>
                  <a:pt x="0" y="0"/>
                </a:moveTo>
                <a:cubicBezTo>
                  <a:pt x="368669" y="33511"/>
                  <a:pt x="33502" y="-6342"/>
                  <a:pt x="508009" y="90705"/>
                </a:cubicBezTo>
                <a:cubicBezTo>
                  <a:pt x="1592284" y="312463"/>
                  <a:pt x="310365" y="-3464"/>
                  <a:pt x="2013895" y="453526"/>
                </a:cubicBezTo>
                <a:cubicBezTo>
                  <a:pt x="2171173" y="495718"/>
                  <a:pt x="2330590" y="530689"/>
                  <a:pt x="2485619" y="580514"/>
                </a:cubicBezTo>
                <a:cubicBezTo>
                  <a:pt x="2654955" y="634937"/>
                  <a:pt x="2822603" y="694925"/>
                  <a:pt x="2993628" y="743783"/>
                </a:cubicBezTo>
                <a:cubicBezTo>
                  <a:pt x="3035962" y="755877"/>
                  <a:pt x="3078550" y="767118"/>
                  <a:pt x="3120631" y="780065"/>
                </a:cubicBezTo>
                <a:cubicBezTo>
                  <a:pt x="3291636" y="832676"/>
                  <a:pt x="3165466" y="803545"/>
                  <a:pt x="3320206" y="834489"/>
                </a:cubicBezTo>
                <a:lnTo>
                  <a:pt x="3483495" y="943335"/>
                </a:lnTo>
                <a:cubicBezTo>
                  <a:pt x="3483500" y="943339"/>
                  <a:pt x="3592349" y="1015896"/>
                  <a:pt x="3592354" y="1015899"/>
                </a:cubicBezTo>
                <a:cubicBezTo>
                  <a:pt x="3616545" y="1027993"/>
                  <a:pt x="3641992" y="1037848"/>
                  <a:pt x="3664927" y="1052181"/>
                </a:cubicBezTo>
                <a:cubicBezTo>
                  <a:pt x="3690569" y="1068205"/>
                  <a:pt x="3712795" y="1089168"/>
                  <a:pt x="3737499" y="1106604"/>
                </a:cubicBezTo>
                <a:cubicBezTo>
                  <a:pt x="3815620" y="1161742"/>
                  <a:pt x="3892688" y="1218543"/>
                  <a:pt x="3973361" y="1269874"/>
                </a:cubicBezTo>
                <a:cubicBezTo>
                  <a:pt x="4039886" y="1312203"/>
                  <a:pt x="4108631" y="1351230"/>
                  <a:pt x="4172936" y="1396861"/>
                </a:cubicBezTo>
                <a:cubicBezTo>
                  <a:pt x="4394549" y="1554116"/>
                  <a:pt x="4451090" y="1652837"/>
                  <a:pt x="4662803" y="1723400"/>
                </a:cubicBezTo>
                <a:cubicBezTo>
                  <a:pt x="4692058" y="1733151"/>
                  <a:pt x="4723280" y="1735495"/>
                  <a:pt x="4753519" y="1741542"/>
                </a:cubicBezTo>
                <a:cubicBezTo>
                  <a:pt x="4840021" y="1828034"/>
                  <a:pt x="4833015" y="1828980"/>
                  <a:pt x="4953094" y="1904811"/>
                </a:cubicBezTo>
                <a:cubicBezTo>
                  <a:pt x="5024130" y="1949671"/>
                  <a:pt x="5102628" y="1982711"/>
                  <a:pt x="5170812" y="2031798"/>
                </a:cubicBezTo>
                <a:cubicBezTo>
                  <a:pt x="5254391" y="2091968"/>
                  <a:pt x="5320983" y="2174229"/>
                  <a:pt x="5406674" y="2231350"/>
                </a:cubicBezTo>
                <a:cubicBezTo>
                  <a:pt x="5539620" y="2319970"/>
                  <a:pt x="5685499" y="2387469"/>
                  <a:pt x="5823968" y="2467184"/>
                </a:cubicBezTo>
                <a:cubicBezTo>
                  <a:pt x="6111932" y="2632962"/>
                  <a:pt x="5914419" y="2515978"/>
                  <a:pt x="6077973" y="2630453"/>
                </a:cubicBezTo>
                <a:cubicBezTo>
                  <a:pt x="6113700" y="2655459"/>
                  <a:pt x="6155994" y="2672183"/>
                  <a:pt x="6186832" y="2703018"/>
                </a:cubicBezTo>
                <a:cubicBezTo>
                  <a:pt x="6217071" y="2733253"/>
                  <a:pt x="6253826" y="2758145"/>
                  <a:pt x="6277548" y="2793723"/>
                </a:cubicBezTo>
                <a:cubicBezTo>
                  <a:pt x="6318578" y="2855262"/>
                  <a:pt x="6298416" y="2832729"/>
                  <a:pt x="6331977" y="2866287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0" tIns="45716" rIns="91430" bIns="45716"/>
          <a:lstStyle/>
          <a:p>
            <a:endParaRPr lang="it-IT"/>
          </a:p>
        </p:txBody>
      </p:sp>
      <p:sp>
        <p:nvSpPr>
          <p:cNvPr id="23559" name="CasellaDiTesto 12"/>
          <p:cNvSpPr txBox="1">
            <a:spLocks noChangeArrowheads="1"/>
          </p:cNvSpPr>
          <p:nvPr/>
        </p:nvSpPr>
        <p:spPr bwMode="auto">
          <a:xfrm>
            <a:off x="1202978" y="1197546"/>
            <a:ext cx="4392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it-IT" b="1" dirty="0" smtClean="0">
                <a:solidFill>
                  <a:srgbClr val="FF0000"/>
                </a:solidFill>
              </a:rPr>
              <a:t>Quale rete: fissa o mobile?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2" name="Immagine 1" descr="Senza titol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9918" y="1629594"/>
            <a:ext cx="6546667" cy="4580247"/>
          </a:xfrm>
          <a:prstGeom prst="rect">
            <a:avLst/>
          </a:prstGeom>
          <a:ln>
            <a:solidFill>
              <a:srgbClr val="4F81BD"/>
            </a:solidFill>
          </a:ln>
        </p:spPr>
      </p:pic>
      <p:cxnSp>
        <p:nvCxnSpPr>
          <p:cNvPr id="23558" name="Connettore 7 9"/>
          <p:cNvCxnSpPr>
            <a:cxnSpLocks noChangeShapeType="1"/>
          </p:cNvCxnSpPr>
          <p:nvPr/>
        </p:nvCxnSpPr>
        <p:spPr bwMode="auto">
          <a:xfrm rot="10800000">
            <a:off x="987428" y="3605216"/>
            <a:ext cx="2663823" cy="1624779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chemeClr val="tx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8" name="CasellaDiTesto 7"/>
          <p:cNvSpPr txBox="1"/>
          <p:nvPr/>
        </p:nvSpPr>
        <p:spPr>
          <a:xfrm rot="19761193">
            <a:off x="4491617" y="2364797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  <a:t>Fibra</a:t>
            </a:r>
            <a:endParaRPr lang="it-IT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Freccia destra 13"/>
          <p:cNvSpPr/>
          <p:nvPr/>
        </p:nvSpPr>
        <p:spPr>
          <a:xfrm rot="9025219">
            <a:off x="2933787" y="3052418"/>
            <a:ext cx="1163193" cy="251671"/>
          </a:xfrm>
          <a:prstGeom prst="rightArrow">
            <a:avLst/>
          </a:prstGeom>
          <a:gradFill flip="none" rotWithShape="1">
            <a:gsLst>
              <a:gs pos="18000">
                <a:srgbClr val="000090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  <a:effectLst/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/>
          </a:p>
        </p:txBody>
      </p:sp>
      <p:sp>
        <p:nvSpPr>
          <p:cNvPr id="16" name="CasellaDiTesto 15"/>
          <p:cNvSpPr txBox="1"/>
          <p:nvPr/>
        </p:nvSpPr>
        <p:spPr>
          <a:xfrm rot="19901942">
            <a:off x="2615837" y="341962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  <a:t>Rame</a:t>
            </a:r>
            <a:endParaRPr lang="it-IT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 rot="19901942">
            <a:off x="3560510" y="2888756"/>
            <a:ext cx="115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  <a:t>Ibrida</a:t>
            </a:r>
            <a:endParaRPr lang="it-IT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Freccia destra 28"/>
          <p:cNvSpPr/>
          <p:nvPr/>
        </p:nvSpPr>
        <p:spPr>
          <a:xfrm rot="19772866">
            <a:off x="3699816" y="2573460"/>
            <a:ext cx="1291245" cy="258948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/>
          </a:p>
        </p:txBody>
      </p:sp>
      <p:sp>
        <p:nvSpPr>
          <p:cNvPr id="6" name="CasellaDiTesto 5"/>
          <p:cNvSpPr txBox="1"/>
          <p:nvPr/>
        </p:nvSpPr>
        <p:spPr>
          <a:xfrm>
            <a:off x="3651250" y="5013970"/>
            <a:ext cx="2376935" cy="369324"/>
          </a:xfrm>
          <a:prstGeom prst="rect">
            <a:avLst/>
          </a:prstGeom>
          <a:noFill/>
        </p:spPr>
        <p:txBody>
          <a:bodyPr wrap="square" lIns="91430" tIns="45716" rIns="91430" bIns="45716">
            <a:spAutoFit/>
          </a:bodyPr>
          <a:lstStyle/>
          <a:p>
            <a:pPr>
              <a:defRPr/>
            </a:pPr>
            <a:r>
              <a:rPr lang="it-IT" i="1" dirty="0" smtClean="0">
                <a:solidFill>
                  <a:schemeClr val="tx2">
                    <a:lumMod val="75000"/>
                  </a:schemeClr>
                </a:solidFill>
              </a:rPr>
              <a:t>la </a:t>
            </a:r>
            <a:r>
              <a:rPr lang="it-IT" i="1" dirty="0">
                <a:solidFill>
                  <a:schemeClr val="tx2">
                    <a:lumMod val="75000"/>
                  </a:schemeClr>
                </a:solidFill>
              </a:rPr>
              <a:t>scala è logaritmica!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olo 1"/>
          <p:cNvSpPr>
            <a:spLocks noGrp="1"/>
          </p:cNvSpPr>
          <p:nvPr>
            <p:ph type="title"/>
          </p:nvPr>
        </p:nvSpPr>
        <p:spPr>
          <a:xfrm>
            <a:off x="595313" y="404813"/>
            <a:ext cx="10720387" cy="1012825"/>
          </a:xfrm>
        </p:spPr>
        <p:txBody>
          <a:bodyPr/>
          <a:lstStyle/>
          <a:p>
            <a:r>
              <a:rPr lang="it-IT">
                <a:latin typeface="Calibri" charset="0"/>
              </a:rPr>
              <a:t>Banda larga o ultralarga?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82600" y="1412875"/>
            <a:ext cx="10801350" cy="3241675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it-IT" sz="3200" dirty="0" smtClean="0"/>
              <a:t>Ad oggi non è definito un vero confine tuttavia:</a:t>
            </a:r>
          </a:p>
          <a:p>
            <a:pPr marL="0" indent="0" algn="just">
              <a:buFontTx/>
              <a:buNone/>
              <a:defRPr/>
            </a:pPr>
            <a:endParaRPr lang="it-IT" sz="2000" dirty="0" smtClean="0"/>
          </a:p>
          <a:p>
            <a:pPr algn="just">
              <a:defRPr/>
            </a:pPr>
            <a:r>
              <a:rPr lang="it-IT" sz="2800" dirty="0" smtClean="0"/>
              <a:t>E’ opinione generale che la banda </a:t>
            </a:r>
            <a:r>
              <a:rPr lang="it-IT" sz="2800" dirty="0" err="1" smtClean="0"/>
              <a:t>ultralarga</a:t>
            </a:r>
            <a:r>
              <a:rPr lang="it-IT" sz="2800" dirty="0" smtClean="0"/>
              <a:t> cominci da 100 Mb/</a:t>
            </a:r>
            <a:r>
              <a:rPr lang="it-IT" sz="2800" dirty="0" err="1" smtClean="0"/>
              <a:t>s</a:t>
            </a:r>
            <a:r>
              <a:rPr lang="it-IT" sz="2800" dirty="0" smtClean="0"/>
              <a:t> in su!</a:t>
            </a:r>
          </a:p>
          <a:p>
            <a:pPr algn="just">
              <a:defRPr/>
            </a:pPr>
            <a:r>
              <a:rPr lang="it-IT" sz="2800" dirty="0"/>
              <a:t>L</a:t>
            </a:r>
            <a:r>
              <a:rPr lang="it-IT" sz="2800" dirty="0" smtClean="0"/>
              <a:t>a banda </a:t>
            </a:r>
            <a:r>
              <a:rPr lang="it-IT" sz="2800" dirty="0" err="1" smtClean="0"/>
              <a:t>ultralarga</a:t>
            </a:r>
            <a:r>
              <a:rPr lang="it-IT" sz="2800" dirty="0" smtClean="0"/>
              <a:t> è simmetrica (o quasi)!</a:t>
            </a:r>
          </a:p>
          <a:p>
            <a:pPr marL="0" indent="0" algn="just">
              <a:buFontTx/>
              <a:buNone/>
              <a:defRPr/>
            </a:pPr>
            <a:endParaRPr lang="it-IT" dirty="0"/>
          </a:p>
          <a:p>
            <a:pPr marL="0" indent="0" algn="just">
              <a:buFontTx/>
              <a:buNone/>
              <a:defRPr/>
            </a:pPr>
            <a:r>
              <a:rPr lang="it-IT" i="1" dirty="0"/>
              <a:t>l</a:t>
            </a:r>
            <a:r>
              <a:rPr lang="it-IT" i="1" dirty="0" smtClean="0"/>
              <a:t>a tecnologia abilitante è la fibra ottica!</a:t>
            </a:r>
          </a:p>
          <a:p>
            <a:pPr marL="534988" lvl="1" indent="0" algn="just">
              <a:buFontTx/>
              <a:buNone/>
              <a:defRPr/>
            </a:pP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24579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80488" y="4221163"/>
            <a:ext cx="2855912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 allora quanta banda e come?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95551" y="1600573"/>
            <a:ext cx="10719912" cy="1109142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Dipende da cosa si vuol fare! 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5546" y="1197546"/>
            <a:ext cx="1659136" cy="165913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66874" y="2944897"/>
            <a:ext cx="10729192" cy="3393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800" dirty="0" smtClean="0">
                <a:latin typeface="+mn-lt"/>
                <a:ea typeface="+mn-ea"/>
              </a:rPr>
              <a:t>Chiaramente vale la regola </a:t>
            </a:r>
            <a:r>
              <a:rPr lang="it-IT" sz="3800" i="1" dirty="0" smtClean="0">
                <a:latin typeface="+mn-lt"/>
                <a:ea typeface="+mn-ea"/>
              </a:rPr>
              <a:t>“…più se ne ha…” </a:t>
            </a:r>
          </a:p>
          <a:p>
            <a:pPr algn="just"/>
            <a:endParaRPr lang="it-IT" sz="3800" i="1" dirty="0" smtClean="0">
              <a:latin typeface="+mn-lt"/>
              <a:ea typeface="+mn-ea"/>
            </a:endParaRPr>
          </a:p>
          <a:p>
            <a:pPr algn="just"/>
            <a:endParaRPr lang="it-IT" sz="1050" i="1" dirty="0" smtClean="0">
              <a:latin typeface="+mn-lt"/>
              <a:ea typeface="+mn-ea"/>
            </a:endParaRPr>
          </a:p>
          <a:p>
            <a:pPr algn="just"/>
            <a:r>
              <a:rPr lang="it-IT" sz="2800" dirty="0" smtClean="0">
                <a:latin typeface="+mn-lt"/>
                <a:ea typeface="+mn-ea"/>
              </a:rPr>
              <a:t>Con le nuove applicazioni la simmetria del collegamento è importante!</a:t>
            </a:r>
          </a:p>
          <a:p>
            <a:pPr algn="just"/>
            <a:endParaRPr lang="it-IT" sz="1000" i="1" dirty="0" smtClean="0">
              <a:latin typeface="+mn-lt"/>
              <a:ea typeface="+mn-ea"/>
            </a:endParaRPr>
          </a:p>
          <a:p>
            <a:pPr algn="just"/>
            <a:endParaRPr lang="it-IT" sz="1400" i="1" dirty="0" smtClean="0">
              <a:latin typeface="+mn-lt"/>
              <a:ea typeface="+mn-ea"/>
            </a:endParaRPr>
          </a:p>
          <a:p>
            <a:pPr algn="just"/>
            <a:r>
              <a:rPr lang="it-IT" sz="3200" i="1" dirty="0" smtClean="0">
                <a:latin typeface="+mn-lt"/>
                <a:ea typeface="+mn-ea"/>
              </a:rPr>
              <a:t>Le </a:t>
            </a:r>
            <a:r>
              <a:rPr lang="it-IT" sz="3200" i="1" dirty="0">
                <a:latin typeface="+mn-lt"/>
                <a:ea typeface="+mn-ea"/>
              </a:rPr>
              <a:t>“office </a:t>
            </a:r>
            <a:r>
              <a:rPr lang="it-IT" sz="3200" i="1" dirty="0" err="1" smtClean="0">
                <a:latin typeface="+mn-lt"/>
                <a:ea typeface="+mn-ea"/>
              </a:rPr>
              <a:t>applications</a:t>
            </a:r>
            <a:r>
              <a:rPr lang="it-IT" sz="3200" i="1" dirty="0" smtClean="0">
                <a:latin typeface="+mn-lt"/>
                <a:ea typeface="+mn-ea"/>
              </a:rPr>
              <a:t>” </a:t>
            </a:r>
            <a:r>
              <a:rPr lang="it-IT" sz="3200" i="1" dirty="0">
                <a:latin typeface="+mn-lt"/>
                <a:ea typeface="+mn-ea"/>
              </a:rPr>
              <a:t>hanno esigenze diverse dalle “home”…</a:t>
            </a:r>
          </a:p>
          <a:p>
            <a:pPr algn="just"/>
            <a:endParaRPr lang="it-IT" sz="3800" i="1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0001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Partiamo dalla fisiologia….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85900"/>
            <a:ext cx="8620125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7924907" y="6094090"/>
            <a:ext cx="15589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Fonte Telecom Italia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0633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ruttura predefinit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a:spPr>
      <a:bodyPr rtlCol="0" anchor="ctr"/>
      <a:lstStyle>
        <a:defPPr algn="ctr">
          <a:defRPr sz="12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20647</TotalTime>
  <Words>1310</Words>
  <Application>Microsoft Macintosh PowerPoint</Application>
  <PresentationFormat>Personalizzato</PresentationFormat>
  <Paragraphs>206</Paragraphs>
  <Slides>24</Slides>
  <Notes>7</Notes>
  <HiddenSlides>0</HiddenSlides>
  <MMClips>0</MMClips>
  <ScaleCrop>false</ScaleCrop>
  <HeadingPairs>
    <vt:vector size="4" baseType="variant">
      <vt:variant>
        <vt:lpstr>Modello struttura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5" baseType="lpstr">
      <vt:lpstr>Struttura predefinita</vt:lpstr>
      <vt:lpstr>Diapositiva 1</vt:lpstr>
      <vt:lpstr>Sogno Vita Nova   il protagonista potresti essere tu.avi</vt:lpstr>
      <vt:lpstr>Sommario</vt:lpstr>
      <vt:lpstr>Evoluzione delle tecnologie d’accesso: rete fissa</vt:lpstr>
      <vt:lpstr>Tecnologie d’accesso radio: 30 anni di evoluzione</vt:lpstr>
      <vt:lpstr>Il ritmo binario disponibile</vt:lpstr>
      <vt:lpstr>Banda larga o ultralarga?</vt:lpstr>
      <vt:lpstr>Ma allora quanta banda e come?</vt:lpstr>
      <vt:lpstr>Partiamo dalla fisiologia….</vt:lpstr>
      <vt:lpstr>E in azienda?</vt:lpstr>
      <vt:lpstr>Banda, servizi e simmetria</vt:lpstr>
      <vt:lpstr>Banda unico requisito?</vt:lpstr>
      <vt:lpstr>Ancora sulla latenza</vt:lpstr>
      <vt:lpstr>Perché banda larga in azienda?</vt:lpstr>
      <vt:lpstr>L’impulso di Internet alla crescita delle imprese</vt:lpstr>
      <vt:lpstr>Analisi delle necessità PMI</vt:lpstr>
      <vt:lpstr>Come si modificano le opportunità ICT per le PMI</vt:lpstr>
      <vt:lpstr>Diapositiva 18</vt:lpstr>
      <vt:lpstr>Aree di opportunità per le PMI dall’ICT</vt:lpstr>
      <vt:lpstr>Un esempio “social”: enoteca TRIMANI</vt:lpstr>
      <vt:lpstr>Multicanalità</vt:lpstr>
      <vt:lpstr>Contact management</vt:lpstr>
      <vt:lpstr> IP Telephony e Unified Communication</vt:lpstr>
      <vt:lpstr>…prossimo Argomento…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Fabio Bochicchio</dc:creator>
  <cp:lastModifiedBy>Fabrizio Davide</cp:lastModifiedBy>
  <cp:revision>293</cp:revision>
  <cp:lastPrinted>2012-03-15T09:22:51Z</cp:lastPrinted>
  <dcterms:created xsi:type="dcterms:W3CDTF">2012-04-11T14:42:32Z</dcterms:created>
  <dcterms:modified xsi:type="dcterms:W3CDTF">2012-04-11T14:43:56Z</dcterms:modified>
</cp:coreProperties>
</file>