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70" r:id="rId3"/>
    <p:sldId id="260" r:id="rId4"/>
    <p:sldId id="269" r:id="rId5"/>
    <p:sldId id="264" r:id="rId6"/>
    <p:sldId id="271" r:id="rId7"/>
  </p:sldIdLst>
  <p:sldSz cx="9144000" cy="6858000" type="screen4x3"/>
  <p:notesSz cx="6858000" cy="9144000"/>
  <p:defaultTextStyle>
    <a:defPPr>
      <a:defRPr lang="it-IT"/>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6" algn="l" defTabSz="914384" rtl="0" eaLnBrk="1" latinLnBrk="0" hangingPunct="1">
      <a:defRPr sz="1800" kern="1200">
        <a:solidFill>
          <a:schemeClr val="tx1"/>
        </a:solidFill>
        <a:latin typeface="+mn-lt"/>
        <a:ea typeface="+mn-ea"/>
        <a:cs typeface="+mn-cs"/>
      </a:defRPr>
    </a:lvl4pPr>
    <a:lvl5pPr marL="1828768" algn="l" defTabSz="914384" rtl="0" eaLnBrk="1" latinLnBrk="0" hangingPunct="1">
      <a:defRPr sz="1800" kern="1200">
        <a:solidFill>
          <a:schemeClr val="tx1"/>
        </a:solidFill>
        <a:latin typeface="+mn-lt"/>
        <a:ea typeface="+mn-ea"/>
        <a:cs typeface="+mn-cs"/>
      </a:defRPr>
    </a:lvl5pPr>
    <a:lvl6pPr marL="2285960"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4" algn="l" defTabSz="914384" rtl="0" eaLnBrk="1" latinLnBrk="0" hangingPunct="1">
      <a:defRPr sz="1800" kern="1200">
        <a:solidFill>
          <a:schemeClr val="tx1"/>
        </a:solidFill>
        <a:latin typeface="+mn-lt"/>
        <a:ea typeface="+mn-ea"/>
        <a:cs typeface="+mn-cs"/>
      </a:defRPr>
    </a:lvl8pPr>
    <a:lvl9pPr marL="3657536" algn="l" defTabSz="91438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333" autoAdjust="0"/>
  </p:normalViewPr>
  <p:slideViewPr>
    <p:cSldViewPr>
      <p:cViewPr>
        <p:scale>
          <a:sx n="60" d="100"/>
          <a:sy n="60" d="100"/>
        </p:scale>
        <p:origin x="-2936" y="-176"/>
      </p:cViewPr>
      <p:guideLst>
        <p:guide orient="horz" pos="2160"/>
        <p:guide pos="2880"/>
      </p:guideLst>
    </p:cSldViewPr>
  </p:slideViewPr>
  <p:notesTextViewPr>
    <p:cViewPr>
      <p:scale>
        <a:sx n="100" d="100"/>
        <a:sy n="100" d="100"/>
      </p:scale>
      <p:origin x="0" y="0"/>
    </p:cViewPr>
  </p:notesTextViewPr>
  <p:notesViewPr>
    <p:cSldViewPr>
      <p:cViewPr>
        <p:scale>
          <a:sx n="106" d="100"/>
          <a:sy n="106" d="100"/>
        </p:scale>
        <p:origin x="-732" y="14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6D4B1-3680-47EC-901A-48667249AA38}" type="datetimeFigureOut">
              <a:rPr lang="it-IT" smtClean="0"/>
              <a:pPr/>
              <a:t>10/04/12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78D6D-B976-4417-A1D7-18A46DD881C7}" type="slidenum">
              <a:rPr lang="it-IT" smtClean="0"/>
              <a:pPr/>
              <a:t>‹n.›</a:t>
            </a:fld>
            <a:endParaRPr lang="it-IT"/>
          </a:p>
        </p:txBody>
      </p:sp>
    </p:spTree>
    <p:extLst>
      <p:ext uri="{BB962C8B-B14F-4D97-AF65-F5344CB8AC3E}">
        <p14:creationId xmlns:p14="http://schemas.microsoft.com/office/powerpoint/2010/main" val="3630163567"/>
      </p:ext>
    </p:extLst>
  </p:cSld>
  <p:clrMap bg1="lt1" tx1="dk1" bg2="lt2" tx2="dk2" accent1="accent1" accent2="accent2" accent3="accent3" accent4="accent4" accent5="accent5" accent6="accent6" hlink="hlink" folHlink="folHlink"/>
  <p:notesStyle>
    <a:lvl1pPr marL="0" algn="l" defTabSz="914384" rtl="0" eaLnBrk="1" latinLnBrk="0" hangingPunct="1">
      <a:defRPr sz="1200" kern="1200">
        <a:solidFill>
          <a:schemeClr val="tx1"/>
        </a:solidFill>
        <a:latin typeface="+mn-lt"/>
        <a:ea typeface="+mn-ea"/>
        <a:cs typeface="+mn-cs"/>
      </a:defRPr>
    </a:lvl1pPr>
    <a:lvl2pPr marL="457192" algn="l" defTabSz="914384" rtl="0" eaLnBrk="1" latinLnBrk="0" hangingPunct="1">
      <a:defRPr sz="1200" kern="1200">
        <a:solidFill>
          <a:schemeClr val="tx1"/>
        </a:solidFill>
        <a:latin typeface="+mn-lt"/>
        <a:ea typeface="+mn-ea"/>
        <a:cs typeface="+mn-cs"/>
      </a:defRPr>
    </a:lvl2pPr>
    <a:lvl3pPr marL="914384" algn="l" defTabSz="914384" rtl="0" eaLnBrk="1" latinLnBrk="0" hangingPunct="1">
      <a:defRPr sz="1200" kern="1200">
        <a:solidFill>
          <a:schemeClr val="tx1"/>
        </a:solidFill>
        <a:latin typeface="+mn-lt"/>
        <a:ea typeface="+mn-ea"/>
        <a:cs typeface="+mn-cs"/>
      </a:defRPr>
    </a:lvl3pPr>
    <a:lvl4pPr marL="1371576" algn="l" defTabSz="914384" rtl="0" eaLnBrk="1" latinLnBrk="0" hangingPunct="1">
      <a:defRPr sz="1200" kern="1200">
        <a:solidFill>
          <a:schemeClr val="tx1"/>
        </a:solidFill>
        <a:latin typeface="+mn-lt"/>
        <a:ea typeface="+mn-ea"/>
        <a:cs typeface="+mn-cs"/>
      </a:defRPr>
    </a:lvl4pPr>
    <a:lvl5pPr marL="1828768" algn="l" defTabSz="914384" rtl="0" eaLnBrk="1" latinLnBrk="0" hangingPunct="1">
      <a:defRPr sz="1200" kern="1200">
        <a:solidFill>
          <a:schemeClr val="tx1"/>
        </a:solidFill>
        <a:latin typeface="+mn-lt"/>
        <a:ea typeface="+mn-ea"/>
        <a:cs typeface="+mn-cs"/>
      </a:defRPr>
    </a:lvl5pPr>
    <a:lvl6pPr marL="2285960" algn="l" defTabSz="914384" rtl="0" eaLnBrk="1" latinLnBrk="0" hangingPunct="1">
      <a:defRPr sz="1200" kern="1200">
        <a:solidFill>
          <a:schemeClr val="tx1"/>
        </a:solidFill>
        <a:latin typeface="+mn-lt"/>
        <a:ea typeface="+mn-ea"/>
        <a:cs typeface="+mn-cs"/>
      </a:defRPr>
    </a:lvl6pPr>
    <a:lvl7pPr marL="2743152" algn="l" defTabSz="914384" rtl="0" eaLnBrk="1" latinLnBrk="0" hangingPunct="1">
      <a:defRPr sz="1200" kern="1200">
        <a:solidFill>
          <a:schemeClr val="tx1"/>
        </a:solidFill>
        <a:latin typeface="+mn-lt"/>
        <a:ea typeface="+mn-ea"/>
        <a:cs typeface="+mn-cs"/>
      </a:defRPr>
    </a:lvl7pPr>
    <a:lvl8pPr marL="3200344" algn="l" defTabSz="914384" rtl="0" eaLnBrk="1" latinLnBrk="0" hangingPunct="1">
      <a:defRPr sz="1200" kern="1200">
        <a:solidFill>
          <a:schemeClr val="tx1"/>
        </a:solidFill>
        <a:latin typeface="+mn-lt"/>
        <a:ea typeface="+mn-ea"/>
        <a:cs typeface="+mn-cs"/>
      </a:defRPr>
    </a:lvl8pPr>
    <a:lvl9pPr marL="3657536" algn="l" defTabSz="9143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r>
              <a:rPr lang="it-IT" sz="1200" kern="1200" dirty="0" smtClean="0">
                <a:solidFill>
                  <a:schemeClr val="tx1"/>
                </a:solidFill>
                <a:latin typeface="+mn-lt"/>
                <a:ea typeface="+mn-ea"/>
                <a:cs typeface="+mn-cs"/>
              </a:rPr>
              <a:t>I concetti di sviluppo energetico sostenibile, di ecosistema economico a valore aggiunto, di green ICT e di </a:t>
            </a:r>
            <a:r>
              <a:rPr lang="it-IT" sz="1200" kern="1200" dirty="0" err="1" smtClean="0">
                <a:solidFill>
                  <a:schemeClr val="tx1"/>
                </a:solidFill>
                <a:latin typeface="+mn-lt"/>
                <a:ea typeface="+mn-ea"/>
                <a:cs typeface="+mn-cs"/>
              </a:rPr>
              <a:t>smart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grid</a:t>
            </a:r>
            <a:r>
              <a:rPr lang="it-IT" sz="1200" kern="1200" dirty="0" smtClean="0">
                <a:solidFill>
                  <a:schemeClr val="tx1"/>
                </a:solidFill>
                <a:latin typeface="+mn-lt"/>
                <a:ea typeface="+mn-ea"/>
                <a:cs typeface="+mn-cs"/>
              </a:rPr>
              <a:t>, sono ormai di</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dominio comune e tendono ad investire con continuità gran parte</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degli aspetti della nostra vita.</a:t>
            </a:r>
          </a:p>
          <a:p>
            <a:r>
              <a:rPr lang="it-IT" sz="1200" kern="1200" dirty="0" smtClean="0">
                <a:solidFill>
                  <a:schemeClr val="tx1"/>
                </a:solidFill>
                <a:latin typeface="+mn-lt"/>
                <a:ea typeface="+mn-ea"/>
                <a:cs typeface="+mn-cs"/>
              </a:rPr>
              <a:t>Si tratta di tematiche riconducibili all’interno di un’unica macro-area di intervento, chiamata “</a:t>
            </a:r>
            <a:r>
              <a:rPr lang="it-IT" sz="1200" b="1" kern="1200" dirty="0" err="1" smtClean="0">
                <a:solidFill>
                  <a:schemeClr val="tx1"/>
                </a:solidFill>
                <a:latin typeface="+mn-lt"/>
                <a:ea typeface="+mn-ea"/>
                <a:cs typeface="+mn-cs"/>
              </a:rPr>
              <a:t>Ecosostenibilità</a:t>
            </a:r>
            <a:r>
              <a:rPr lang="it-IT" sz="1200" kern="1200" dirty="0" smtClean="0">
                <a:solidFill>
                  <a:schemeClr val="tx1"/>
                </a:solidFill>
                <a:latin typeface="+mn-lt"/>
                <a:ea typeface="+mn-ea"/>
                <a:cs typeface="+mn-cs"/>
              </a:rPr>
              <a:t>”, che si è venuta via via sviluppando a livello internazionale.</a:t>
            </a:r>
          </a:p>
          <a:p>
            <a:r>
              <a:rPr lang="it-IT" sz="1200" kern="1200" dirty="0" smtClean="0">
                <a:solidFill>
                  <a:schemeClr val="tx1"/>
                </a:solidFill>
                <a:latin typeface="+mn-lt"/>
                <a:ea typeface="+mn-ea"/>
                <a:cs typeface="+mn-cs"/>
              </a:rPr>
              <a:t>Nello specifico, l’espressione </a:t>
            </a:r>
            <a:r>
              <a:rPr lang="it-IT" sz="1200" i="0" kern="1200" dirty="0" smtClean="0">
                <a:solidFill>
                  <a:schemeClr val="tx1"/>
                </a:solidFill>
                <a:latin typeface="+mn-lt"/>
                <a:ea typeface="+mn-ea"/>
                <a:cs typeface="+mn-cs"/>
              </a:rPr>
              <a:t>Green ICT </a:t>
            </a:r>
            <a:r>
              <a:rPr lang="it-IT" sz="1200" kern="1200" dirty="0" smtClean="0">
                <a:solidFill>
                  <a:schemeClr val="tx1"/>
                </a:solidFill>
                <a:latin typeface="+mn-lt"/>
                <a:ea typeface="+mn-ea"/>
                <a:cs typeface="+mn-cs"/>
              </a:rPr>
              <a:t>fa riferimento all’insieme delle tecnologie, dei prodotti, dei servizi e dei modelli che, complessivamente, possono influenzare in maniera positiva la trasformazione ecologica del Paese, guidandolo verso gli obiettivi di </a:t>
            </a:r>
            <a:r>
              <a:rPr lang="it-IT" sz="1200" kern="1200" dirty="0" err="1" smtClean="0">
                <a:solidFill>
                  <a:schemeClr val="tx1"/>
                </a:solidFill>
                <a:latin typeface="+mn-lt"/>
                <a:ea typeface="+mn-ea"/>
                <a:cs typeface="+mn-cs"/>
              </a:rPr>
              <a:t>ecosostenibilità</a:t>
            </a:r>
            <a:r>
              <a:rPr lang="it-IT" sz="1200" kern="1200" dirty="0" smtClean="0">
                <a:solidFill>
                  <a:schemeClr val="tx1"/>
                </a:solidFill>
                <a:latin typeface="+mn-lt"/>
                <a:ea typeface="+mn-ea"/>
                <a:cs typeface="+mn-cs"/>
              </a:rPr>
              <a:t> indicati, nel caso dell’Italia e degli altri Paesi europei, proprio dall’UE.</a:t>
            </a:r>
          </a:p>
        </p:txBody>
      </p:sp>
      <p:sp>
        <p:nvSpPr>
          <p:cNvPr id="4" name="Segnaposto numero diapositiva 3"/>
          <p:cNvSpPr>
            <a:spLocks noGrp="1"/>
          </p:cNvSpPr>
          <p:nvPr>
            <p:ph type="sldNum" sz="quarter" idx="10"/>
          </p:nvPr>
        </p:nvSpPr>
        <p:spPr/>
        <p:txBody>
          <a:bodyPr/>
          <a:lstStyle/>
          <a:p>
            <a:fld id="{05B78D6D-B976-4417-A1D7-18A46DD881C7}"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ktCO</a:t>
            </a:r>
            <a:r>
              <a:rPr lang="it-IT" sz="1200" baseline="-25000" dirty="0" smtClean="0"/>
              <a:t>2</a:t>
            </a:r>
            <a:r>
              <a:rPr lang="it-IT" sz="1200" dirty="0" smtClean="0"/>
              <a:t>e = migliaia (kilo) di</a:t>
            </a:r>
            <a:r>
              <a:rPr lang="it-IT" sz="1200" baseline="0" dirty="0" smtClean="0"/>
              <a:t> tonnellate (t) equivalenti di emissioni (e) di CO</a:t>
            </a:r>
            <a:r>
              <a:rPr lang="it-IT" sz="1200" baseline="-25000" dirty="0" smtClean="0"/>
              <a:t>2</a:t>
            </a:r>
            <a:r>
              <a:rPr lang="it-IT" sz="1200" baseline="0" dirty="0" smtClean="0"/>
              <a:t>.</a:t>
            </a:r>
            <a:endParaRPr lang="it-IT"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latin typeface="+mn-lt"/>
                <a:ea typeface="+mn-ea"/>
                <a:cs typeface="+mn-cs"/>
              </a:rPr>
              <a:t>Ma come si è arrivati alla definizione di interventi per l’</a:t>
            </a:r>
            <a:r>
              <a:rPr lang="it-IT" sz="1200" kern="1200" baseline="0" dirty="0" err="1" smtClean="0">
                <a:solidFill>
                  <a:schemeClr val="tx1"/>
                </a:solidFill>
                <a:latin typeface="+mn-lt"/>
                <a:ea typeface="+mn-ea"/>
                <a:cs typeface="+mn-cs"/>
              </a:rPr>
              <a:t>ecosostenibilità</a:t>
            </a:r>
            <a:r>
              <a:rPr lang="it-IT" sz="1200" kern="1200" baseline="0" dirty="0" smtClean="0">
                <a:solidFill>
                  <a:schemeClr val="tx1"/>
                </a:solidFill>
                <a:latin typeface="+mn-lt"/>
                <a:ea typeface="+mn-ea"/>
                <a:cs typeface="+mn-cs"/>
              </a:rPr>
              <a:t>?</a:t>
            </a:r>
          </a:p>
          <a:p>
            <a:r>
              <a:rPr lang="it-IT" sz="1200" kern="1200" dirty="0" smtClean="0">
                <a:solidFill>
                  <a:schemeClr val="tx1"/>
                </a:solidFill>
                <a:latin typeface="+mn-lt"/>
                <a:ea typeface="+mn-ea"/>
                <a:cs typeface="+mn-cs"/>
              </a:rPr>
              <a:t>Tale macro-area si è sviluppata via via a livello internazionale attraverso una serie di Conferenze in seno alle Nazioni Unite. In particolare, l’11 dicembre 1997, in occasione della COP-3 della Convenzione quadro sui cambiamenti climatici (UNFCCC), tenutasi a Kyoto, 184 paesi hanno sottoscritto un trattato internazionale in materia ambientale riguardante il riscaldamento globale. Tale trattato, oggi noto come </a:t>
            </a:r>
            <a:r>
              <a:rPr lang="it-IT" sz="1200" b="1" kern="1200" dirty="0" smtClean="0">
                <a:solidFill>
                  <a:schemeClr val="tx1"/>
                </a:solidFill>
                <a:latin typeface="+mn-lt"/>
                <a:ea typeface="+mn-ea"/>
                <a:cs typeface="+mn-cs"/>
              </a:rPr>
              <a:t>Protocollo di Kyoto</a:t>
            </a:r>
            <a:r>
              <a:rPr lang="it-IT" sz="1200" kern="1200" dirty="0" smtClean="0">
                <a:solidFill>
                  <a:schemeClr val="tx1"/>
                </a:solidFill>
                <a:latin typeface="+mn-lt"/>
                <a:ea typeface="+mn-ea"/>
                <a:cs typeface="+mn-cs"/>
              </a:rPr>
              <a:t>, obbligava i paesi industrializzati a operare una riduzione delle emissioni di gas serra in una misura non inferiore al 5% rispetto alle emissioni registrate nel 1990 – considerato come anno di base. Questi obiettivi erano fissati per il periodo 2008– 2012.</a:t>
            </a:r>
          </a:p>
          <a:p>
            <a:r>
              <a:rPr lang="it-IT" sz="1200" kern="1200" dirty="0" smtClean="0">
                <a:solidFill>
                  <a:schemeClr val="tx1"/>
                </a:solidFill>
                <a:latin typeface="+mn-lt"/>
                <a:ea typeface="+mn-ea"/>
                <a:cs typeface="+mn-cs"/>
              </a:rPr>
              <a:t>Un’altra delle principali linee di intervento è rappresentata dal </a:t>
            </a:r>
            <a:r>
              <a:rPr lang="it-IT" sz="1200" b="1" kern="1200" dirty="0" smtClean="0">
                <a:solidFill>
                  <a:schemeClr val="tx1"/>
                </a:solidFill>
                <a:latin typeface="+mn-lt"/>
                <a:ea typeface="+mn-ea"/>
                <a:cs typeface="+mn-cs"/>
              </a:rPr>
              <a:t>Pacchetto europeo “clima-energia” </a:t>
            </a:r>
            <a:r>
              <a:rPr lang="it-IT" sz="1200" kern="1200" dirty="0" smtClean="0">
                <a:solidFill>
                  <a:schemeClr val="tx1"/>
                </a:solidFill>
                <a:latin typeface="+mn-lt"/>
                <a:ea typeface="+mn-ea"/>
                <a:cs typeface="+mn-cs"/>
              </a:rPr>
              <a:t>approvato dall’UE nel dicembre 2008 </a:t>
            </a:r>
            <a:r>
              <a:rPr lang="it-IT" dirty="0" smtClean="0"/>
              <a:t>(e pubblicato nella Gazzetta Ufficiale dell’UE del 5 giugno 2009)</a:t>
            </a:r>
            <a:r>
              <a:rPr lang="it-IT" sz="1200" kern="1200" dirty="0" smtClean="0">
                <a:solidFill>
                  <a:schemeClr val="tx1"/>
                </a:solidFill>
                <a:latin typeface="+mn-lt"/>
                <a:ea typeface="+mn-ea"/>
                <a:cs typeface="+mn-cs"/>
              </a:rPr>
              <a:t>, meglio noto come strategia “20-20-20” in quanto prevede che ciascuno dei paesi sottoscrittori si</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impegni a raggiungere,</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entro il 2020, una riduzione del 20% delle emissioni di gas serra, un’efficienza energetica del 20% e una quota del 20% di utilizzo di fonti di energia alternative.</a:t>
            </a:r>
            <a:endParaRPr lang="it-IT" sz="1200" kern="1200" baseline="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05B78D6D-B976-4417-A1D7-18A46DD881C7}"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a:xfrm>
            <a:off x="1143000" y="685800"/>
            <a:ext cx="4572000" cy="3429000"/>
          </a:xfrm>
          <a:ln/>
        </p:spPr>
      </p:sp>
      <p:sp>
        <p:nvSpPr>
          <p:cNvPr id="82947" name="Segnaposto note 2"/>
          <p:cNvSpPr>
            <a:spLocks noGrp="1"/>
          </p:cNvSpPr>
          <p:nvPr>
            <p:ph type="body" idx="1"/>
          </p:nvPr>
        </p:nvSpPr>
        <p:spPr>
          <a:noFill/>
          <a:ln/>
        </p:spPr>
        <p:txBody>
          <a:bodyPr>
            <a:normAutofit fontScale="92500" lnSpcReduction="10000"/>
          </a:bodyPr>
          <a:lstStyle/>
          <a:p>
            <a:r>
              <a:rPr lang="en-US" sz="1200" kern="1200" dirty="0" err="1" smtClean="0">
                <a:solidFill>
                  <a:schemeClr val="tx1"/>
                </a:solidFill>
                <a:latin typeface="+mn-lt"/>
                <a:ea typeface="+mn-ea"/>
                <a:cs typeface="+mn-cs"/>
              </a:rPr>
              <a:t>Nel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quadro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appena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descritto</a:t>
            </a:r>
            <a:r>
              <a:rPr lang="en-US" sz="1200" kern="1200" dirty="0" smtClean="0">
                <a:solidFill>
                  <a:schemeClr val="tx1"/>
                </a:solidFill>
                <a:latin typeface="+mn-lt"/>
                <a:ea typeface="+mn-ea"/>
                <a:cs typeface="+mn-cs"/>
              </a:rPr>
              <a:t>, un </a:t>
            </a:r>
            <a:r>
              <a:rPr lang="en-US" sz="1200" kern="1200" dirty="0" err="1" smtClean="0">
                <a:solidFill>
                  <a:schemeClr val="tx1"/>
                </a:solidFill>
                <a:latin typeface="+mn-lt"/>
                <a:ea typeface="+mn-ea"/>
                <a:cs typeface="+mn-cs"/>
              </a:rPr>
              <a:t>concetto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importante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riguarda</a:t>
            </a:r>
            <a:r>
              <a:rPr lang="en-US" sz="1200" kern="1200" dirty="0" smtClean="0">
                <a:solidFill>
                  <a:schemeClr val="tx1"/>
                </a:solidFill>
                <a:latin typeface="+mn-lt"/>
                <a:ea typeface="+mn-ea"/>
                <a:cs typeface="+mn-cs"/>
              </a:rPr>
              <a:t> la </a:t>
            </a:r>
            <a:r>
              <a:rPr lang="en-US" sz="1200" kern="1200" dirty="0" err="1" smtClean="0">
                <a:solidFill>
                  <a:schemeClr val="tx1"/>
                </a:solidFill>
                <a:latin typeface="+mn-lt"/>
                <a:ea typeface="+mn-ea"/>
                <a:cs typeface="+mn-cs"/>
              </a:rPr>
              <a:t>distinzione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a:t>
            </a:r>
            <a:r>
              <a:rPr lang="en-US" sz="1200" kern="1200" dirty="0" smtClean="0">
                <a:solidFill>
                  <a:schemeClr val="tx1"/>
                </a:solidFill>
                <a:latin typeface="+mn-lt"/>
                <a:ea typeface="+mn-ea"/>
                <a:cs typeface="+mn-cs"/>
              </a:rPr>
              <a:t> “Green ICT” e “ICT for Green”. </a:t>
            </a:r>
            <a:r>
              <a:rPr lang="en-US" sz="1200" kern="1200" dirty="0" err="1" smtClean="0">
                <a:solidFill>
                  <a:schemeClr val="tx1"/>
                </a:solidFill>
                <a:latin typeface="+mn-lt"/>
                <a:ea typeface="+mn-ea"/>
                <a:cs typeface="+mn-cs"/>
              </a:rPr>
              <a:t>Sono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entrambi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aspetti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fondamentali</a:t>
            </a:r>
            <a:r>
              <a:rPr lang="en-US" sz="1200" kern="1200" dirty="0" smtClean="0">
                <a:solidFill>
                  <a:schemeClr val="tx1"/>
                </a:solidFill>
                <a:latin typeface="+mn-lt"/>
                <a:ea typeface="+mn-ea"/>
                <a:cs typeface="+mn-cs"/>
              </a:rPr>
              <a:t> per </a:t>
            </a:r>
            <a:r>
              <a:rPr lang="en-US" sz="1200" kern="1200" dirty="0" err="1" smtClean="0">
                <a:solidFill>
                  <a:schemeClr val="tx1"/>
                </a:solidFill>
                <a:latin typeface="+mn-lt"/>
                <a:ea typeface="+mn-ea"/>
                <a:cs typeface="+mn-cs"/>
              </a:rPr>
              <a:t>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raggiungimento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degli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obiettivi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ecosostenibilità</a:t>
            </a:r>
            <a:r>
              <a:rPr lang="en-US" sz="1200" kern="1200" baseline="0" dirty="0" smtClean="0">
                <a:solidFill>
                  <a:schemeClr val="tx1"/>
                </a:solidFill>
                <a:latin typeface="+mn-lt"/>
                <a:ea typeface="+mn-ea"/>
                <a:cs typeface="+mn-cs"/>
              </a:rPr>
              <a:t>, ma </a:t>
            </a:r>
            <a:r>
              <a:rPr lang="en-US" sz="1200" kern="1200" baseline="0" dirty="0" err="1" smtClean="0">
                <a:solidFill>
                  <a:schemeClr val="tx1"/>
                </a:solidFill>
                <a:latin typeface="+mn-lt"/>
                <a:ea typeface="+mn-ea"/>
                <a:cs typeface="+mn-cs"/>
              </a:rPr>
              <a:t>presentano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differenza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sostanziale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non </a:t>
            </a:r>
            <a:r>
              <a:rPr lang="en-US" sz="1200" kern="1200" dirty="0" err="1" smtClean="0">
                <a:solidFill>
                  <a:schemeClr val="tx1"/>
                </a:solidFill>
                <a:latin typeface="+mn-lt"/>
                <a:ea typeface="+mn-ea"/>
                <a:cs typeface="+mn-cs"/>
              </a:rPr>
              <a:t>bisogna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confondere</a:t>
            </a:r>
            <a:r>
              <a:rPr lang="en-US" sz="1200" kern="1200" baseline="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Quando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parla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Green ICT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riferisce</a:t>
            </a:r>
            <a:r>
              <a:rPr lang="en-US" sz="1200" kern="120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all’applicazione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interventi</a:t>
            </a:r>
            <a:r>
              <a:rPr lang="en-US" sz="1200" kern="1200" baseline="0" dirty="0" smtClean="0">
                <a:solidFill>
                  <a:schemeClr val="tx1"/>
                </a:solidFill>
                <a:latin typeface="+mn-lt"/>
                <a:ea typeface="+mn-ea"/>
                <a:cs typeface="+mn-cs"/>
              </a:rPr>
              <a:t> green (</a:t>
            </a:r>
            <a:r>
              <a:rPr lang="en-US" sz="1200" kern="1200" baseline="0" dirty="0" err="1" smtClean="0">
                <a:solidFill>
                  <a:schemeClr val="tx1"/>
                </a:solidFill>
                <a:latin typeface="+mn-lt"/>
                <a:ea typeface="+mn-ea"/>
                <a:cs typeface="+mn-cs"/>
              </a:rPr>
              <a:t>quali</a:t>
            </a:r>
            <a:r>
              <a:rPr lang="en-US" sz="1200" kern="1200" baseline="0" dirty="0" smtClean="0">
                <a:solidFill>
                  <a:schemeClr val="tx1"/>
                </a:solidFill>
                <a:latin typeface="+mn-lt"/>
                <a:ea typeface="+mn-ea"/>
                <a:cs typeface="+mn-cs"/>
              </a:rPr>
              <a:t> ad </a:t>
            </a:r>
            <a:r>
              <a:rPr lang="en-US" sz="1200" kern="1200" baseline="0" dirty="0" err="1" smtClean="0">
                <a:solidFill>
                  <a:schemeClr val="tx1"/>
                </a:solidFill>
                <a:latin typeface="+mn-lt"/>
                <a:ea typeface="+mn-ea"/>
                <a:cs typeface="+mn-cs"/>
              </a:rPr>
              <a:t>esempio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riduzione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consumi</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waste disposal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utilizzo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materie</a:t>
            </a:r>
            <a:r>
              <a:rPr lang="en-US" sz="1200" kern="1200" baseline="0" dirty="0" smtClean="0">
                <a:solidFill>
                  <a:schemeClr val="tx1"/>
                </a:solidFill>
                <a:latin typeface="+mn-lt"/>
                <a:ea typeface="+mn-ea"/>
                <a:cs typeface="+mn-cs"/>
              </a:rPr>
              <a:t> prime non </a:t>
            </a:r>
            <a:r>
              <a:rPr lang="en-US" sz="1200" kern="1200" baseline="0" dirty="0" err="1" smtClean="0">
                <a:solidFill>
                  <a:schemeClr val="tx1"/>
                </a:solidFill>
                <a:latin typeface="+mn-lt"/>
                <a:ea typeface="+mn-ea"/>
                <a:cs typeface="+mn-cs"/>
              </a:rPr>
              <a:t>inquinanti</a:t>
            </a:r>
            <a:r>
              <a:rPr lang="en-US" sz="1200" kern="1200" baseline="0" dirty="0" smtClean="0">
                <a:solidFill>
                  <a:schemeClr val="tx1"/>
                </a:solidFill>
                <a:latin typeface="+mn-lt"/>
                <a:ea typeface="+mn-ea"/>
                <a:cs typeface="+mn-cs"/>
              </a:rPr>
              <a:t>, etc.) a </a:t>
            </a:r>
            <a:r>
              <a:rPr lang="en-US" sz="1200" kern="1200" baseline="0" dirty="0" err="1" smtClean="0">
                <a:solidFill>
                  <a:schemeClr val="tx1"/>
                </a:solidFill>
                <a:latin typeface="+mn-lt"/>
                <a:ea typeface="+mn-ea"/>
                <a:cs typeface="+mn-cs"/>
              </a:rPr>
              <a:t>tutti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quei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processi</a:t>
            </a:r>
            <a:r>
              <a:rPr lang="en-US" sz="1200" kern="1200" baseline="0" dirty="0" smtClean="0">
                <a:solidFill>
                  <a:schemeClr val="tx1"/>
                </a:solidFill>
                <a:latin typeface="+mn-lt"/>
                <a:ea typeface="+mn-ea"/>
                <a:cs typeface="+mn-cs"/>
              </a:rPr>
              <a:t> e </a:t>
            </a:r>
            <a:r>
              <a:rPr lang="en-US" sz="1200" kern="1200" baseline="0" dirty="0" err="1" smtClean="0">
                <a:solidFill>
                  <a:schemeClr val="tx1"/>
                </a:solidFill>
                <a:latin typeface="+mn-lt"/>
                <a:ea typeface="+mn-ea"/>
                <a:cs typeface="+mn-cs"/>
              </a:rPr>
              <a:t>prodotti</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strettamente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legati</a:t>
            </a:r>
            <a:r>
              <a:rPr lang="en-US" sz="1200" kern="1200" dirty="0" smtClean="0">
                <a:solidFill>
                  <a:schemeClr val="tx1"/>
                </a:solidFill>
                <a:latin typeface="+mn-lt"/>
                <a:ea typeface="+mn-ea"/>
                <a:cs typeface="+mn-cs"/>
              </a:rPr>
              <a:t> al </a:t>
            </a:r>
            <a:r>
              <a:rPr lang="en-US" sz="1200" kern="1200" dirty="0" err="1" smtClean="0">
                <a:solidFill>
                  <a:schemeClr val="tx1"/>
                </a:solidFill>
                <a:latin typeface="+mn-lt"/>
                <a:ea typeface="+mn-ea"/>
                <a:cs typeface="+mn-cs"/>
              </a:rPr>
              <a:t>settore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dell’industria</a:t>
            </a:r>
            <a:r>
              <a:rPr lang="en-US" sz="1200" kern="1200" dirty="0" smtClean="0">
                <a:solidFill>
                  <a:schemeClr val="tx1"/>
                </a:solidFill>
                <a:latin typeface="+mn-lt"/>
                <a:ea typeface="+mn-ea"/>
                <a:cs typeface="+mn-cs"/>
              </a:rPr>
              <a:t> TLC e ICT. Si </a:t>
            </a:r>
            <a:r>
              <a:rPr lang="en-US" sz="1200" kern="1200" dirty="0" err="1" smtClean="0">
                <a:solidFill>
                  <a:schemeClr val="tx1"/>
                </a:solidFill>
                <a:latin typeface="+mn-lt"/>
                <a:ea typeface="+mn-ea"/>
                <a:cs typeface="+mn-cs"/>
              </a:rPr>
              <a:t>parla</a:t>
            </a:r>
            <a:r>
              <a:rPr lang="en-US" sz="1200" kern="1200" dirty="0" smtClean="0">
                <a:solidFill>
                  <a:schemeClr val="tx1"/>
                </a:solidFill>
                <a:latin typeface="+mn-lt"/>
                <a:ea typeface="+mn-ea"/>
                <a:cs typeface="+mn-cs"/>
              </a:rPr>
              <a:t> in </a:t>
            </a:r>
            <a:r>
              <a:rPr lang="en-US" sz="1200" kern="1200" dirty="0" err="1" smtClean="0">
                <a:solidFill>
                  <a:schemeClr val="tx1"/>
                </a:solidFill>
                <a:latin typeface="+mn-lt"/>
                <a:ea typeface="+mn-ea"/>
                <a:cs typeface="+mn-cs"/>
              </a:rPr>
              <a:t>questo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caso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Green IT e Green Telco,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 </a:t>
            </a:r>
            <a:r>
              <a:rPr lang="en-US" sz="1200" kern="1200" dirty="0" err="1" smtClean="0">
                <a:solidFill>
                  <a:schemeClr val="tx1"/>
                </a:solidFill>
                <a:latin typeface="+mn-lt"/>
                <a:ea typeface="+mn-ea"/>
                <a:cs typeface="+mn-cs"/>
              </a:rPr>
              <a:t>iniziative</a:t>
            </a:r>
            <a:r>
              <a:rPr lang="en-US" sz="1200" kern="1200" baseline="0" dirty="0" smtClean="0">
                <a:solidFill>
                  <a:schemeClr val="tx1"/>
                </a:solidFill>
                <a:latin typeface="+mn-lt"/>
                <a:ea typeface="+mn-ea"/>
                <a:cs typeface="+mn-cs"/>
              </a:rPr>
              <a:t> a </a:t>
            </a:r>
            <a:r>
              <a:rPr lang="en-US" sz="1200" kern="1200" baseline="0" dirty="0" err="1" smtClean="0">
                <a:solidFill>
                  <a:schemeClr val="tx1"/>
                </a:solidFill>
                <a:latin typeface="+mn-lt"/>
                <a:ea typeface="+mn-ea"/>
                <a:cs typeface="+mn-cs"/>
              </a:rPr>
              <a:t>livello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internazionale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quali</a:t>
            </a:r>
            <a:r>
              <a:rPr lang="en-US" sz="1200" kern="1200" baseline="0" dirty="0" smtClean="0">
                <a:solidFill>
                  <a:schemeClr val="tx1"/>
                </a:solidFill>
                <a:latin typeface="+mn-lt"/>
                <a:ea typeface="+mn-ea"/>
                <a:cs typeface="+mn-cs"/>
              </a:rPr>
              <a:t> ad </a:t>
            </a:r>
            <a:r>
              <a:rPr lang="en-US" sz="1200" kern="1200" baseline="0" dirty="0" err="1" smtClean="0">
                <a:solidFill>
                  <a:schemeClr val="tx1"/>
                </a:solidFill>
                <a:latin typeface="+mn-lt"/>
                <a:ea typeface="+mn-ea"/>
                <a:cs typeface="+mn-cs"/>
              </a:rPr>
              <a:t>esempio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Green Touch (</a:t>
            </a:r>
            <a:r>
              <a:rPr lang="it-IT" sz="1200" kern="1200" dirty="0" smtClean="0">
                <a:solidFill>
                  <a:schemeClr val="tx1"/>
                </a:solidFill>
                <a:latin typeface="+mn-lt"/>
                <a:ea typeface="+mn-ea"/>
                <a:cs typeface="+mn-cs"/>
              </a:rPr>
              <a:t>consorzio globale fondato dai Bell </a:t>
            </a:r>
            <a:r>
              <a:rPr lang="it-IT" sz="1200" kern="1200" dirty="0" err="1" smtClean="0">
                <a:solidFill>
                  <a:schemeClr val="tx1"/>
                </a:solidFill>
                <a:latin typeface="+mn-lt"/>
                <a:ea typeface="+mn-ea"/>
                <a:cs typeface="+mn-cs"/>
              </a:rPr>
              <a:t>Labs</a:t>
            </a:r>
            <a:r>
              <a:rPr lang="it-IT" sz="1200" kern="120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che unisce realtà leader nel mondo industriale, accademico e centri pubblici di ricerca al fine di sviluppare approcci radicalmente nuovi al tema dell’efficienza energetica e delle reti ecosostenibili. L’obiettivo è di incrementare di 1000 volte  l’efficienza  delle reti  di comunicazione</a:t>
            </a:r>
            <a:r>
              <a:rPr lang="en-US" sz="1200" kern="1200" dirty="0" smtClean="0">
                <a:solidFill>
                  <a:schemeClr val="tx1"/>
                </a:solidFill>
                <a:latin typeface="+mn-lt"/>
                <a:ea typeface="+mn-ea"/>
                <a:cs typeface="+mn-cs"/>
              </a:rPr>
              <a:t>), Energy Efficient</a:t>
            </a:r>
            <a:r>
              <a:rPr lang="en-US" sz="1200" kern="1200" baseline="0" dirty="0" smtClean="0">
                <a:solidFill>
                  <a:schemeClr val="tx1"/>
                </a:solidFill>
                <a:latin typeface="+mn-lt"/>
                <a:ea typeface="+mn-ea"/>
                <a:cs typeface="+mn-cs"/>
              </a:rPr>
              <a:t> Eth</a:t>
            </a:r>
            <a:r>
              <a:rPr lang="en-US" sz="1200" kern="1200" dirty="0" smtClean="0">
                <a:solidFill>
                  <a:schemeClr val="tx1"/>
                </a:solidFill>
                <a:latin typeface="+mn-lt"/>
                <a:ea typeface="+mn-ea"/>
                <a:cs typeface="+mn-cs"/>
              </a:rPr>
              <a:t>ernet (standard </a:t>
            </a:r>
            <a:r>
              <a:rPr lang="it-IT" sz="1200" kern="1200" baseline="0" dirty="0" smtClean="0">
                <a:solidFill>
                  <a:schemeClr val="tx1"/>
                </a:solidFill>
                <a:latin typeface="+mn-lt"/>
                <a:ea typeface="+mn-ea"/>
                <a:cs typeface="+mn-cs"/>
              </a:rPr>
              <a:t>IEEE 802.3az</a:t>
            </a:r>
            <a:r>
              <a:rPr lang="en-US" sz="1200" kern="1200" dirty="0" smtClean="0">
                <a:solidFill>
                  <a:schemeClr val="tx1"/>
                </a:solidFill>
                <a:latin typeface="+mn-lt"/>
                <a:ea typeface="+mn-ea"/>
                <a:cs typeface="+mn-cs"/>
              </a:rPr>
              <a:t>), NGMN (Next Generation Mobile</a:t>
            </a:r>
            <a:r>
              <a:rPr lang="en-US" sz="1200" kern="1200" baseline="0" dirty="0" smtClean="0">
                <a:solidFill>
                  <a:schemeClr val="tx1"/>
                </a:solidFill>
                <a:latin typeface="+mn-lt"/>
                <a:ea typeface="+mn-ea"/>
                <a:cs typeface="+mn-cs"/>
              </a:rPr>
              <a:t> Networks Alliance, </a:t>
            </a:r>
            <a:r>
              <a:rPr lang="en-US" sz="1200" kern="1200" baseline="0" dirty="0" err="1" smtClean="0">
                <a:solidFill>
                  <a:schemeClr val="tx1"/>
                </a:solidFill>
                <a:latin typeface="+mn-lt"/>
                <a:ea typeface="+mn-ea"/>
                <a:cs typeface="+mn-cs"/>
              </a:rPr>
              <a:t>tra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cui </a:t>
            </a:r>
            <a:r>
              <a:rPr lang="en-US" sz="1200" kern="1200" baseline="0" dirty="0" err="1" smtClean="0">
                <a:solidFill>
                  <a:schemeClr val="tx1"/>
                </a:solidFill>
                <a:latin typeface="+mn-lt"/>
                <a:ea typeface="+mn-ea"/>
                <a:cs typeface="+mn-cs"/>
              </a:rPr>
              <a:t>obiettivi</a:t>
            </a:r>
            <a:r>
              <a:rPr lang="en-US" sz="1200" kern="1200" baseline="0" dirty="0" smtClean="0">
                <a:solidFill>
                  <a:schemeClr val="tx1"/>
                </a:solidFill>
                <a:latin typeface="+mn-lt"/>
                <a:ea typeface="+mn-ea"/>
                <a:cs typeface="+mn-cs"/>
              </a:rPr>
              <a:t> vi è lo </a:t>
            </a:r>
            <a:r>
              <a:rPr lang="en-US" sz="1200" kern="1200" baseline="0" dirty="0" err="1" smtClean="0">
                <a:solidFill>
                  <a:schemeClr val="tx1"/>
                </a:solidFill>
                <a:latin typeface="+mn-lt"/>
                <a:ea typeface="+mn-ea"/>
                <a:cs typeface="+mn-cs"/>
              </a:rPr>
              <a:t>sviluppo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tecnologie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nuova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generazione</a:t>
            </a:r>
            <a:r>
              <a:rPr lang="en-US" sz="1200" kern="1200" baseline="0" dirty="0" smtClean="0">
                <a:solidFill>
                  <a:schemeClr val="tx1"/>
                </a:solidFill>
                <a:latin typeface="+mn-lt"/>
                <a:ea typeface="+mn-ea"/>
                <a:cs typeface="+mn-cs"/>
              </a:rPr>
              <a:t> ad </a:t>
            </a:r>
            <a:r>
              <a:rPr lang="en-US" sz="1200" kern="1200" baseline="0" dirty="0" err="1" smtClean="0">
                <a:solidFill>
                  <a:schemeClr val="tx1"/>
                </a:solidFill>
                <a:latin typeface="+mn-lt"/>
                <a:ea typeface="+mn-ea"/>
                <a:cs typeface="+mn-cs"/>
              </a:rPr>
              <a:t>alta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efficienza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energetice</a:t>
            </a:r>
            <a:r>
              <a:rPr lang="en-US" sz="1200" kern="1200" baseline="0" dirty="0" smtClean="0">
                <a:solidFill>
                  <a:schemeClr val="tx1"/>
                </a:solidFill>
                <a:latin typeface="+mn-lt"/>
                <a:ea typeface="+mn-ea"/>
                <a:cs typeface="+mn-cs"/>
              </a:rPr>
              <a:t> per le </a:t>
            </a:r>
            <a:r>
              <a:rPr lang="en-US" sz="1200" kern="1200" baseline="0" dirty="0" err="1" smtClean="0">
                <a:solidFill>
                  <a:schemeClr val="tx1"/>
                </a:solidFill>
                <a:latin typeface="+mn-lt"/>
                <a:ea typeface="+mn-ea"/>
                <a:cs typeface="+mn-cs"/>
              </a:rPr>
              <a:t>reti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mobili</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In questo primo approccio rientra la questione del risparmio energetico nella gestione delle reti di telecomunicazione</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e nel complesso settore del digitale.</a:t>
            </a:r>
          </a:p>
          <a:p>
            <a:r>
              <a:rPr lang="it-IT" sz="1200" b="1" kern="1200" dirty="0" smtClean="0">
                <a:solidFill>
                  <a:schemeClr val="tx1"/>
                </a:solidFill>
                <a:latin typeface="+mn-lt"/>
                <a:ea typeface="+mn-ea"/>
                <a:cs typeface="+mn-cs"/>
              </a:rPr>
              <a:t>ICT </a:t>
            </a:r>
            <a:r>
              <a:rPr lang="it-IT" sz="1200" b="1" kern="1200" dirty="0" err="1" smtClean="0">
                <a:solidFill>
                  <a:schemeClr val="tx1"/>
                </a:solidFill>
                <a:latin typeface="+mn-lt"/>
                <a:ea typeface="+mn-ea"/>
                <a:cs typeface="+mn-cs"/>
              </a:rPr>
              <a:t>for</a:t>
            </a:r>
            <a:r>
              <a:rPr lang="it-IT" sz="1200" b="1" kern="1200" dirty="0" smtClean="0">
                <a:solidFill>
                  <a:schemeClr val="tx1"/>
                </a:solidFill>
                <a:latin typeface="+mn-lt"/>
                <a:ea typeface="+mn-ea"/>
                <a:cs typeface="+mn-cs"/>
              </a:rPr>
              <a:t> Green</a:t>
            </a:r>
            <a:r>
              <a:rPr lang="it-IT" sz="1200" kern="120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 invece, rappresenta l’approccio “indiretto”, ossia</a:t>
            </a:r>
            <a:r>
              <a:rPr lang="it-IT" sz="1200" kern="1200" dirty="0" smtClean="0">
                <a:solidFill>
                  <a:schemeClr val="tx1"/>
                </a:solidFill>
                <a:latin typeface="+mn-lt"/>
                <a:ea typeface="+mn-ea"/>
                <a:cs typeface="+mn-cs"/>
              </a:rPr>
              <a:t> ciò che può fare l’ICT per migliorare l’impatto ambientale in altri settori vitali per l’economia e lo sviluppo dei Paesi,</a:t>
            </a:r>
            <a:r>
              <a:rPr lang="it-IT" sz="1200" kern="1200" baseline="0" dirty="0" smtClean="0">
                <a:solidFill>
                  <a:schemeClr val="tx1"/>
                </a:solidFill>
                <a:latin typeface="+mn-lt"/>
                <a:ea typeface="+mn-ea"/>
                <a:cs typeface="+mn-cs"/>
              </a:rPr>
              <a:t> quali</a:t>
            </a:r>
            <a:r>
              <a:rPr lang="it-IT" sz="1200" kern="1200" dirty="0" smtClean="0">
                <a:solidFill>
                  <a:schemeClr val="tx1"/>
                </a:solidFill>
                <a:latin typeface="+mn-lt"/>
                <a:ea typeface="+mn-ea"/>
                <a:cs typeface="+mn-cs"/>
              </a:rPr>
              <a:t> in particolare </a:t>
            </a:r>
            <a:r>
              <a:rPr lang="it-IT" sz="1200" kern="1200" baseline="0" dirty="0" smtClean="0">
                <a:solidFill>
                  <a:schemeClr val="tx1"/>
                </a:solidFill>
                <a:latin typeface="+mn-lt"/>
                <a:ea typeface="+mn-ea"/>
                <a:cs typeface="+mn-cs"/>
              </a:rPr>
              <a:t>l’energetico, l’industriale, i trasporti e l’edilizia</a:t>
            </a:r>
            <a:r>
              <a:rPr lang="it-IT" sz="1200" kern="120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Questi appena elencati sono tutti settori che consentono un maggior impatto dell’ICT sulle riduzioni di emissioni di CO2. </a:t>
            </a:r>
            <a:r>
              <a:rPr lang="it-IT" sz="1200" kern="1200" dirty="0" smtClean="0">
                <a:solidFill>
                  <a:schemeClr val="tx1"/>
                </a:solidFill>
                <a:latin typeface="+mn-lt"/>
                <a:ea typeface="+mn-ea"/>
                <a:cs typeface="+mn-cs"/>
              </a:rPr>
              <a:t>Si va dal tema della </a:t>
            </a:r>
            <a:r>
              <a:rPr lang="it-IT" sz="1200" kern="1200" dirty="0" err="1" smtClean="0">
                <a:solidFill>
                  <a:schemeClr val="tx1"/>
                </a:solidFill>
                <a:latin typeface="+mn-lt"/>
                <a:ea typeface="+mn-ea"/>
                <a:cs typeface="+mn-cs"/>
              </a:rPr>
              <a:t>dematerializzazione</a:t>
            </a:r>
            <a:r>
              <a:rPr lang="it-IT" sz="1200" kern="1200" dirty="0" smtClean="0">
                <a:solidFill>
                  <a:schemeClr val="tx1"/>
                </a:solidFill>
                <a:latin typeface="+mn-lt"/>
                <a:ea typeface="+mn-ea"/>
                <a:cs typeface="+mn-cs"/>
              </a:rPr>
              <a:t> (ad es., non stampare carta) passando per la telepresenza,</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il controllo del consumo energetico (ad es., per produzione industriale, trasporti, logistica, edifici -</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tutti settori dove l’ICT gioca un ruolo fondamentale),</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fino ad arrivare al concetto di </a:t>
            </a:r>
            <a:r>
              <a:rPr lang="it-IT" sz="1200" i="1" kern="1200" dirty="0" err="1" smtClean="0">
                <a:solidFill>
                  <a:schemeClr val="tx1"/>
                </a:solidFill>
                <a:latin typeface="+mn-lt"/>
                <a:ea typeface="+mn-ea"/>
                <a:cs typeface="+mn-cs"/>
              </a:rPr>
              <a:t>smart</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grid</a:t>
            </a:r>
            <a:r>
              <a:rPr lang="it-IT" sz="1200" kern="1200" dirty="0" smtClean="0">
                <a:solidFill>
                  <a:schemeClr val="tx1"/>
                </a:solidFill>
                <a:latin typeface="+mn-lt"/>
                <a:ea typeface="+mn-ea"/>
                <a:cs typeface="+mn-cs"/>
              </a:rPr>
              <a:t>. Dunque in questo secondo approccio rientra la tematica di come l’ICT possa aumentare le performance energetiche delle utility, a partire proprio dalle reti energetiche.</a:t>
            </a:r>
          </a:p>
        </p:txBody>
      </p:sp>
      <p:sp>
        <p:nvSpPr>
          <p:cNvPr id="82948" name="Segnaposto numero diapositiva 3"/>
          <p:cNvSpPr>
            <a:spLocks noGrp="1"/>
          </p:cNvSpPr>
          <p:nvPr>
            <p:ph type="sldNum" sz="quarter" idx="5"/>
          </p:nvPr>
        </p:nvSpPr>
        <p:spPr>
          <a:noFill/>
        </p:spPr>
        <p:txBody>
          <a:bodyPr/>
          <a:lstStyle/>
          <a:p>
            <a:fld id="{92AB1272-15BE-456B-8EA1-106C699712D2}" type="slidenum">
              <a:rPr lang="it-IT">
                <a:solidFill>
                  <a:prstClr val="black"/>
                </a:solidFill>
              </a:rPr>
              <a:pPr/>
              <a:t>3</a:t>
            </a:fld>
            <a:endParaRPr lang="it-IT">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a:xfrm>
            <a:off x="1143000" y="685800"/>
            <a:ext cx="4572000" cy="3429000"/>
          </a:xfrm>
          <a:ln/>
        </p:spPr>
      </p:sp>
      <p:sp>
        <p:nvSpPr>
          <p:cNvPr id="82947" name="Segnaposto note 2"/>
          <p:cNvSpPr>
            <a:spLocks noGrp="1"/>
          </p:cNvSpPr>
          <p:nvPr>
            <p:ph type="body" idx="1"/>
          </p:nvPr>
        </p:nvSpPr>
        <p:spPr>
          <a:noFill/>
          <a:ln/>
        </p:spPr>
        <p:txBody>
          <a:bodyPr/>
          <a:lstStyle/>
          <a:p>
            <a:r>
              <a:rPr lang="it-IT" sz="1200" dirty="0" smtClean="0"/>
              <a:t>GtCO</a:t>
            </a:r>
            <a:r>
              <a:rPr lang="it-IT" sz="1200" baseline="-25000" dirty="0" smtClean="0"/>
              <a:t>2</a:t>
            </a:r>
            <a:r>
              <a:rPr lang="it-IT" sz="1200" dirty="0" smtClean="0"/>
              <a:t>e = miliardi (Giga) di</a:t>
            </a:r>
            <a:r>
              <a:rPr lang="it-IT" sz="1200" baseline="0" dirty="0" smtClean="0"/>
              <a:t> tonnellate (t) di emissioni (e) di CO2.</a:t>
            </a:r>
          </a:p>
          <a:p>
            <a:endParaRPr lang="it-IT" sz="1200"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latin typeface="+mn-lt"/>
                <a:ea typeface="+mn-ea"/>
                <a:cs typeface="+mn-cs"/>
              </a:rPr>
              <a:t>Alcuni studi, tra cui “SMART2020” del The </a:t>
            </a:r>
            <a:r>
              <a:rPr lang="it-IT" sz="1200" kern="1200" baseline="0" dirty="0" err="1" smtClean="0">
                <a:solidFill>
                  <a:schemeClr val="tx1"/>
                </a:solidFill>
                <a:latin typeface="+mn-lt"/>
                <a:ea typeface="+mn-ea"/>
                <a:cs typeface="+mn-cs"/>
              </a:rPr>
              <a:t>Climate</a:t>
            </a:r>
            <a:r>
              <a:rPr lang="it-IT" sz="1200" kern="1200" baseline="0" dirty="0" smtClean="0">
                <a:solidFill>
                  <a:schemeClr val="tx1"/>
                </a:solidFill>
                <a:latin typeface="+mn-lt"/>
                <a:ea typeface="+mn-ea"/>
                <a:cs typeface="+mn-cs"/>
              </a:rPr>
              <a:t> Group (2010) nell’ambito della </a:t>
            </a:r>
            <a:r>
              <a:rPr lang="it-IT" dirty="0" smtClean="0"/>
              <a:t>Global </a:t>
            </a:r>
            <a:r>
              <a:rPr lang="it-IT" dirty="0" err="1" smtClean="0"/>
              <a:t>e-Sustainability</a:t>
            </a:r>
            <a:r>
              <a:rPr lang="it-IT" dirty="0" smtClean="0"/>
              <a:t> </a:t>
            </a:r>
            <a:r>
              <a:rPr lang="it-IT" dirty="0" err="1" smtClean="0"/>
              <a:t>Initiative</a:t>
            </a:r>
            <a:r>
              <a:rPr lang="it-IT" dirty="0" smtClean="0"/>
              <a:t> (</a:t>
            </a:r>
            <a:r>
              <a:rPr lang="it-IT" dirty="0" err="1" smtClean="0"/>
              <a:t>GeSI</a:t>
            </a:r>
            <a:r>
              <a:rPr lang="it-IT" dirty="0" smtClean="0"/>
              <a:t>) </a:t>
            </a:r>
            <a:r>
              <a:rPr lang="it-IT" sz="1200" kern="1200" baseline="0" dirty="0" smtClean="0">
                <a:solidFill>
                  <a:schemeClr val="tx1"/>
                </a:solidFill>
                <a:latin typeface="+mn-lt"/>
                <a:ea typeface="+mn-ea"/>
                <a:cs typeface="+mn-cs"/>
              </a:rPr>
              <a:t>e </a:t>
            </a:r>
            <a:r>
              <a:rPr lang="it-IT" sz="1200" dirty="0" smtClean="0"/>
              <a:t>“A Green </a:t>
            </a:r>
            <a:r>
              <a:rPr lang="it-IT" sz="1200" dirty="0" err="1" smtClean="0"/>
              <a:t>Knowledge</a:t>
            </a:r>
            <a:r>
              <a:rPr lang="it-IT" sz="1200" dirty="0" smtClean="0"/>
              <a:t> Society. An ICT policy agenda </a:t>
            </a:r>
            <a:r>
              <a:rPr lang="it-IT" sz="1200" dirty="0" err="1" smtClean="0"/>
              <a:t>to</a:t>
            </a:r>
            <a:r>
              <a:rPr lang="it-IT" sz="1200" dirty="0" smtClean="0"/>
              <a:t> 2015 </a:t>
            </a:r>
            <a:r>
              <a:rPr lang="it-IT" sz="1200" dirty="0" err="1" smtClean="0"/>
              <a:t>for</a:t>
            </a:r>
            <a:r>
              <a:rPr lang="it-IT" sz="1200" dirty="0" smtClean="0"/>
              <a:t> </a:t>
            </a:r>
            <a:r>
              <a:rPr lang="it-IT" sz="1200" dirty="0" err="1" smtClean="0"/>
              <a:t>Europe</a:t>
            </a:r>
            <a:r>
              <a:rPr lang="it-IT" sz="1200" dirty="0" smtClean="0"/>
              <a:t>’s future </a:t>
            </a:r>
            <a:r>
              <a:rPr lang="it-IT" sz="1200" dirty="0" err="1" smtClean="0"/>
              <a:t>knowledge</a:t>
            </a:r>
            <a:r>
              <a:rPr lang="it-IT" sz="1200" dirty="0" smtClean="0"/>
              <a:t> society” (2009), di cui in questa slide si riportano alcuni dati, </a:t>
            </a:r>
            <a:r>
              <a:rPr lang="it-IT" sz="1200" kern="1200" baseline="0" dirty="0" smtClean="0">
                <a:solidFill>
                  <a:schemeClr val="tx1"/>
                </a:solidFill>
                <a:latin typeface="+mn-lt"/>
                <a:ea typeface="+mn-ea"/>
                <a:cs typeface="+mn-cs"/>
              </a:rPr>
              <a:t>prevedono per il 2020 una riduzione della CO2 abilitata dal settore ICT di quasi 8 </a:t>
            </a:r>
            <a:r>
              <a:rPr lang="it-IT" sz="1200" dirty="0" smtClean="0"/>
              <a:t>GtCO</a:t>
            </a:r>
            <a:r>
              <a:rPr lang="it-IT" sz="1200" baseline="-25000" dirty="0" smtClean="0"/>
              <a:t>2</a:t>
            </a:r>
            <a:r>
              <a:rPr lang="it-IT" sz="1200" dirty="0" smtClean="0"/>
              <a:t>e, </a:t>
            </a:r>
            <a:r>
              <a:rPr lang="it-IT" sz="1200" kern="1200" baseline="0" dirty="0" smtClean="0">
                <a:solidFill>
                  <a:schemeClr val="tx1"/>
                </a:solidFill>
                <a:latin typeface="+mn-lt"/>
                <a:ea typeface="+mn-ea"/>
                <a:cs typeface="+mn-cs"/>
              </a:rPr>
              <a:t>pari a circa cinque volte e mezzo le emissioni direttamente provocate dall’ICT stesso (1.43 </a:t>
            </a:r>
            <a:r>
              <a:rPr lang="it-IT" sz="1200" dirty="0" smtClean="0"/>
              <a:t>GtCO</a:t>
            </a:r>
            <a:r>
              <a:rPr lang="it-IT" sz="1200" baseline="-25000" dirty="0" smtClean="0"/>
              <a:t>2</a:t>
            </a:r>
            <a:r>
              <a:rPr lang="it-IT" sz="1200" dirty="0" smtClean="0"/>
              <a:t>e).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Queste previsioni testimoniano</a:t>
            </a:r>
            <a:r>
              <a:rPr lang="it-IT" sz="1200" baseline="0" dirty="0" smtClean="0"/>
              <a:t> </a:t>
            </a:r>
            <a:r>
              <a:rPr lang="it-IT" sz="1200" dirty="0" smtClean="0"/>
              <a:t>l’importanza</a:t>
            </a:r>
            <a:r>
              <a:rPr lang="it-IT" sz="1200" baseline="0" dirty="0" smtClean="0"/>
              <a:t> del ruolo dell’ICT come strumento per ridurre l’impatto ambientale anche </a:t>
            </a:r>
            <a:r>
              <a:rPr lang="it-IT" sz="1200" kern="1200" baseline="0" dirty="0" smtClean="0">
                <a:solidFill>
                  <a:schemeClr val="tx1"/>
                </a:solidFill>
                <a:latin typeface="+mn-lt"/>
                <a:ea typeface="+mn-ea"/>
                <a:cs typeface="+mn-cs"/>
              </a:rPr>
              <a:t>negli </a:t>
            </a:r>
            <a:r>
              <a:rPr lang="it-IT" sz="1200" kern="1200" dirty="0" smtClean="0">
                <a:solidFill>
                  <a:schemeClr val="tx1"/>
                </a:solidFill>
                <a:latin typeface="+mn-lt"/>
                <a:ea typeface="+mn-ea"/>
                <a:cs typeface="+mn-cs"/>
              </a:rPr>
              <a:t>altri settori coinvolti negli obiettivi della strategia “20-20-20”.</a:t>
            </a:r>
            <a:endParaRPr lang="it-IT" sz="1200" i="1" kern="1200" baseline="0" dirty="0" smtClean="0">
              <a:solidFill>
                <a:schemeClr val="tx1"/>
              </a:solidFill>
              <a:latin typeface="+mn-lt"/>
              <a:ea typeface="+mn-ea"/>
              <a:cs typeface="+mn-cs"/>
            </a:endParaRPr>
          </a:p>
        </p:txBody>
      </p:sp>
      <p:sp>
        <p:nvSpPr>
          <p:cNvPr id="82948" name="Segnaposto numero diapositiva 3"/>
          <p:cNvSpPr>
            <a:spLocks noGrp="1"/>
          </p:cNvSpPr>
          <p:nvPr>
            <p:ph type="sldNum" sz="quarter" idx="5"/>
          </p:nvPr>
        </p:nvSpPr>
        <p:spPr>
          <a:noFill/>
        </p:spPr>
        <p:txBody>
          <a:bodyPr/>
          <a:lstStyle/>
          <a:p>
            <a:fld id="{92AB1272-15BE-456B-8EA1-106C699712D2}" type="slidenum">
              <a:rPr lang="it-IT">
                <a:solidFill>
                  <a:prstClr val="black"/>
                </a:solidFill>
              </a:rPr>
              <a:pPr/>
              <a:t>4</a:t>
            </a:fld>
            <a:endParaRPr lang="it-IT">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fontScale="70000" lnSpcReduction="20000"/>
          </a:bodyPr>
          <a:lstStyle/>
          <a:p>
            <a:r>
              <a:rPr lang="it-IT" sz="1200" kern="1200" baseline="0" dirty="0" smtClean="0">
                <a:solidFill>
                  <a:schemeClr val="tx1"/>
                </a:solidFill>
                <a:latin typeface="+mn-lt"/>
                <a:ea typeface="+mn-ea"/>
                <a:cs typeface="+mn-cs"/>
              </a:rPr>
              <a:t>In questa slide vengono mostrati i dati riportati nel Piano d’Azione Efficienza Energetica (PAEE) 2011, relativamente ai consumi elettrici “diretti”, cioè quelli direttamente legati alle tecnologie ICT, sia in Europa che in Italia.</a:t>
            </a:r>
          </a:p>
          <a:p>
            <a:r>
              <a:rPr lang="it-IT" sz="1200" kern="1200" baseline="0" dirty="0" smtClean="0">
                <a:solidFill>
                  <a:schemeClr val="tx1"/>
                </a:solidFill>
                <a:latin typeface="+mn-lt"/>
                <a:ea typeface="+mn-ea"/>
                <a:cs typeface="+mn-cs"/>
              </a:rPr>
              <a:t>A livello europeo (EU–25) al 2005 il consumo totale di elettricità di questo settore ammontava a circa 214,5</a:t>
            </a:r>
          </a:p>
          <a:p>
            <a:r>
              <a:rPr lang="it-IT" sz="1200" kern="1200" baseline="0" dirty="0" err="1" smtClean="0">
                <a:solidFill>
                  <a:schemeClr val="tx1"/>
                </a:solidFill>
                <a:latin typeface="+mn-lt"/>
                <a:ea typeface="+mn-ea"/>
                <a:cs typeface="+mn-cs"/>
              </a:rPr>
              <a:t>TWh</a:t>
            </a:r>
            <a:r>
              <a:rPr lang="it-IT" sz="1200" kern="1200" baseline="0" dirty="0" smtClean="0">
                <a:solidFill>
                  <a:schemeClr val="tx1"/>
                </a:solidFill>
                <a:latin typeface="+mn-lt"/>
                <a:ea typeface="+mn-ea"/>
                <a:cs typeface="+mn-cs"/>
              </a:rPr>
              <a:t> (dati </a:t>
            </a:r>
            <a:r>
              <a:rPr lang="it-IT" sz="1200" kern="1200" baseline="0" dirty="0" err="1" smtClean="0">
                <a:solidFill>
                  <a:schemeClr val="tx1"/>
                </a:solidFill>
                <a:latin typeface="+mn-lt"/>
                <a:ea typeface="+mn-ea"/>
                <a:cs typeface="+mn-cs"/>
              </a:rPr>
              <a:t>European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Commission</a:t>
            </a:r>
            <a:r>
              <a:rPr lang="it-IT" sz="1200" kern="1200" baseline="0" dirty="0" smtClean="0">
                <a:solidFill>
                  <a:schemeClr val="tx1"/>
                </a:solidFill>
                <a:latin typeface="+mn-lt"/>
                <a:ea typeface="+mn-ea"/>
                <a:cs typeface="+mn-cs"/>
              </a:rPr>
              <a:t> DG INFSO, “</a:t>
            </a:r>
            <a:r>
              <a:rPr lang="it-IT" sz="1200" kern="1200" baseline="0" dirty="0" err="1" smtClean="0">
                <a:solidFill>
                  <a:schemeClr val="tx1"/>
                </a:solidFill>
                <a:latin typeface="+mn-lt"/>
                <a:ea typeface="+mn-ea"/>
                <a:cs typeface="+mn-cs"/>
              </a:rPr>
              <a:t>Impacts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Information and </a:t>
            </a:r>
            <a:r>
              <a:rPr lang="it-IT" sz="1200" kern="1200" baseline="0" dirty="0" err="1" smtClean="0">
                <a:solidFill>
                  <a:schemeClr val="tx1"/>
                </a:solidFill>
                <a:latin typeface="+mn-lt"/>
                <a:ea typeface="+mn-ea"/>
                <a:cs typeface="+mn-cs"/>
              </a:rPr>
              <a:t>Communication</a:t>
            </a:r>
            <a:r>
              <a:rPr lang="it-IT" sz="1200" kern="1200" baseline="0" dirty="0" smtClean="0">
                <a:solidFill>
                  <a:schemeClr val="tx1"/>
                </a:solidFill>
                <a:latin typeface="+mn-lt"/>
                <a:ea typeface="+mn-ea"/>
                <a:cs typeface="+mn-cs"/>
              </a:rPr>
              <a:t> Technologies on Energy </a:t>
            </a:r>
            <a:r>
              <a:rPr lang="it-IT" sz="1200" kern="1200" baseline="0" dirty="0" err="1" smtClean="0">
                <a:solidFill>
                  <a:schemeClr val="tx1"/>
                </a:solidFill>
                <a:latin typeface="+mn-lt"/>
                <a:ea typeface="+mn-ea"/>
                <a:cs typeface="+mn-cs"/>
              </a:rPr>
              <a:t>Efficiency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Final</a:t>
            </a:r>
            <a:r>
              <a:rPr lang="it-IT" sz="1200" kern="1200" baseline="0" dirty="0" smtClean="0">
                <a:solidFill>
                  <a:schemeClr val="tx1"/>
                </a:solidFill>
                <a:latin typeface="+mn-lt"/>
                <a:ea typeface="+mn-ea"/>
                <a:cs typeface="+mn-cs"/>
              </a:rPr>
              <a:t> Report </a:t>
            </a:r>
            <a:r>
              <a:rPr lang="it-IT" sz="1200" kern="1200" baseline="0" dirty="0" err="1" smtClean="0">
                <a:solidFill>
                  <a:schemeClr val="tx1"/>
                </a:solidFill>
                <a:latin typeface="+mn-lt"/>
                <a:ea typeface="+mn-ea"/>
                <a:cs typeface="+mn-cs"/>
              </a:rPr>
              <a:t>September</a:t>
            </a:r>
            <a:r>
              <a:rPr lang="it-IT" sz="1200" kern="1200" baseline="0" dirty="0" smtClean="0">
                <a:solidFill>
                  <a:schemeClr val="tx1"/>
                </a:solidFill>
                <a:latin typeface="+mn-lt"/>
                <a:ea typeface="+mn-ea"/>
                <a:cs typeface="+mn-cs"/>
              </a:rPr>
              <a:t> 2008), rappresentando quindi l’8% del consumo totale di elettricità; le emissioni di CO2 derivanti raggiungono così le 98,3 Mt equivalenti, un valore pari a circa l’1,9% delle emissioni totali a livello europeo (EU-25). Se si sottraggono dai precedenti consumi per ICT quelli della cosiddetta “consumer </a:t>
            </a:r>
            <a:r>
              <a:rPr lang="it-IT" sz="1200" kern="1200" baseline="0" dirty="0" err="1" smtClean="0">
                <a:solidFill>
                  <a:schemeClr val="tx1"/>
                </a:solidFill>
                <a:latin typeface="+mn-lt"/>
                <a:ea typeface="+mn-ea"/>
                <a:cs typeface="+mn-cs"/>
              </a:rPr>
              <a:t>electronics</a:t>
            </a:r>
            <a:r>
              <a:rPr lang="it-IT" sz="1200" kern="1200" baseline="0" dirty="0" smtClean="0">
                <a:solidFill>
                  <a:schemeClr val="tx1"/>
                </a:solidFill>
                <a:latin typeface="+mn-lt"/>
                <a:ea typeface="+mn-ea"/>
                <a:cs typeface="+mn-cs"/>
              </a:rPr>
              <a:t>” si ha un consumo di 118,6 </a:t>
            </a:r>
            <a:r>
              <a:rPr lang="it-IT" sz="1200" kern="1200" baseline="0" dirty="0" err="1" smtClean="0">
                <a:solidFill>
                  <a:schemeClr val="tx1"/>
                </a:solidFill>
                <a:latin typeface="+mn-lt"/>
                <a:ea typeface="+mn-ea"/>
                <a:cs typeface="+mn-cs"/>
              </a:rPr>
              <a:t>TWh</a:t>
            </a:r>
            <a:r>
              <a:rPr lang="it-IT" sz="1200" kern="1200" baseline="0" dirty="0" smtClean="0">
                <a:solidFill>
                  <a:schemeClr val="tx1"/>
                </a:solidFill>
                <a:latin typeface="+mn-lt"/>
                <a:ea typeface="+mn-ea"/>
                <a:cs typeface="+mn-cs"/>
              </a:rPr>
              <a:t>, pari a circa il 4.3.% dei consumi elettrici europei totali. All’interno del settore, il consumo derivante dai data center rappresenta una percentuale pari a circa il 25% dei consumi dell’ICT (al 2005 pari a circa 53,6 </a:t>
            </a:r>
            <a:r>
              <a:rPr lang="it-IT" sz="1200" kern="1200" baseline="0" dirty="0" err="1" smtClean="0">
                <a:solidFill>
                  <a:schemeClr val="tx1"/>
                </a:solidFill>
                <a:latin typeface="+mn-lt"/>
                <a:ea typeface="+mn-ea"/>
                <a:cs typeface="+mn-cs"/>
              </a:rPr>
              <a:t>TWh</a:t>
            </a:r>
            <a:r>
              <a:rPr lang="it-IT" sz="1200" kern="1200" baseline="0" dirty="0" smtClean="0">
                <a:solidFill>
                  <a:schemeClr val="tx1"/>
                </a:solidFill>
                <a:latin typeface="+mn-lt"/>
                <a:ea typeface="+mn-ea"/>
                <a:cs typeface="+mn-cs"/>
              </a:rPr>
              <a:t>).</a:t>
            </a:r>
          </a:p>
          <a:p>
            <a:r>
              <a:rPr lang="it-IT" sz="1200" kern="1200" baseline="0" dirty="0" smtClean="0">
                <a:solidFill>
                  <a:schemeClr val="tx1"/>
                </a:solidFill>
                <a:latin typeface="+mn-lt"/>
                <a:ea typeface="+mn-ea"/>
                <a:cs typeface="+mn-cs"/>
              </a:rPr>
              <a:t>Le stime UE per il 2020 prevedono una crescita del settore ICT, che si accompagnerà ad un forte incremento delle emissioni di CO2 nonostante lo sviluppo di tecnologie sempre più efficienti e la miniaturizzazione dei dispositivi voluta dal mercato. In assenza di interventi specifici (quali ad esempio i limiti di consumo massimo previsti dalle future direttive </a:t>
            </a:r>
            <a:r>
              <a:rPr lang="it-IT" sz="1200" kern="1200" baseline="0" dirty="0" err="1" smtClean="0">
                <a:solidFill>
                  <a:schemeClr val="tx1"/>
                </a:solidFill>
                <a:latin typeface="+mn-lt"/>
                <a:ea typeface="+mn-ea"/>
                <a:cs typeface="+mn-cs"/>
              </a:rPr>
              <a:t>EuP</a:t>
            </a:r>
            <a:r>
              <a:rPr lang="it-IT" sz="1200" kern="1200" baseline="0" dirty="0" smtClean="0">
                <a:solidFill>
                  <a:schemeClr val="tx1"/>
                </a:solidFill>
                <a:latin typeface="+mn-lt"/>
                <a:ea typeface="+mn-ea"/>
                <a:cs typeface="+mn-cs"/>
              </a:rPr>
              <a:t>) si prevede che il consumo di elettricità del settore ICT al 2020 raggiunga un valore di 409,7 </a:t>
            </a:r>
            <a:r>
              <a:rPr lang="it-IT" sz="1200" kern="1200" baseline="0" dirty="0" err="1" smtClean="0">
                <a:solidFill>
                  <a:schemeClr val="tx1"/>
                </a:solidFill>
                <a:latin typeface="+mn-lt"/>
                <a:ea typeface="+mn-ea"/>
                <a:cs typeface="+mn-cs"/>
              </a:rPr>
              <a:t>TWh</a:t>
            </a:r>
            <a:r>
              <a:rPr lang="it-IT" sz="1200" kern="1200" baseline="0" dirty="0" smtClean="0">
                <a:solidFill>
                  <a:schemeClr val="tx1"/>
                </a:solidFill>
                <a:latin typeface="+mn-lt"/>
                <a:ea typeface="+mn-ea"/>
                <a:cs typeface="+mn-cs"/>
              </a:rPr>
              <a:t> (245,2 </a:t>
            </a:r>
            <a:r>
              <a:rPr lang="it-IT" sz="1200" kern="1200" baseline="0" dirty="0" err="1" smtClean="0">
                <a:solidFill>
                  <a:schemeClr val="tx1"/>
                </a:solidFill>
                <a:latin typeface="+mn-lt"/>
                <a:ea typeface="+mn-ea"/>
                <a:cs typeface="+mn-cs"/>
              </a:rPr>
              <a:t>TWh</a:t>
            </a:r>
            <a:r>
              <a:rPr lang="it-IT" sz="1200" kern="1200" baseline="0" dirty="0" smtClean="0">
                <a:solidFill>
                  <a:schemeClr val="tx1"/>
                </a:solidFill>
                <a:latin typeface="+mn-lt"/>
                <a:ea typeface="+mn-ea"/>
                <a:cs typeface="+mn-cs"/>
              </a:rPr>
              <a:t> escludendo quelli della “consumer </a:t>
            </a:r>
            <a:r>
              <a:rPr lang="it-IT" sz="1200" kern="1200" baseline="0" dirty="0" err="1" smtClean="0">
                <a:solidFill>
                  <a:schemeClr val="tx1"/>
                </a:solidFill>
                <a:latin typeface="+mn-lt"/>
                <a:ea typeface="+mn-ea"/>
                <a:cs typeface="+mn-cs"/>
              </a:rPr>
              <a:t>electronics</a:t>
            </a:r>
            <a:r>
              <a:rPr lang="it-IT" sz="1200" kern="1200" baseline="0" dirty="0" smtClean="0">
                <a:solidFill>
                  <a:schemeClr val="tx1"/>
                </a:solidFill>
                <a:latin typeface="+mn-lt"/>
                <a:ea typeface="+mn-ea"/>
                <a:cs typeface="+mn-cs"/>
              </a:rPr>
              <a:t>”, pari al 6,5% del totale). Anche i consumi dai data center sono previsti in crescita, raggiungendo il valore di circa 130 </a:t>
            </a:r>
            <a:r>
              <a:rPr lang="it-IT" sz="1200" kern="1200" baseline="0" dirty="0" err="1" smtClean="0">
                <a:solidFill>
                  <a:schemeClr val="tx1"/>
                </a:solidFill>
                <a:latin typeface="+mn-lt"/>
                <a:ea typeface="+mn-ea"/>
                <a:cs typeface="+mn-cs"/>
              </a:rPr>
              <a:t>TWh</a:t>
            </a:r>
            <a:r>
              <a:rPr lang="it-IT" sz="1200" kern="1200" baseline="0" dirty="0" smtClean="0">
                <a:solidFill>
                  <a:schemeClr val="tx1"/>
                </a:solidFill>
                <a:latin typeface="+mn-lt"/>
                <a:ea typeface="+mn-ea"/>
                <a:cs typeface="+mn-cs"/>
              </a:rPr>
              <a:t> al 2020.</a:t>
            </a:r>
          </a:p>
          <a:p>
            <a:r>
              <a:rPr lang="it-IT" sz="1200" kern="1200" baseline="0" dirty="0" smtClean="0">
                <a:solidFill>
                  <a:schemeClr val="tx1"/>
                </a:solidFill>
                <a:latin typeface="+mn-lt"/>
                <a:ea typeface="+mn-ea"/>
                <a:cs typeface="+mn-cs"/>
              </a:rPr>
              <a:t>La situazione in Italia stima un consumo di elettricità del settore ICT (esclusa la “consumer </a:t>
            </a:r>
            <a:r>
              <a:rPr lang="it-IT" sz="1200" kern="1200" baseline="0" dirty="0" err="1" smtClean="0">
                <a:solidFill>
                  <a:schemeClr val="tx1"/>
                </a:solidFill>
                <a:latin typeface="+mn-lt"/>
                <a:ea typeface="+mn-ea"/>
                <a:cs typeface="+mn-cs"/>
              </a:rPr>
              <a:t>electronics</a:t>
            </a:r>
            <a:r>
              <a:rPr lang="it-IT" sz="1200" kern="1200" baseline="0" dirty="0" smtClean="0">
                <a:solidFill>
                  <a:schemeClr val="tx1"/>
                </a:solidFill>
                <a:latin typeface="+mn-lt"/>
                <a:ea typeface="+mn-ea"/>
                <a:cs typeface="+mn-cs"/>
              </a:rPr>
              <a:t>”) pari a circa 13,3 </a:t>
            </a:r>
            <a:r>
              <a:rPr lang="it-IT" sz="1200" kern="1200" baseline="0" dirty="0" err="1" smtClean="0">
                <a:solidFill>
                  <a:schemeClr val="tx1"/>
                </a:solidFill>
                <a:latin typeface="+mn-lt"/>
                <a:ea typeface="+mn-ea"/>
                <a:cs typeface="+mn-cs"/>
              </a:rPr>
              <a:t>TWh</a:t>
            </a:r>
            <a:r>
              <a:rPr lang="it-IT" sz="1200" kern="1200" baseline="0" dirty="0" smtClean="0">
                <a:solidFill>
                  <a:schemeClr val="tx1"/>
                </a:solidFill>
                <a:latin typeface="+mn-lt"/>
                <a:ea typeface="+mn-ea"/>
                <a:cs typeface="+mn-cs"/>
              </a:rPr>
              <a:t> nel 2005, con una quantità imputabile ai data center pari a 6,2TWh. Per quanto riguarda la previsione del settore 2020 in Italia, si ipotizza che, assumendo la prossima entrata in vigore delle normative EUP sui prodotti per l’elaborazione dati, essa si attesti sui 20 </a:t>
            </a:r>
            <a:r>
              <a:rPr lang="it-IT" sz="1200" kern="1200" baseline="0" dirty="0" err="1" smtClean="0">
                <a:solidFill>
                  <a:schemeClr val="tx1"/>
                </a:solidFill>
                <a:latin typeface="+mn-lt"/>
                <a:ea typeface="+mn-ea"/>
                <a:cs typeface="+mn-cs"/>
              </a:rPr>
              <a:t>TWh</a:t>
            </a:r>
            <a:r>
              <a:rPr lang="it-IT" sz="1200" kern="1200" baseline="0" dirty="0" smtClean="0">
                <a:solidFill>
                  <a:schemeClr val="tx1"/>
                </a:solidFill>
                <a:latin typeface="+mn-lt"/>
                <a:ea typeface="+mn-ea"/>
                <a:cs typeface="+mn-cs"/>
              </a:rPr>
              <a:t> (escludendo la “consumer </a:t>
            </a:r>
            <a:r>
              <a:rPr lang="it-IT" sz="1200" kern="1200" baseline="0" dirty="0" err="1" smtClean="0">
                <a:solidFill>
                  <a:schemeClr val="tx1"/>
                </a:solidFill>
                <a:latin typeface="+mn-lt"/>
                <a:ea typeface="+mn-ea"/>
                <a:cs typeface="+mn-cs"/>
              </a:rPr>
              <a:t>electronics</a:t>
            </a:r>
            <a:r>
              <a:rPr lang="it-IT" sz="1200" kern="1200" baseline="0" dirty="0" smtClean="0">
                <a:solidFill>
                  <a:schemeClr val="tx1"/>
                </a:solidFill>
                <a:latin typeface="+mn-lt"/>
                <a:ea typeface="+mn-ea"/>
                <a:cs typeface="+mn-cs"/>
              </a:rPr>
              <a:t>”), di cui circa 10 </a:t>
            </a:r>
            <a:r>
              <a:rPr lang="it-IT" sz="1200" kern="1200" baseline="0" dirty="0" err="1" smtClean="0">
                <a:solidFill>
                  <a:schemeClr val="tx1"/>
                </a:solidFill>
                <a:latin typeface="+mn-lt"/>
                <a:ea typeface="+mn-ea"/>
                <a:cs typeface="+mn-cs"/>
              </a:rPr>
              <a:t>TWh</a:t>
            </a:r>
            <a:r>
              <a:rPr lang="it-IT" sz="1200" kern="1200" baseline="0" dirty="0" smtClean="0">
                <a:solidFill>
                  <a:schemeClr val="tx1"/>
                </a:solidFill>
                <a:latin typeface="+mn-lt"/>
                <a:ea typeface="+mn-ea"/>
                <a:cs typeface="+mn-cs"/>
              </a:rPr>
              <a:t> imputabili ai data center.</a:t>
            </a:r>
          </a:p>
          <a:p>
            <a:r>
              <a:rPr lang="it-IT" sz="1200" kern="1200" baseline="0" dirty="0" smtClean="0">
                <a:solidFill>
                  <a:schemeClr val="tx1"/>
                </a:solidFill>
                <a:latin typeface="+mn-lt"/>
                <a:ea typeface="+mn-ea"/>
                <a:cs typeface="+mn-cs"/>
              </a:rPr>
              <a:t>Dai numeri riportati in queste tabelle si capisce come il consumo di energia sia attualmente, ma soprattutto in prospettiva, un fattore cruciale per il settore ICT, specialmente per quanto riguarda i data center. Infatti, l’aumento del costo dell’energia da una parte, e la necessità di prestazioni sempre più elevate dall’altra, fanno sì che molti data center oggi abbiano problemi di potenza o di spazio per assicurare il servizio richiesto dai loro clienti.</a:t>
            </a:r>
          </a:p>
          <a:p>
            <a:r>
              <a:rPr lang="it-IT" sz="1200" kern="1200" baseline="0" dirty="0" smtClean="0">
                <a:solidFill>
                  <a:schemeClr val="tx1"/>
                </a:solidFill>
                <a:latin typeface="+mn-lt"/>
                <a:ea typeface="+mn-ea"/>
                <a:cs typeface="+mn-cs"/>
              </a:rPr>
              <a:t>Alla radice del problema ci sono i desktop e i server inutilizzati: fino a pochi anni fa, infatti, l’aggiunta di un servizio o di un’applicazione comportava necessariamente l’installazione di un altro server, con relativi costi delle infrastrutture e di gestione connessi; il risultato è che oggi il tasso tipico di utilizzazione di un server e pari a 5-15%, mentre per tutto il resto del tempo si trova in stato “</a:t>
            </a:r>
            <a:r>
              <a:rPr lang="it-IT" sz="1200" kern="1200" baseline="0" dirty="0" err="1" smtClean="0">
                <a:solidFill>
                  <a:schemeClr val="tx1"/>
                </a:solidFill>
                <a:latin typeface="+mn-lt"/>
                <a:ea typeface="+mn-ea"/>
                <a:cs typeface="+mn-cs"/>
              </a:rPr>
              <a:t>idle</a:t>
            </a:r>
            <a:r>
              <a:rPr lang="it-IT" sz="1200" kern="1200" baseline="0" dirty="0" smtClean="0">
                <a:solidFill>
                  <a:schemeClr val="tx1"/>
                </a:solidFill>
                <a:latin typeface="+mn-lt"/>
                <a:ea typeface="+mn-ea"/>
                <a:cs typeface="+mn-cs"/>
              </a:rPr>
              <a:t>”, pur continuando a consumare lo stesso quantitativo di energia di quando è in stato “attivo”: ciò accade perché l’hardware è normalmente sovradimensionato per far fronte ai picchi di funzionamento a causa delle difficoltà di aggiustarlo dinamicamente. Il risultato è che la maggior parte delle strutture IT sono altamente inefficienti nell’esecuzione dei servizi a cui sono preposte.</a:t>
            </a:r>
          </a:p>
          <a:p>
            <a:r>
              <a:rPr lang="it-IT" sz="1200" b="1" kern="1200" baseline="0" dirty="0" smtClean="0">
                <a:solidFill>
                  <a:schemeClr val="tx1"/>
                </a:solidFill>
                <a:latin typeface="+mn-lt"/>
                <a:ea typeface="+mn-ea"/>
                <a:cs typeface="+mn-cs"/>
              </a:rPr>
              <a:t>In questo quadro merita particolare attenzione la tendenza in atto di superare l’attuale configurazione dei data center sostituendo le macchine fisiche dedicate con dei server virtuali.</a:t>
            </a:r>
            <a:endParaRPr lang="it-IT" b="1" dirty="0"/>
          </a:p>
        </p:txBody>
      </p:sp>
      <p:sp>
        <p:nvSpPr>
          <p:cNvPr id="4" name="Segnaposto numero diapositiva 3"/>
          <p:cNvSpPr>
            <a:spLocks noGrp="1"/>
          </p:cNvSpPr>
          <p:nvPr>
            <p:ph type="sldNum" sz="quarter" idx="10"/>
          </p:nvPr>
        </p:nvSpPr>
        <p:spPr/>
        <p:txBody>
          <a:bodyPr/>
          <a:lstStyle/>
          <a:p>
            <a:fld id="{05B78D6D-B976-4417-A1D7-18A46DD881C7}"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a:xfrm>
            <a:off x="1143000" y="685800"/>
            <a:ext cx="4572000" cy="3429000"/>
          </a:xfrm>
          <a:ln/>
        </p:spPr>
      </p:sp>
      <p:sp>
        <p:nvSpPr>
          <p:cNvPr id="82947" name="Segnaposto note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latin typeface="Arial" pitchFamily="34" charset="0"/>
              </a:rPr>
              <a:t>Alla luce delle</a:t>
            </a:r>
            <a:r>
              <a:rPr lang="it-IT" baseline="0" dirty="0" smtClean="0">
                <a:latin typeface="Arial" pitchFamily="34" charset="0"/>
              </a:rPr>
              <a:t> </a:t>
            </a:r>
            <a:r>
              <a:rPr lang="it-IT" dirty="0" smtClean="0">
                <a:latin typeface="Arial" pitchFamily="34" charset="0"/>
              </a:rPr>
              <a:t>considerazioni</a:t>
            </a:r>
            <a:r>
              <a:rPr lang="it-IT" baseline="0" dirty="0" smtClean="0">
                <a:latin typeface="Arial" pitchFamily="34" charset="0"/>
              </a:rPr>
              <a:t> </a:t>
            </a:r>
            <a:r>
              <a:rPr lang="it-IT" dirty="0" smtClean="0">
                <a:latin typeface="Arial" pitchFamily="34" charset="0"/>
              </a:rPr>
              <a:t>fatte nella precedente slide, si può affermare dunque che il </a:t>
            </a:r>
            <a:r>
              <a:rPr lang="it-IT" dirty="0" err="1" smtClean="0">
                <a:latin typeface="Arial" pitchFamily="34" charset="0"/>
              </a:rPr>
              <a:t>Cloud</a:t>
            </a:r>
            <a:r>
              <a:rPr lang="it-IT" dirty="0" smtClean="0">
                <a:latin typeface="Arial" pitchFamily="34" charset="0"/>
              </a:rPr>
              <a:t> è una</a:t>
            </a:r>
            <a:r>
              <a:rPr lang="it-IT" baseline="0" dirty="0" smtClean="0">
                <a:latin typeface="Arial" pitchFamily="34" charset="0"/>
              </a:rPr>
              <a:t> soluzione Green.</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latin typeface="Arial" pitchFamily="34" charset="0"/>
              </a:rPr>
              <a:t>Infatti, il </a:t>
            </a:r>
            <a:r>
              <a:rPr lang="it-IT" sz="1200" kern="1200" baseline="0" dirty="0" err="1" smtClean="0">
                <a:solidFill>
                  <a:schemeClr val="tx1"/>
                </a:solidFill>
                <a:latin typeface="+mn-lt"/>
                <a:ea typeface="+mn-ea"/>
                <a:cs typeface="+mn-cs"/>
              </a:rPr>
              <a:t>Cloud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Computing</a:t>
            </a:r>
            <a:r>
              <a:rPr lang="it-IT" sz="1200" kern="1200" baseline="0" dirty="0" smtClean="0">
                <a:solidFill>
                  <a:schemeClr val="tx1"/>
                </a:solidFill>
                <a:latin typeface="+mn-lt"/>
                <a:ea typeface="+mn-ea"/>
                <a:cs typeface="+mn-cs"/>
              </a:rPr>
              <a:t> permette una complessiva riduzione dei consumi energetici dovuta principalmente a fattori quali la virtualizzazione (effetto diretto), che consente di eliminare molti apparati fisici pur offrendo servizi di calcolo, </a:t>
            </a:r>
            <a:r>
              <a:rPr lang="it-IT" sz="1200" kern="1200" baseline="0" dirty="0" err="1" smtClean="0">
                <a:solidFill>
                  <a:schemeClr val="tx1"/>
                </a:solidFill>
                <a:latin typeface="+mn-lt"/>
                <a:ea typeface="+mn-ea"/>
                <a:cs typeface="+mn-cs"/>
              </a:rPr>
              <a:t>storage</a:t>
            </a:r>
            <a:r>
              <a:rPr lang="it-IT" sz="1200" kern="1200" baseline="0" dirty="0" smtClean="0">
                <a:solidFill>
                  <a:schemeClr val="tx1"/>
                </a:solidFill>
                <a:latin typeface="+mn-lt"/>
                <a:ea typeface="+mn-ea"/>
                <a:cs typeface="+mn-cs"/>
              </a:rPr>
              <a:t> e rete altamente efficienti e scalabili; il calo </a:t>
            </a:r>
            <a:r>
              <a:rPr lang="it-IT" dirty="0" smtClean="0">
                <a:ea typeface="ＭＳ Ｐゴシック" pitchFamily="34" charset="-128"/>
                <a:cs typeface="Times New Roman" pitchFamily="18" charset="0"/>
              </a:rPr>
              <a:t>dei consumi per il condizionamento dei locali (effetto indiretto), grazie all’opportunità di concentrare m</a:t>
            </a:r>
            <a:r>
              <a:rPr lang="it-IT" sz="1200" dirty="0" smtClean="0"/>
              <a:t>igliori sistemi di raffreddamento delle apparecchiature IT, puntuali e di precisione; la possibilità di gestire in modo migliore</a:t>
            </a:r>
            <a:r>
              <a:rPr lang="it-IT" sz="1200" baseline="0" dirty="0" smtClean="0"/>
              <a:t> le </a:t>
            </a:r>
            <a:r>
              <a:rPr lang="en-US" dirty="0" err="1" smtClean="0"/>
              <a:t>risorse</a:t>
            </a:r>
            <a:r>
              <a:rPr lang="en-US" dirty="0" smtClean="0"/>
              <a:t> </a:t>
            </a:r>
            <a:r>
              <a:rPr lang="en-US" dirty="0" err="1" smtClean="0"/>
              <a:t>dei</a:t>
            </a:r>
            <a:r>
              <a:rPr lang="en-US" dirty="0" smtClean="0"/>
              <a:t> data-</a:t>
            </a:r>
            <a:r>
              <a:rPr lang="en-US" dirty="0" err="1" smtClean="0"/>
              <a:t>centres</a:t>
            </a:r>
            <a:r>
              <a:rPr lang="en-US" dirty="0" smtClean="0"/>
              <a:t>, grazie ad un </a:t>
            </a:r>
            <a:r>
              <a:rPr lang="en-US" dirty="0" err="1" smtClean="0"/>
              <a:t>approccio</a:t>
            </a:r>
            <a:r>
              <a:rPr lang="en-US" dirty="0" smtClean="0"/>
              <a:t> </a:t>
            </a:r>
            <a:r>
              <a:rPr lang="en-US" dirty="0" err="1" smtClean="0"/>
              <a:t>centralizzato</a:t>
            </a:r>
            <a:r>
              <a:rPr lang="en-US" dirty="0" smtClean="0"/>
              <a:t> e </a:t>
            </a:r>
            <a:r>
              <a:rPr lang="en-US" dirty="0" err="1" smtClean="0"/>
              <a:t>coordinato</a:t>
            </a:r>
            <a:r>
              <a:rPr lang="en-US" dirty="0" smtClean="0"/>
              <a:t>;</a:t>
            </a:r>
            <a:r>
              <a:rPr lang="en-US" baseline="0" dirty="0" smtClean="0"/>
              <a:t> l’</a:t>
            </a:r>
            <a:r>
              <a:rPr lang="en-US" dirty="0" smtClean="0"/>
              <a:t> </a:t>
            </a:r>
            <a:r>
              <a:rPr lang="en-US" dirty="0" err="1" smtClean="0"/>
              <a:t>utilizzo</a:t>
            </a:r>
            <a:r>
              <a:rPr lang="en-US" dirty="0" smtClean="0"/>
              <a:t> </a:t>
            </a:r>
            <a:r>
              <a:rPr lang="en-US" dirty="0" err="1" smtClean="0"/>
              <a:t>più</a:t>
            </a:r>
            <a:r>
              <a:rPr lang="en-US" dirty="0" smtClean="0"/>
              <a:t> </a:t>
            </a:r>
            <a:r>
              <a:rPr lang="en-US" dirty="0" err="1" smtClean="0"/>
              <a:t>efficiente</a:t>
            </a:r>
            <a:r>
              <a:rPr lang="en-US" dirty="0" smtClean="0"/>
              <a:t> </a:t>
            </a:r>
            <a:r>
              <a:rPr lang="en-US" dirty="0" err="1" smtClean="0"/>
              <a:t>delle</a:t>
            </a:r>
            <a:r>
              <a:rPr lang="en-US" dirty="0" smtClean="0"/>
              <a:t> </a:t>
            </a:r>
            <a:r>
              <a:rPr lang="en-US" dirty="0" err="1" smtClean="0"/>
              <a:t>risorse</a:t>
            </a:r>
            <a:r>
              <a:rPr lang="en-US" dirty="0" smtClean="0"/>
              <a:t> </a:t>
            </a:r>
            <a:r>
              <a:rPr lang="en-US" dirty="0" err="1" smtClean="0"/>
              <a:t>di</a:t>
            </a:r>
            <a:r>
              <a:rPr lang="en-US" dirty="0" smtClean="0"/>
              <a:t> </a:t>
            </a:r>
            <a:r>
              <a:rPr lang="en-US" dirty="0" err="1" smtClean="0"/>
              <a:t>rete</a:t>
            </a:r>
            <a:r>
              <a:rPr lang="en-US" dirty="0" smtClean="0"/>
              <a:t>, in </a:t>
            </a:r>
            <a:r>
              <a:rPr lang="en-US" dirty="0" err="1" smtClean="0"/>
              <a:t>modo</a:t>
            </a:r>
            <a:r>
              <a:rPr lang="en-US" dirty="0" smtClean="0"/>
              <a:t> </a:t>
            </a:r>
            <a:r>
              <a:rPr lang="en-US" dirty="0" err="1" smtClean="0"/>
              <a:t>da</a:t>
            </a:r>
            <a:r>
              <a:rPr lang="en-US" dirty="0" smtClean="0"/>
              <a:t> </a:t>
            </a:r>
            <a:r>
              <a:rPr lang="en-US" dirty="0" err="1" smtClean="0"/>
              <a:t>offrire</a:t>
            </a:r>
            <a:r>
              <a:rPr lang="en-US" dirty="0" smtClean="0"/>
              <a:t> </a:t>
            </a:r>
            <a:r>
              <a:rPr lang="en-US" dirty="0" err="1" smtClean="0"/>
              <a:t>elevata</a:t>
            </a:r>
            <a:r>
              <a:rPr lang="en-US" dirty="0" smtClean="0"/>
              <a:t> </a:t>
            </a:r>
            <a:r>
              <a:rPr lang="en-US" dirty="0" err="1" smtClean="0"/>
              <a:t>potenza</a:t>
            </a:r>
            <a:r>
              <a:rPr lang="en-US" dirty="0" smtClean="0"/>
              <a:t> </a:t>
            </a:r>
            <a:r>
              <a:rPr lang="en-US" dirty="0" err="1" smtClean="0"/>
              <a:t>di</a:t>
            </a:r>
            <a:r>
              <a:rPr lang="en-US" dirty="0" smtClean="0"/>
              <a:t> </a:t>
            </a:r>
            <a:r>
              <a:rPr lang="en-US" dirty="0" err="1" smtClean="0"/>
              <a:t>calcolo</a:t>
            </a:r>
            <a:r>
              <a:rPr lang="en-US" dirty="0" smtClean="0"/>
              <a:t> a minor </a:t>
            </a:r>
            <a:r>
              <a:rPr lang="en-US" dirty="0" err="1" smtClean="0"/>
              <a:t>impatto</a:t>
            </a:r>
            <a:r>
              <a:rPr lang="en-US" dirty="0" smtClean="0"/>
              <a:t> </a:t>
            </a:r>
            <a:r>
              <a:rPr lang="en-US" dirty="0" err="1" smtClean="0"/>
              <a:t>ambientale</a:t>
            </a:r>
            <a:r>
              <a:rPr lang="en-US" dirty="0" smtClean="0"/>
              <a:t>.</a:t>
            </a:r>
            <a:endParaRPr lang="it-IT" sz="1200" kern="1200" baseline="0" dirty="0" smtClean="0">
              <a:solidFill>
                <a:schemeClr val="tx1"/>
              </a:solidFill>
              <a:latin typeface="+mn-lt"/>
              <a:ea typeface="+mn-ea"/>
              <a:cs typeface="+mn-cs"/>
            </a:endParaRPr>
          </a:p>
          <a:p>
            <a:r>
              <a:rPr lang="it-IT" dirty="0" smtClean="0"/>
              <a:t>Il </a:t>
            </a:r>
            <a:r>
              <a:rPr lang="it-IT" dirty="0" err="1" smtClean="0"/>
              <a:t>concettuo</a:t>
            </a:r>
            <a:r>
              <a:rPr lang="it-IT" dirty="0" smtClean="0"/>
              <a:t> di </a:t>
            </a:r>
            <a:r>
              <a:rPr lang="it-IT" dirty="0" err="1" smtClean="0"/>
              <a:t>Cloud</a:t>
            </a:r>
            <a:r>
              <a:rPr lang="it-IT" dirty="0" smtClean="0"/>
              <a:t> </a:t>
            </a:r>
            <a:r>
              <a:rPr lang="it-IT" dirty="0" err="1" smtClean="0"/>
              <a:t>Computing</a:t>
            </a:r>
            <a:r>
              <a:rPr lang="it-IT" dirty="0" smtClean="0"/>
              <a:t> può quindi essere realmente la via da seguire per analizzare, individuare ed attuare un risparmio energetico complessivo dei sistemi per raggiungere concretamente l’obiettivo di servizi ICT</a:t>
            </a:r>
            <a:r>
              <a:rPr lang="it-IT" baseline="0" dirty="0" smtClean="0"/>
              <a:t> “verdi”</a:t>
            </a:r>
            <a:r>
              <a:rPr lang="it-IT"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latin typeface="+mn-lt"/>
                <a:ea typeface="+mn-ea"/>
                <a:cs typeface="+mn-cs"/>
              </a:rPr>
              <a:t>Inoltre va ricordato che essere Green non è solo un’esigenza etica, ma ancor più economica. Infatti, come abbiamo visto, la domanda di energia da parte dei Data Center è in continua crescita, e conseguentemente cresce il costo dell’energia. A ciò va aggiunto che lo spazio nel </a:t>
            </a:r>
            <a:r>
              <a:rPr lang="it-IT" sz="1200" kern="1200" baseline="0" dirty="0" err="1" smtClean="0">
                <a:solidFill>
                  <a:schemeClr val="tx1"/>
                </a:solidFill>
                <a:latin typeface="+mn-lt"/>
                <a:ea typeface="+mn-ea"/>
                <a:cs typeface="+mn-cs"/>
              </a:rPr>
              <a:t>DC</a:t>
            </a:r>
            <a:r>
              <a:rPr lang="it-IT" sz="1200" kern="1200" baseline="0" dirty="0" smtClean="0">
                <a:solidFill>
                  <a:schemeClr val="tx1"/>
                </a:solidFill>
                <a:latin typeface="+mn-lt"/>
                <a:ea typeface="+mn-ea"/>
                <a:cs typeface="+mn-cs"/>
              </a:rPr>
              <a:t> è una risorsa scarsa, e perciò si prevede anche un continuo aumento dei prezzi al mq di </a:t>
            </a:r>
            <a:r>
              <a:rPr lang="it-IT" sz="1200" kern="1200" baseline="0" dirty="0" err="1" smtClean="0">
                <a:solidFill>
                  <a:schemeClr val="tx1"/>
                </a:solidFill>
                <a:latin typeface="+mn-lt"/>
                <a:ea typeface="+mn-ea"/>
                <a:cs typeface="+mn-cs"/>
              </a:rPr>
              <a:t>colocazione</a:t>
            </a:r>
            <a:r>
              <a:rPr lang="it-IT" sz="1200" kern="1200" baseline="0" dirty="0" smtClean="0">
                <a:solidFill>
                  <a:schemeClr val="tx1"/>
                </a:solidFill>
                <a:latin typeface="+mn-lt"/>
                <a:ea typeface="+mn-ea"/>
                <a:cs typeface="+mn-cs"/>
              </a:rPr>
              <a:t>. </a:t>
            </a:r>
          </a:p>
        </p:txBody>
      </p:sp>
      <p:sp>
        <p:nvSpPr>
          <p:cNvPr id="82948" name="Segnaposto numero diapositiva 3"/>
          <p:cNvSpPr>
            <a:spLocks noGrp="1"/>
          </p:cNvSpPr>
          <p:nvPr>
            <p:ph type="sldNum" sz="quarter" idx="5"/>
          </p:nvPr>
        </p:nvSpPr>
        <p:spPr>
          <a:noFill/>
        </p:spPr>
        <p:txBody>
          <a:bodyPr/>
          <a:lstStyle/>
          <a:p>
            <a:fld id="{92AB1272-15BE-456B-8EA1-106C699712D2}" type="slidenum">
              <a:rPr lang="it-IT">
                <a:solidFill>
                  <a:prstClr val="black"/>
                </a:solidFill>
              </a:rPr>
              <a:pPr/>
              <a:t>6</a:t>
            </a:fld>
            <a:endParaRPr lang="it-IT">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176" indent="0" algn="ctr">
              <a:buNone/>
              <a:defRPr/>
            </a:lvl2pPr>
            <a:lvl3pPr marL="914352" indent="0" algn="ctr">
              <a:buNone/>
              <a:defRPr/>
            </a:lvl3pPr>
            <a:lvl4pPr marL="1371528" indent="0" algn="ctr">
              <a:buNone/>
              <a:defRPr/>
            </a:lvl4pPr>
            <a:lvl5pPr marL="1828704" indent="0" algn="ctr">
              <a:buNone/>
              <a:defRPr/>
            </a:lvl5pPr>
            <a:lvl6pPr marL="2285880" indent="0" algn="ctr">
              <a:buNone/>
              <a:defRPr/>
            </a:lvl6pPr>
            <a:lvl7pPr marL="2743056" indent="0" algn="ctr">
              <a:buNone/>
              <a:defRPr/>
            </a:lvl7pPr>
            <a:lvl8pPr marL="3200232" indent="0" algn="ctr">
              <a:buNone/>
              <a:defRPr/>
            </a:lvl8pPr>
            <a:lvl9pPr marL="3657408"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pic>
        <p:nvPicPr>
          <p:cNvPr id="5"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8370118" y="31744"/>
            <a:ext cx="773883" cy="372977"/>
          </a:xfrm>
          <a:prstGeom prst="rect">
            <a:avLst/>
          </a:prstGeom>
          <a:noFill/>
          <a:ln w="9525">
            <a:noFill/>
            <a:miter lim="800000"/>
            <a:headEnd/>
            <a:tailEnd/>
          </a:ln>
        </p:spPr>
      </p:pic>
      <p:sp>
        <p:nvSpPr>
          <p:cNvPr id="2" name="Titolo 1"/>
          <p:cNvSpPr>
            <a:spLocks noGrp="1"/>
          </p:cNvSpPr>
          <p:nvPr>
            <p:ph type="title"/>
          </p:nvPr>
        </p:nvSpPr>
        <p:spPr>
          <a:xfrm>
            <a:off x="457200" y="405364"/>
            <a:ext cx="8229600" cy="1012274"/>
          </a:xfrm>
        </p:spPr>
        <p:txBody>
          <a:bodyPr/>
          <a:lstStyle>
            <a:lvl1pPr>
              <a:defRPr sz="3100"/>
            </a:lvl1pPr>
          </a:lstStyle>
          <a:p>
            <a:r>
              <a:rPr lang="it-IT" dirty="0" smtClean="0"/>
              <a:t>Fare clic per modificare lo stile del titolo</a:t>
            </a:r>
            <a:endParaRPr lang="it-IT" dirty="0"/>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pic>
        <p:nvPicPr>
          <p:cNvPr id="5"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8370118" y="31744"/>
            <a:ext cx="773883" cy="372977"/>
          </a:xfrm>
          <a:prstGeom prst="rect">
            <a:avLst/>
          </a:prstGeom>
          <a:noFill/>
          <a:ln w="9525">
            <a:noFill/>
            <a:miter lim="800000"/>
            <a:headEnd/>
            <a:tailEnd/>
          </a:ln>
        </p:spPr>
      </p:pic>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1"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5" name="Segnaposto titolo 1"/>
          <p:cNvSpPr>
            <a:spLocks noGrp="1"/>
          </p:cNvSpPr>
          <p:nvPr>
            <p:ph type="title"/>
          </p:nvPr>
        </p:nvSpPr>
        <p:spPr>
          <a:xfrm>
            <a:off x="162915" y="396721"/>
            <a:ext cx="8792830" cy="674841"/>
          </a:xfrm>
          <a:prstGeom prst="rect">
            <a:avLst/>
          </a:prstGeom>
        </p:spPr>
        <p:txBody>
          <a:bodyPr lIns="77803" tIns="38901" rIns="77803" bIns="38901" rtlCol="0">
            <a:normAutofit/>
          </a:bodyPr>
          <a:lstStyle/>
          <a:p>
            <a:r>
              <a:rPr lang="it-IT" dirty="0" smtClean="0"/>
              <a:t>Fare clic per modificare lo stile del titolo</a:t>
            </a:r>
            <a:endParaRPr lang="it-IT" dirty="0"/>
          </a:p>
        </p:txBody>
      </p:sp>
      <p:sp>
        <p:nvSpPr>
          <p:cNvPr id="3" name="Segnaposto piè di pagina 4"/>
          <p:cNvSpPr>
            <a:spLocks noGrp="1"/>
          </p:cNvSpPr>
          <p:nvPr>
            <p:ph type="ftr" sz="quarter" idx="10"/>
          </p:nvPr>
        </p:nvSpPr>
        <p:spPr>
          <a:xfrm>
            <a:off x="1" y="6610408"/>
            <a:ext cx="2222932" cy="214262"/>
          </a:xfrm>
          <a:prstGeom prst="rect">
            <a:avLst/>
          </a:prstGeom>
        </p:spPr>
        <p:txBody>
          <a:bodyPr lIns="77870" tIns="38935" rIns="77870" bIns="38935" anchor="ctr"/>
          <a:lstStyle>
            <a:lvl1pPr algn="r">
              <a:defRPr sz="900">
                <a:solidFill>
                  <a:schemeClr val="bg1"/>
                </a:solidFill>
                <a:latin typeface="Arial" charset="0"/>
                <a:ea typeface="ＭＳ Ｐゴシック" pitchFamily="34" charset="-128"/>
                <a:cs typeface="+mn-cs"/>
              </a:defRPr>
            </a:lvl1pPr>
          </a:lstStyle>
          <a:p>
            <a:pPr fontAlgn="base">
              <a:spcBef>
                <a:spcPct val="0"/>
              </a:spcBef>
              <a:spcAft>
                <a:spcPct val="0"/>
              </a:spcAft>
              <a:defRPr/>
            </a:pPr>
            <a:r>
              <a:rPr lang="it-IT">
                <a:solidFill>
                  <a:prstClr val="white"/>
                </a:solidFill>
              </a:rPr>
              <a:t>OBL imprese, 19 ottobre 2011</a:t>
            </a:r>
            <a:endParaRPr lang="it-IT" dirty="0">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8" name="Segnaposto titolo 1"/>
          <p:cNvSpPr>
            <a:spLocks noGrp="1"/>
          </p:cNvSpPr>
          <p:nvPr>
            <p:ph type="title"/>
          </p:nvPr>
        </p:nvSpPr>
        <p:spPr bwMode="auto">
          <a:xfrm>
            <a:off x="224246" y="599830"/>
            <a:ext cx="8695508" cy="785631"/>
          </a:xfrm>
          <a:prstGeom prst="rect">
            <a:avLst/>
          </a:prstGeom>
          <a:noFill/>
          <a:ln w="9525">
            <a:noFill/>
            <a:miter lim="800000"/>
            <a:headEnd/>
            <a:tailEnd/>
          </a:ln>
        </p:spPr>
        <p:txBody>
          <a:bodyPr lIns="91506" tIns="45755" rIns="91506" bIns="45755"/>
          <a:lstStyle/>
          <a:p>
            <a:pPr lvl="0"/>
            <a:r>
              <a:rPr lang="it-IT" dirty="0" smtClean="0"/>
              <a:t>Fare clic per modificare lo stile del titolo</a:t>
            </a:r>
            <a:endParaRPr lang="en-GB" dirty="0" smtClean="0"/>
          </a:p>
        </p:txBody>
      </p:sp>
      <p:sp>
        <p:nvSpPr>
          <p:cNvPr id="3" name="Segnaposto piè di pagina 4"/>
          <p:cNvSpPr>
            <a:spLocks noGrp="1"/>
          </p:cNvSpPr>
          <p:nvPr>
            <p:ph type="ftr" sz="quarter" idx="10"/>
          </p:nvPr>
        </p:nvSpPr>
        <p:spPr>
          <a:xfrm>
            <a:off x="12188" y="6542162"/>
            <a:ext cx="6116718" cy="365040"/>
          </a:xfrm>
          <a:prstGeom prst="rect">
            <a:avLst/>
          </a:prstGeom>
        </p:spPr>
        <p:txBody>
          <a:bodyPr vert="horz" wrap="square" lIns="76883" tIns="38443" rIns="76883" bIns="38443" numCol="1" anchor="t" anchorCtr="0" compatLnSpc="1">
            <a:prstTxWarp prst="textNoShape">
              <a:avLst/>
            </a:prstTxWarp>
          </a:bodyPr>
          <a:lstStyle>
            <a:lvl1pPr>
              <a:defRPr sz="1000" b="1" smtClean="0"/>
            </a:lvl1pPr>
          </a:lstStyle>
          <a:p>
            <a:pPr fontAlgn="base">
              <a:spcBef>
                <a:spcPct val="0"/>
              </a:spcBef>
              <a:spcAft>
                <a:spcPct val="0"/>
              </a:spcAft>
              <a:defRPr/>
            </a:pPr>
            <a:r>
              <a:rPr lang="it-IT">
                <a:solidFill>
                  <a:prstClr val="black"/>
                </a:solidFill>
                <a:latin typeface="Arial" pitchFamily="34" charset="0"/>
                <a:cs typeface="Arial" pitchFamily="34" charset="0"/>
              </a:rPr>
              <a:t>MANIFESTO ICT PER L'INNOVAZIONE – ROMA, 12 MAGGIO 2010</a:t>
            </a:r>
          </a:p>
        </p:txBody>
      </p:sp>
      <p:sp>
        <p:nvSpPr>
          <p:cNvPr id="4" name="Segnaposto numero diapositiva 5"/>
          <p:cNvSpPr>
            <a:spLocks noGrp="1"/>
          </p:cNvSpPr>
          <p:nvPr>
            <p:ph type="sldNum" sz="quarter" idx="11"/>
          </p:nvPr>
        </p:nvSpPr>
        <p:spPr>
          <a:xfrm>
            <a:off x="7010034" y="6542162"/>
            <a:ext cx="2133966" cy="365040"/>
          </a:xfrm>
          <a:prstGeom prst="rect">
            <a:avLst/>
          </a:prstGeom>
        </p:spPr>
        <p:txBody>
          <a:bodyPr vert="horz" wrap="square" lIns="76883" tIns="38443" rIns="76883" bIns="38443" numCol="1" anchor="t" anchorCtr="0" compatLnSpc="1">
            <a:prstTxWarp prst="textNoShape">
              <a:avLst/>
            </a:prstTxWarp>
          </a:bodyPr>
          <a:lstStyle>
            <a:lvl1pPr algn="r">
              <a:defRPr sz="1000" b="1" smtClean="0">
                <a:solidFill>
                  <a:schemeClr val="bg1"/>
                </a:solidFill>
                <a:latin typeface="Calibri" pitchFamily="34" charset="0"/>
                <a:ea typeface="ＭＳ Ｐゴシック" pitchFamily="34" charset="-128"/>
              </a:defRPr>
            </a:lvl1pPr>
          </a:lstStyle>
          <a:p>
            <a:pPr fontAlgn="base">
              <a:spcBef>
                <a:spcPct val="0"/>
              </a:spcBef>
              <a:spcAft>
                <a:spcPct val="0"/>
              </a:spcAft>
              <a:defRPr/>
            </a:pPr>
            <a:fld id="{F32CBABC-B904-4BC1-A770-973E11BBDFD8}" type="slidenum">
              <a:rPr lang="en-GB">
                <a:solidFill>
                  <a:prstClr val="white"/>
                </a:solidFill>
                <a:cs typeface="Arial" pitchFamily="34" charset="0"/>
              </a:rPr>
              <a:pPr fontAlgn="base">
                <a:spcBef>
                  <a:spcPct val="0"/>
                </a:spcBef>
                <a:spcAft>
                  <a:spcPct val="0"/>
                </a:spcAft>
                <a:defRPr/>
              </a:pPr>
              <a:t>‹n.›</a:t>
            </a:fld>
            <a:endParaRPr lang="en-GB">
              <a:solidFill>
                <a:prstClr val="white"/>
              </a:solidFill>
              <a:cs typeface="Arial"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4" name="CasellaDiTesto 7"/>
          <p:cNvSpPr txBox="1">
            <a:spLocks noChangeArrowheads="1"/>
          </p:cNvSpPr>
          <p:nvPr userDrawn="1"/>
        </p:nvSpPr>
        <p:spPr bwMode="auto">
          <a:xfrm>
            <a:off x="118217" y="6567556"/>
            <a:ext cx="3057749" cy="257403"/>
          </a:xfrm>
          <a:prstGeom prst="rect">
            <a:avLst/>
          </a:prstGeom>
          <a:noFill/>
          <a:ln w="9525">
            <a:noFill/>
            <a:miter lim="800000"/>
            <a:headEnd/>
            <a:tailEnd/>
          </a:ln>
        </p:spPr>
        <p:txBody>
          <a:bodyPr lIns="87275" tIns="43637" rIns="87275" bIns="43637">
            <a:spAutoFit/>
          </a:bodyPr>
          <a:lstStyle/>
          <a:p>
            <a:pPr algn="r" fontAlgn="base">
              <a:spcBef>
                <a:spcPct val="0"/>
              </a:spcBef>
              <a:spcAft>
                <a:spcPct val="0"/>
              </a:spcAft>
            </a:pPr>
            <a:r>
              <a:rPr lang="it-IT" sz="1100" smtClean="0">
                <a:solidFill>
                  <a:prstClr val="white"/>
                </a:solidFill>
                <a:latin typeface="Franklin Gothic Book" pitchFamily="34" charset="0"/>
                <a:ea typeface="ＭＳ Ｐゴシック" pitchFamily="34" charset="-128"/>
                <a:cs typeface="Arial" pitchFamily="34" charset="0"/>
              </a:rPr>
              <a:t>Annuario Banda Larga 2010</a:t>
            </a:r>
          </a:p>
        </p:txBody>
      </p:sp>
      <p:sp>
        <p:nvSpPr>
          <p:cNvPr id="2" name="Titolo 1"/>
          <p:cNvSpPr>
            <a:spLocks noGrp="1"/>
          </p:cNvSpPr>
          <p:nvPr>
            <p:ph type="title"/>
          </p:nvPr>
        </p:nvSpPr>
        <p:spPr/>
        <p:txBody>
          <a:bodyPr/>
          <a:lstStyle/>
          <a:p>
            <a:r>
              <a:rPr lang="it-IT" smtClean="0"/>
              <a:t>Fare clic per modificare lo stile del titolo</a:t>
            </a:r>
            <a:endParaRPr lang="it-IT"/>
          </a:p>
        </p:txBody>
      </p:sp>
      <p:sp>
        <p:nvSpPr>
          <p:cNvPr id="5" name="Segnaposto contenuto 2"/>
          <p:cNvSpPr>
            <a:spLocks noGrp="1"/>
          </p:cNvSpPr>
          <p:nvPr>
            <p:ph idx="1"/>
          </p:nvPr>
        </p:nvSpPr>
        <p:spPr>
          <a:xfrm>
            <a:off x="223626" y="1357298"/>
            <a:ext cx="8673231" cy="4968000"/>
          </a:xfrm>
          <a:prstGeom prst="rect">
            <a:avLst/>
          </a:prstGeom>
        </p:spPr>
        <p:txBody>
          <a:bodyPr>
            <a:normAutofit/>
          </a:bodyPr>
          <a:lstStyle>
            <a:lvl1pPr>
              <a:defRPr sz="1500"/>
            </a:lvl1pPr>
            <a:lvl2pPr>
              <a:defRPr sz="1500"/>
            </a:lvl2pPr>
            <a:lvl3pPr>
              <a:defRPr sz="1500"/>
            </a:lvl3pPr>
            <a:lvl4pPr>
              <a:defRPr sz="1500"/>
            </a:lvl4pPr>
            <a:lvl5pPr>
              <a:defRPr sz="1500"/>
            </a:lvl5pPr>
          </a:lstStyle>
          <a:p>
            <a:pPr lvl="0"/>
            <a:r>
              <a:rPr lang="it-IT" dirty="0" smtClean="0"/>
              <a:t>Fare clic per modificare stili del testo dello schema</a:t>
            </a:r>
          </a:p>
          <a:p>
            <a:pPr lvl="1"/>
            <a:r>
              <a:rPr lang="it-IT" dirty="0" smtClean="0"/>
              <a:t>+</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3"/>
          <p:cNvSpPr>
            <a:spLocks noGrp="1"/>
          </p:cNvSpPr>
          <p:nvPr>
            <p:ph type="ftr" sz="quarter" idx="10"/>
          </p:nvPr>
        </p:nvSpPr>
        <p:spPr>
          <a:xfrm>
            <a:off x="3124779" y="6356468"/>
            <a:ext cx="2894442" cy="365040"/>
          </a:xfrm>
          <a:prstGeom prst="rect">
            <a:avLst/>
          </a:prstGeom>
        </p:spPr>
        <p:txBody>
          <a:bodyPr lIns="87275" tIns="43637" rIns="87275" bIns="43637"/>
          <a:lstStyle>
            <a:lvl1pPr algn="r">
              <a:defRPr>
                <a:latin typeface="Arial" charset="0"/>
                <a:ea typeface="ＭＳ Ｐゴシック" pitchFamily="34" charset="-128"/>
                <a:cs typeface="+mn-cs"/>
              </a:defRPr>
            </a:lvl1pPr>
          </a:lstStyle>
          <a:p>
            <a:pPr fontAlgn="base">
              <a:spcBef>
                <a:spcPct val="0"/>
              </a:spcBef>
              <a:spcAft>
                <a:spcPct val="0"/>
              </a:spcAft>
              <a:defRPr/>
            </a:pPr>
            <a:endParaRPr lang="it-IT">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pic>
        <p:nvPicPr>
          <p:cNvPr id="5"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8370118" y="31744"/>
            <a:ext cx="773883" cy="372977"/>
          </a:xfrm>
          <a:prstGeom prst="rect">
            <a:avLst/>
          </a:prstGeom>
          <a:noFill/>
          <a:ln w="9525">
            <a:noFill/>
            <a:miter lim="800000"/>
            <a:headEnd/>
            <a:tailEnd/>
          </a:ln>
        </p:spPr>
      </p:pic>
      <p:sp>
        <p:nvSpPr>
          <p:cNvPr id="2" name="Titolo 1"/>
          <p:cNvSpPr>
            <a:spLocks noGrp="1"/>
          </p:cNvSpPr>
          <p:nvPr>
            <p:ph type="title"/>
          </p:nvPr>
        </p:nvSpPr>
        <p:spPr>
          <a:xfrm>
            <a:off x="457200" y="405364"/>
            <a:ext cx="8229600" cy="1012274"/>
          </a:xfrm>
        </p:spPr>
        <p:txBody>
          <a:bodyPr/>
          <a:lstStyle>
            <a:lvl1pPr>
              <a:defRPr sz="3100"/>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pic>
        <p:nvPicPr>
          <p:cNvPr id="5"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8370118" y="31744"/>
            <a:ext cx="773883" cy="372977"/>
          </a:xfrm>
          <a:prstGeom prst="rect">
            <a:avLst/>
          </a:prstGeom>
          <a:noFill/>
          <a:ln w="9525">
            <a:noFill/>
            <a:miter lim="800000"/>
            <a:headEnd/>
            <a:tailEnd/>
          </a:ln>
        </p:spPr>
      </p:pic>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6"/>
            <a:ext cx="7772400" cy="1500187"/>
          </a:xfrm>
        </p:spPr>
        <p:txBody>
          <a:bodyPr anchor="b"/>
          <a:lstStyle>
            <a:lvl1pPr marL="0" indent="0">
              <a:buNone/>
              <a:defRPr sz="2000"/>
            </a:lvl1pPr>
            <a:lvl2pPr marL="457176" indent="0">
              <a:buNone/>
              <a:defRPr sz="1800"/>
            </a:lvl2pPr>
            <a:lvl3pPr marL="914352" indent="0">
              <a:buNone/>
              <a:defRPr sz="1600"/>
            </a:lvl3pPr>
            <a:lvl4pPr marL="1371528" indent="0">
              <a:buNone/>
              <a:defRPr sz="1400"/>
            </a:lvl4pPr>
            <a:lvl5pPr marL="1828704" indent="0">
              <a:buNone/>
              <a:defRPr sz="1400"/>
            </a:lvl5pPr>
            <a:lvl6pPr marL="2285880" indent="0">
              <a:buNone/>
              <a:defRPr sz="1400"/>
            </a:lvl6pPr>
            <a:lvl7pPr marL="2743056" indent="0">
              <a:buNone/>
              <a:defRPr sz="1400"/>
            </a:lvl7pPr>
            <a:lvl8pPr marL="3200232" indent="0">
              <a:buNone/>
              <a:defRPr sz="1400"/>
            </a:lvl8pPr>
            <a:lvl9pPr marL="3657408"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pic>
        <p:nvPicPr>
          <p:cNvPr id="6"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8370118" y="31744"/>
            <a:ext cx="773883" cy="372977"/>
          </a:xfrm>
          <a:prstGeom prst="rect">
            <a:avLst/>
          </a:prstGeom>
          <a:noFill/>
          <a:ln w="9525">
            <a:noFill/>
            <a:miter lim="800000"/>
            <a:headEnd/>
            <a:tailEnd/>
          </a:ln>
        </p:spPr>
      </p:pic>
      <p:sp>
        <p:nvSpPr>
          <p:cNvPr id="2" name="Titolo 1"/>
          <p:cNvSpPr>
            <a:spLocks noGrp="1"/>
          </p:cNvSpPr>
          <p:nvPr>
            <p:ph type="title"/>
          </p:nvPr>
        </p:nvSpPr>
        <p:spPr>
          <a:xfrm>
            <a:off x="457200" y="405364"/>
            <a:ext cx="8229600" cy="1012274"/>
          </a:xfrm>
        </p:spPr>
        <p:txBody>
          <a:bodyPr/>
          <a:lstStyle>
            <a:lvl1pPr>
              <a:defRPr sz="3100"/>
            </a:lvl1pPr>
          </a:lstStyle>
          <a:p>
            <a:r>
              <a:rPr lang="it-IT" dirty="0" smtClean="0"/>
              <a:t>Fare clic per modificare lo stile del titolo</a:t>
            </a:r>
            <a:endParaRPr lang="it-IT" dirty="0"/>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Rectangle 11"/>
          <p:cNvSpPr>
            <a:spLocks noChangeArrowheads="1"/>
          </p:cNvSpPr>
          <p:nvPr userDrawn="1"/>
        </p:nvSpPr>
        <p:spPr bwMode="auto">
          <a:xfrm>
            <a:off x="0" y="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pic>
        <p:nvPicPr>
          <p:cNvPr id="8"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8370118" y="31744"/>
            <a:ext cx="773883" cy="372977"/>
          </a:xfrm>
          <a:prstGeom prst="rect">
            <a:avLst/>
          </a:prstGeom>
          <a:noFill/>
          <a:ln w="9525">
            <a:noFill/>
            <a:miter lim="800000"/>
            <a:headEnd/>
            <a:tailEnd/>
          </a:ln>
        </p:spPr>
      </p:pic>
      <p:sp>
        <p:nvSpPr>
          <p:cNvPr id="2" name="Titolo 1"/>
          <p:cNvSpPr>
            <a:spLocks noGrp="1"/>
          </p:cNvSpPr>
          <p:nvPr>
            <p:ph type="title"/>
          </p:nvPr>
        </p:nvSpPr>
        <p:spPr>
          <a:xfrm>
            <a:off x="457200" y="405364"/>
            <a:ext cx="8229600" cy="1012274"/>
          </a:xfrm>
        </p:spPr>
        <p:txBody>
          <a:bodyPr/>
          <a:lstStyle>
            <a:lvl1pPr>
              <a:defRPr sz="3100"/>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176" indent="0">
              <a:buNone/>
              <a:defRPr sz="2000" b="1"/>
            </a:lvl2pPr>
            <a:lvl3pPr marL="914352" indent="0">
              <a:buNone/>
              <a:defRPr sz="1800" b="1"/>
            </a:lvl3pPr>
            <a:lvl4pPr marL="1371528" indent="0">
              <a:buNone/>
              <a:defRPr sz="1600" b="1"/>
            </a:lvl4pPr>
            <a:lvl5pPr marL="1828704" indent="0">
              <a:buNone/>
              <a:defRPr sz="1600" b="1"/>
            </a:lvl5pPr>
            <a:lvl6pPr marL="2285880" indent="0">
              <a:buNone/>
              <a:defRPr sz="1600" b="1"/>
            </a:lvl6pPr>
            <a:lvl7pPr marL="2743056" indent="0">
              <a:buNone/>
              <a:defRPr sz="1600" b="1"/>
            </a:lvl7pPr>
            <a:lvl8pPr marL="3200232" indent="0">
              <a:buNone/>
              <a:defRPr sz="1600" b="1"/>
            </a:lvl8pPr>
            <a:lvl9pPr marL="3657408"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8" y="1535113"/>
            <a:ext cx="4041775" cy="639762"/>
          </a:xfrm>
        </p:spPr>
        <p:txBody>
          <a:bodyPr anchor="b"/>
          <a:lstStyle>
            <a:lvl1pPr marL="0" indent="0">
              <a:buNone/>
              <a:defRPr sz="2400" b="1"/>
            </a:lvl1pPr>
            <a:lvl2pPr marL="457176" indent="0">
              <a:buNone/>
              <a:defRPr sz="2000" b="1"/>
            </a:lvl2pPr>
            <a:lvl3pPr marL="914352" indent="0">
              <a:buNone/>
              <a:defRPr sz="1800" b="1"/>
            </a:lvl3pPr>
            <a:lvl4pPr marL="1371528" indent="0">
              <a:buNone/>
              <a:defRPr sz="1600" b="1"/>
            </a:lvl4pPr>
            <a:lvl5pPr marL="1828704" indent="0">
              <a:buNone/>
              <a:defRPr sz="1600" b="1"/>
            </a:lvl5pPr>
            <a:lvl6pPr marL="2285880" indent="0">
              <a:buNone/>
              <a:defRPr sz="1600" b="1"/>
            </a:lvl6pPr>
            <a:lvl7pPr marL="2743056" indent="0">
              <a:buNone/>
              <a:defRPr sz="1600" b="1"/>
            </a:lvl7pPr>
            <a:lvl8pPr marL="3200232" indent="0">
              <a:buNone/>
              <a:defRPr sz="1600" b="1"/>
            </a:lvl8pPr>
            <a:lvl9pPr marL="3657408"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pic>
        <p:nvPicPr>
          <p:cNvPr id="4"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8370118" y="31744"/>
            <a:ext cx="773883" cy="372977"/>
          </a:xfrm>
          <a:prstGeom prst="rect">
            <a:avLst/>
          </a:prstGeom>
          <a:noFill/>
          <a:ln w="9525">
            <a:noFill/>
            <a:miter lim="800000"/>
            <a:headEnd/>
            <a:tailEnd/>
          </a:ln>
        </p:spPr>
      </p:pic>
      <p:sp>
        <p:nvSpPr>
          <p:cNvPr id="2" name="Titolo 1"/>
          <p:cNvSpPr>
            <a:spLocks noGrp="1"/>
          </p:cNvSpPr>
          <p:nvPr>
            <p:ph type="title"/>
          </p:nvPr>
        </p:nvSpPr>
        <p:spPr>
          <a:xfrm>
            <a:off x="457200" y="405364"/>
            <a:ext cx="8229600" cy="1012274"/>
          </a:xfrm>
        </p:spPr>
        <p:txBody>
          <a:bodyPr/>
          <a:lstStyle>
            <a:lvl1pPr>
              <a:defRPr sz="3100"/>
            </a:lvl1pPr>
          </a:lstStyle>
          <a:p>
            <a:r>
              <a:rPr lang="it-IT" dirty="0" smtClean="0"/>
              <a:t>Fare clic per modificare lo stile del titolo</a:t>
            </a:r>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0" y="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pic>
        <p:nvPicPr>
          <p:cNvPr id="3"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8370118" y="31744"/>
            <a:ext cx="773883" cy="372977"/>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pic>
        <p:nvPicPr>
          <p:cNvPr id="6"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8370118" y="31744"/>
            <a:ext cx="773883" cy="372977"/>
          </a:xfrm>
          <a:prstGeom prst="rect">
            <a:avLst/>
          </a:prstGeom>
          <a:noFill/>
          <a:ln w="9525">
            <a:noFill/>
            <a:miter lim="800000"/>
            <a:headEnd/>
            <a:tailEnd/>
          </a:ln>
        </p:spPr>
      </p:pic>
      <p:sp>
        <p:nvSpPr>
          <p:cNvPr id="2" name="Titolo 1"/>
          <p:cNvSpPr>
            <a:spLocks noGrp="1"/>
          </p:cNvSpPr>
          <p:nvPr>
            <p:ph type="title"/>
          </p:nvPr>
        </p:nvSpPr>
        <p:spPr>
          <a:xfrm>
            <a:off x="457203"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3" y="1435103"/>
            <a:ext cx="3008313" cy="4691063"/>
          </a:xfrm>
        </p:spPr>
        <p:txBody>
          <a:bodyPr/>
          <a:lstStyle>
            <a:lvl1pPr marL="0" indent="0">
              <a:buNone/>
              <a:defRPr sz="1400"/>
            </a:lvl1pPr>
            <a:lvl2pPr marL="457176" indent="0">
              <a:buNone/>
              <a:defRPr sz="1200"/>
            </a:lvl2pPr>
            <a:lvl3pPr marL="914352" indent="0">
              <a:buNone/>
              <a:defRPr sz="1000"/>
            </a:lvl3pPr>
            <a:lvl4pPr marL="1371528" indent="0">
              <a:buNone/>
              <a:defRPr sz="900"/>
            </a:lvl4pPr>
            <a:lvl5pPr marL="1828704" indent="0">
              <a:buNone/>
              <a:defRPr sz="900"/>
            </a:lvl5pPr>
            <a:lvl6pPr marL="2285880" indent="0">
              <a:buNone/>
              <a:defRPr sz="900"/>
            </a:lvl6pPr>
            <a:lvl7pPr marL="2743056" indent="0">
              <a:buNone/>
              <a:defRPr sz="900"/>
            </a:lvl7pPr>
            <a:lvl8pPr marL="3200232" indent="0">
              <a:buNone/>
              <a:defRPr sz="900"/>
            </a:lvl8pPr>
            <a:lvl9pPr marL="3657408"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pic>
        <p:nvPicPr>
          <p:cNvPr id="6" name="Immagine 8" descr="http://www.uniontrasporti.it/images/layout/logo.gif"/>
          <p:cNvPicPr>
            <a:picLocks noChangeAspect="1" noChangeArrowheads="1"/>
          </p:cNvPicPr>
          <p:nvPr userDrawn="1"/>
        </p:nvPicPr>
        <p:blipFill>
          <a:blip r:embed="rId2" cstate="print">
            <a:clrChange>
              <a:clrFrom>
                <a:srgbClr val="990000"/>
              </a:clrFrom>
              <a:clrTo>
                <a:srgbClr val="990000">
                  <a:alpha val="0"/>
                </a:srgbClr>
              </a:clrTo>
            </a:clrChange>
          </a:blip>
          <a:srcRect/>
          <a:stretch>
            <a:fillRect/>
          </a:stretch>
        </p:blipFill>
        <p:spPr bwMode="auto">
          <a:xfrm>
            <a:off x="8370118" y="31744"/>
            <a:ext cx="773883" cy="372977"/>
          </a:xfrm>
          <a:prstGeom prst="rect">
            <a:avLst/>
          </a:prstGeom>
          <a:noFill/>
          <a:ln w="9525">
            <a:noFill/>
            <a:miter lim="800000"/>
            <a:headEnd/>
            <a:tailEnd/>
          </a:ln>
        </p:spPr>
      </p:pic>
      <p:sp>
        <p:nvSpPr>
          <p:cNvPr id="2" name="Titolo 1"/>
          <p:cNvSpPr>
            <a:spLocks noGrp="1"/>
          </p:cNvSpPr>
          <p:nvPr>
            <p:ph type="title"/>
          </p:nvPr>
        </p:nvSpPr>
        <p:spPr>
          <a:xfrm>
            <a:off x="1792288" y="4800603"/>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8"/>
            <a:ext cx="5486400" cy="4114800"/>
          </a:xfrm>
        </p:spPr>
        <p:txBody>
          <a:bodyPr/>
          <a:lstStyle>
            <a:lvl1pPr marL="0" indent="0">
              <a:buNone/>
              <a:defRPr sz="3200"/>
            </a:lvl1pPr>
            <a:lvl2pPr marL="457176" indent="0">
              <a:buNone/>
              <a:defRPr sz="2800"/>
            </a:lvl2pPr>
            <a:lvl3pPr marL="914352" indent="0">
              <a:buNone/>
              <a:defRPr sz="2400"/>
            </a:lvl3pPr>
            <a:lvl4pPr marL="1371528" indent="0">
              <a:buNone/>
              <a:defRPr sz="2000"/>
            </a:lvl4pPr>
            <a:lvl5pPr marL="1828704" indent="0">
              <a:buNone/>
              <a:defRPr sz="2000"/>
            </a:lvl5pPr>
            <a:lvl6pPr marL="2285880" indent="0">
              <a:buNone/>
              <a:defRPr sz="2000"/>
            </a:lvl6pPr>
            <a:lvl7pPr marL="2743056" indent="0">
              <a:buNone/>
              <a:defRPr sz="2000"/>
            </a:lvl7pPr>
            <a:lvl8pPr marL="3200232" indent="0">
              <a:buNone/>
              <a:defRPr sz="2000"/>
            </a:lvl8pPr>
            <a:lvl9pPr marL="3657408"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176" indent="0">
              <a:buNone/>
              <a:defRPr sz="1200"/>
            </a:lvl2pPr>
            <a:lvl3pPr marL="914352" indent="0">
              <a:buNone/>
              <a:defRPr sz="1000"/>
            </a:lvl3pPr>
            <a:lvl4pPr marL="1371528" indent="0">
              <a:buNone/>
              <a:defRPr sz="900"/>
            </a:lvl4pPr>
            <a:lvl5pPr marL="1828704" indent="0">
              <a:buNone/>
              <a:defRPr sz="900"/>
            </a:lvl5pPr>
            <a:lvl6pPr marL="2285880" indent="0">
              <a:buNone/>
              <a:defRPr sz="900"/>
            </a:lvl6pPr>
            <a:lvl7pPr marL="2743056" indent="0">
              <a:buNone/>
              <a:defRPr sz="900"/>
            </a:lvl7pPr>
            <a:lvl8pPr marL="3200232" indent="0">
              <a:buNone/>
              <a:defRPr sz="900"/>
            </a:lvl8pPr>
            <a:lvl9pPr marL="3657408"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6453282"/>
            <a:ext cx="9144000" cy="404719"/>
          </a:xfrm>
          <a:prstGeom prst="rect">
            <a:avLst/>
          </a:prstGeom>
          <a:solidFill>
            <a:srgbClr val="A50021"/>
          </a:solidFill>
          <a:ln w="9525" algn="ctr">
            <a:solidFill>
              <a:schemeClr val="tx1"/>
            </a:solidFill>
            <a:miter lim="800000"/>
            <a:headEnd/>
            <a:tailEnd/>
          </a:ln>
        </p:spPr>
        <p:txBody>
          <a:bodyPr wrap="none" lIns="91436" tIns="45720" rIns="91436" bIns="45720" anchor="ctr"/>
          <a:lstStyle/>
          <a:p>
            <a:pPr algn="r" fontAlgn="base">
              <a:spcBef>
                <a:spcPct val="0"/>
              </a:spcBef>
              <a:spcAft>
                <a:spcPct val="0"/>
              </a:spcAft>
            </a:pPr>
            <a:endParaRPr lang="it-IT" smtClean="0">
              <a:solidFill>
                <a:prstClr val="black"/>
              </a:solidFill>
              <a:latin typeface="Arial" pitchFamily="34" charset="0"/>
              <a:ea typeface="ＭＳ Ｐゴシック" pitchFamily="34" charset="-128"/>
              <a:cs typeface="Arial" pitchFamily="34" charset="0"/>
            </a:endParaRPr>
          </a:p>
        </p:txBody>
      </p:sp>
      <p:sp>
        <p:nvSpPr>
          <p:cNvPr id="1027" name="Rectangle 2"/>
          <p:cNvSpPr>
            <a:spLocks noGrp="1" noChangeArrowheads="1"/>
          </p:cNvSpPr>
          <p:nvPr>
            <p:ph type="title"/>
          </p:nvPr>
        </p:nvSpPr>
        <p:spPr bwMode="auto">
          <a:xfrm>
            <a:off x="457019" y="274576"/>
            <a:ext cx="8229965" cy="1142735"/>
          </a:xfrm>
          <a:prstGeom prst="rect">
            <a:avLst/>
          </a:prstGeom>
          <a:noFill/>
          <a:ln w="9525">
            <a:noFill/>
            <a:miter lim="800000"/>
            <a:headEnd/>
            <a:tailEnd/>
          </a:ln>
        </p:spPr>
        <p:txBody>
          <a:bodyPr vert="horz" wrap="square" lIns="91436" tIns="45720" rIns="91436" bIns="45720" numCol="1" anchor="ctr" anchorCtr="0" compatLnSpc="1">
            <a:prstTxWarp prst="textNoShape">
              <a:avLst/>
            </a:prstTxWarp>
          </a:bodyPr>
          <a:lstStyle/>
          <a:p>
            <a:pPr lvl="0"/>
            <a:r>
              <a:rPr lang="it-IT" smtClean="0"/>
              <a:t>Fare clic per modificare lo stile del titolo</a:t>
            </a:r>
          </a:p>
        </p:txBody>
      </p:sp>
      <p:sp>
        <p:nvSpPr>
          <p:cNvPr id="1028" name="Rectangle 3"/>
          <p:cNvSpPr>
            <a:spLocks noGrp="1" noChangeArrowheads="1"/>
          </p:cNvSpPr>
          <p:nvPr>
            <p:ph type="body" idx="1"/>
          </p:nvPr>
        </p:nvSpPr>
        <p:spPr bwMode="auto">
          <a:xfrm>
            <a:off x="457019" y="1599829"/>
            <a:ext cx="8229965" cy="4526502"/>
          </a:xfrm>
          <a:prstGeom prst="rect">
            <a:avLst/>
          </a:prstGeom>
          <a:noFill/>
          <a:ln w="9525">
            <a:noFill/>
            <a:miter lim="800000"/>
            <a:headEnd/>
            <a:tailEnd/>
          </a:ln>
        </p:spPr>
        <p:txBody>
          <a:bodyPr vert="horz" wrap="square" lIns="91436" tIns="45720" rIns="91436"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9" name="Text Box 7"/>
          <p:cNvSpPr txBox="1">
            <a:spLocks noChangeArrowheads="1"/>
          </p:cNvSpPr>
          <p:nvPr/>
        </p:nvSpPr>
        <p:spPr bwMode="auto">
          <a:xfrm>
            <a:off x="2959035" y="6350118"/>
            <a:ext cx="3240557" cy="333298"/>
          </a:xfrm>
          <a:prstGeom prst="rect">
            <a:avLst/>
          </a:prstGeom>
          <a:noFill/>
          <a:ln w="9525" algn="ctr">
            <a:noFill/>
            <a:miter lim="800000"/>
            <a:headEnd/>
            <a:tailEnd/>
          </a:ln>
        </p:spPr>
        <p:txBody>
          <a:bodyPr wrap="none" lIns="0" tIns="0" rIns="0" bIns="0"/>
          <a:lstStyle/>
          <a:p>
            <a:pPr algn="ctr" eaLnBrk="0" fontAlgn="base" hangingPunct="0">
              <a:spcBef>
                <a:spcPct val="0"/>
              </a:spcBef>
              <a:spcAft>
                <a:spcPct val="0"/>
              </a:spcAft>
            </a:pPr>
            <a:endParaRPr lang="it-IT" sz="1200" smtClean="0">
              <a:solidFill>
                <a:prstClr val="white"/>
              </a:solidFill>
              <a:ea typeface="ＭＳ Ｐゴシック" pitchFamily="34" charset="-128"/>
              <a:cs typeface="Arial" pitchFamily="34" charset="0"/>
            </a:endParaRPr>
          </a:p>
          <a:p>
            <a:pPr algn="ctr" eaLnBrk="0" fontAlgn="base" hangingPunct="0">
              <a:spcBef>
                <a:spcPct val="0"/>
              </a:spcBef>
              <a:spcAft>
                <a:spcPct val="0"/>
              </a:spcAft>
            </a:pPr>
            <a:r>
              <a:rPr lang="it-IT" sz="1200" smtClean="0">
                <a:solidFill>
                  <a:prstClr val="white"/>
                </a:solidFill>
                <a:ea typeface="ＭＳ Ｐゴシック" pitchFamily="34" charset="-128"/>
                <a:cs typeface="Arial" pitchFamily="34" charset="0"/>
              </a:rPr>
              <a:t>Promozione presso le Camere di Commercio dei servizi ICT avanzati resi disponibili dalla banda larga</a:t>
            </a:r>
          </a:p>
        </p:txBody>
      </p:sp>
      <p:sp>
        <p:nvSpPr>
          <p:cNvPr id="1030" name="Text Box 8"/>
          <p:cNvSpPr txBox="1">
            <a:spLocks noChangeArrowheads="1"/>
          </p:cNvSpPr>
          <p:nvPr/>
        </p:nvSpPr>
        <p:spPr bwMode="auto">
          <a:xfrm>
            <a:off x="8198279" y="6524702"/>
            <a:ext cx="837255" cy="215850"/>
          </a:xfrm>
          <a:prstGeom prst="rect">
            <a:avLst/>
          </a:prstGeom>
          <a:noFill/>
          <a:ln w="9525" algn="ctr">
            <a:noFill/>
            <a:miter lim="800000"/>
            <a:headEnd/>
            <a:tailEnd/>
          </a:ln>
        </p:spPr>
        <p:txBody>
          <a:bodyPr wrap="none" lIns="0" tIns="0" rIns="0" bIns="0"/>
          <a:lstStyle/>
          <a:p>
            <a:pPr fontAlgn="base">
              <a:spcBef>
                <a:spcPct val="0"/>
              </a:spcBef>
              <a:spcAft>
                <a:spcPct val="0"/>
              </a:spcAft>
            </a:pPr>
            <a:r>
              <a:rPr lang="it-IT" sz="1200" smtClean="0">
                <a:solidFill>
                  <a:prstClr val="white"/>
                </a:solidFill>
                <a:latin typeface="Trebuchet MS" pitchFamily="34" charset="0"/>
                <a:ea typeface="ＭＳ Ｐゴシック" pitchFamily="34" charset="-128"/>
                <a:cs typeface="Arial" pitchFamily="34" charset="0"/>
              </a:rPr>
              <a:t>XX-XX-2012</a:t>
            </a:r>
          </a:p>
        </p:txBody>
      </p:sp>
      <p:sp>
        <p:nvSpPr>
          <p:cNvPr id="559113" name="Text Box 9"/>
          <p:cNvSpPr txBox="1">
            <a:spLocks noChangeArrowheads="1"/>
          </p:cNvSpPr>
          <p:nvPr/>
        </p:nvSpPr>
        <p:spPr bwMode="auto">
          <a:xfrm>
            <a:off x="104811" y="6537401"/>
            <a:ext cx="982282" cy="333298"/>
          </a:xfrm>
          <a:prstGeom prst="rect">
            <a:avLst/>
          </a:prstGeom>
          <a:noFill/>
          <a:ln w="9525" algn="ctr">
            <a:noFill/>
            <a:miter lim="800000"/>
            <a:headEnd/>
            <a:tailEnd/>
          </a:ln>
          <a:effectLst/>
        </p:spPr>
        <p:txBody>
          <a:bodyPr wrap="none" lIns="0" tIns="0" rIns="0" bIns="0"/>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fontAlgn="base" hangingPunct="1">
              <a:spcBef>
                <a:spcPct val="0"/>
              </a:spcBef>
              <a:spcAft>
                <a:spcPct val="0"/>
              </a:spcAft>
              <a:defRPr/>
            </a:pPr>
            <a:fld id="{8D15F236-4D1A-48F9-81AB-9D6D97685E85}" type="slidenum">
              <a:rPr lang="it-IT" sz="1200" smtClean="0">
                <a:solidFill>
                  <a:prstClr val="white"/>
                </a:solidFill>
                <a:latin typeface="Trebuchet MS" pitchFamily="34" charset="0"/>
                <a:ea typeface="ＭＳ Ｐゴシック" pitchFamily="34" charset="-128"/>
              </a:rPr>
              <a:pPr eaLnBrk="1" fontAlgn="base" hangingPunct="1">
                <a:spcBef>
                  <a:spcPct val="0"/>
                </a:spcBef>
                <a:spcAft>
                  <a:spcPct val="0"/>
                </a:spcAft>
                <a:defRPr/>
              </a:pPr>
              <a:t>‹n.›</a:t>
            </a:fld>
            <a:endParaRPr lang="it-IT" sz="1200" smtClean="0">
              <a:solidFill>
                <a:prstClr val="white"/>
              </a:solidFill>
              <a:latin typeface="Trebuchet MS"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100" b="1">
          <a:solidFill>
            <a:srgbClr val="A50021"/>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100" b="1">
          <a:solidFill>
            <a:srgbClr val="A50021"/>
          </a:solidFill>
          <a:latin typeface="Calibri" pitchFamily="34" charset="0"/>
          <a:ea typeface="ＭＳ Ｐゴシック" pitchFamily="-107" charset="-128"/>
          <a:cs typeface="ＭＳ Ｐゴシック" pitchFamily="-107" charset="-128"/>
        </a:defRPr>
      </a:lvl2pPr>
      <a:lvl3pPr algn="ctr" rtl="0" eaLnBrk="0" fontAlgn="base" hangingPunct="0">
        <a:spcBef>
          <a:spcPct val="0"/>
        </a:spcBef>
        <a:spcAft>
          <a:spcPct val="0"/>
        </a:spcAft>
        <a:defRPr sz="3100" b="1">
          <a:solidFill>
            <a:srgbClr val="A50021"/>
          </a:solidFill>
          <a:latin typeface="Calibri" pitchFamily="34" charset="0"/>
          <a:ea typeface="ＭＳ Ｐゴシック" pitchFamily="-107" charset="-128"/>
          <a:cs typeface="ＭＳ Ｐゴシック" pitchFamily="-107" charset="-128"/>
        </a:defRPr>
      </a:lvl3pPr>
      <a:lvl4pPr algn="ctr" rtl="0" eaLnBrk="0" fontAlgn="base" hangingPunct="0">
        <a:spcBef>
          <a:spcPct val="0"/>
        </a:spcBef>
        <a:spcAft>
          <a:spcPct val="0"/>
        </a:spcAft>
        <a:defRPr sz="3100" b="1">
          <a:solidFill>
            <a:srgbClr val="A50021"/>
          </a:solidFill>
          <a:latin typeface="Calibri" pitchFamily="34" charset="0"/>
          <a:ea typeface="ＭＳ Ｐゴシック" pitchFamily="-107" charset="-128"/>
          <a:cs typeface="ＭＳ Ｐゴシック" pitchFamily="-107" charset="-128"/>
        </a:defRPr>
      </a:lvl4pPr>
      <a:lvl5pPr algn="ctr" rtl="0" eaLnBrk="0" fontAlgn="base" hangingPunct="0">
        <a:spcBef>
          <a:spcPct val="0"/>
        </a:spcBef>
        <a:spcAft>
          <a:spcPct val="0"/>
        </a:spcAft>
        <a:defRPr sz="3100" b="1">
          <a:solidFill>
            <a:srgbClr val="A50021"/>
          </a:solidFill>
          <a:latin typeface="Calibri" pitchFamily="34" charset="0"/>
          <a:ea typeface="ＭＳ Ｐゴシック" pitchFamily="-107" charset="-128"/>
          <a:cs typeface="ＭＳ Ｐゴシック" pitchFamily="-107" charset="-128"/>
        </a:defRPr>
      </a:lvl5pPr>
      <a:lvl6pPr marL="457176" algn="ctr" rtl="0" fontAlgn="base">
        <a:spcBef>
          <a:spcPct val="0"/>
        </a:spcBef>
        <a:spcAft>
          <a:spcPct val="0"/>
        </a:spcAft>
        <a:defRPr sz="4000" b="1">
          <a:solidFill>
            <a:srgbClr val="A50021"/>
          </a:solidFill>
          <a:latin typeface="Calibri" pitchFamily="34" charset="0"/>
        </a:defRPr>
      </a:lvl6pPr>
      <a:lvl7pPr marL="914352" algn="ctr" rtl="0" fontAlgn="base">
        <a:spcBef>
          <a:spcPct val="0"/>
        </a:spcBef>
        <a:spcAft>
          <a:spcPct val="0"/>
        </a:spcAft>
        <a:defRPr sz="4000" b="1">
          <a:solidFill>
            <a:srgbClr val="A50021"/>
          </a:solidFill>
          <a:latin typeface="Calibri" pitchFamily="34" charset="0"/>
        </a:defRPr>
      </a:lvl7pPr>
      <a:lvl8pPr marL="1371528" algn="ctr" rtl="0" fontAlgn="base">
        <a:spcBef>
          <a:spcPct val="0"/>
        </a:spcBef>
        <a:spcAft>
          <a:spcPct val="0"/>
        </a:spcAft>
        <a:defRPr sz="4000" b="1">
          <a:solidFill>
            <a:srgbClr val="A50021"/>
          </a:solidFill>
          <a:latin typeface="Calibri" pitchFamily="34" charset="0"/>
        </a:defRPr>
      </a:lvl8pPr>
      <a:lvl9pPr marL="1828704" algn="ctr" rtl="0" fontAlgn="base">
        <a:spcBef>
          <a:spcPct val="0"/>
        </a:spcBef>
        <a:spcAft>
          <a:spcPct val="0"/>
        </a:spcAft>
        <a:defRPr sz="4000" b="1">
          <a:solidFill>
            <a:srgbClr val="A50021"/>
          </a:solidFill>
          <a:latin typeface="Calibri" pitchFamily="34" charset="0"/>
        </a:defRPr>
      </a:lvl9pPr>
    </p:titleStyle>
    <p:bodyStyle>
      <a:lvl1pPr marL="342390" indent="-34239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1619" indent="-285551" algn="l" rtl="0" eaLnBrk="0" fontAlgn="base" hangingPunct="0">
        <a:spcBef>
          <a:spcPct val="20000"/>
        </a:spcBef>
        <a:spcAft>
          <a:spcPct val="0"/>
        </a:spcAft>
        <a:buChar char="–"/>
        <a:defRPr sz="2800">
          <a:solidFill>
            <a:schemeClr val="tx1"/>
          </a:solidFill>
          <a:latin typeface="+mn-lt"/>
          <a:ea typeface="ＭＳ Ｐゴシック" pitchFamily="32" charset="-128"/>
        </a:defRPr>
      </a:lvl2pPr>
      <a:lvl3pPr marL="1142202" indent="-227358" algn="l" rtl="0" eaLnBrk="0" fontAlgn="base" hangingPunct="0">
        <a:spcBef>
          <a:spcPct val="20000"/>
        </a:spcBef>
        <a:spcAft>
          <a:spcPct val="0"/>
        </a:spcAft>
        <a:buChar char="•"/>
        <a:defRPr sz="2400">
          <a:solidFill>
            <a:schemeClr val="tx1"/>
          </a:solidFill>
          <a:latin typeface="+mn-lt"/>
          <a:ea typeface="ＭＳ Ｐゴシック" pitchFamily="32" charset="-128"/>
        </a:defRPr>
      </a:lvl3pPr>
      <a:lvl4pPr marL="1599624" indent="-227358" algn="l" rtl="0" eaLnBrk="0" fontAlgn="base" hangingPunct="0">
        <a:spcBef>
          <a:spcPct val="20000"/>
        </a:spcBef>
        <a:spcAft>
          <a:spcPct val="0"/>
        </a:spcAft>
        <a:buChar char="–"/>
        <a:defRPr sz="2000">
          <a:solidFill>
            <a:schemeClr val="tx1"/>
          </a:solidFill>
          <a:latin typeface="+mn-lt"/>
          <a:ea typeface="ＭＳ Ｐゴシック" pitchFamily="32" charset="-128"/>
        </a:defRPr>
      </a:lvl4pPr>
      <a:lvl5pPr marL="2057047" indent="-227358" algn="l" rtl="0" eaLnBrk="0" fontAlgn="base" hangingPunct="0">
        <a:spcBef>
          <a:spcPct val="20000"/>
        </a:spcBef>
        <a:spcAft>
          <a:spcPct val="0"/>
        </a:spcAft>
        <a:buChar char="»"/>
        <a:defRPr sz="2000">
          <a:solidFill>
            <a:schemeClr val="tx1"/>
          </a:solidFill>
          <a:latin typeface="+mn-lt"/>
          <a:ea typeface="ＭＳ Ｐゴシック" pitchFamily="32" charset="-128"/>
        </a:defRPr>
      </a:lvl5pPr>
      <a:lvl6pPr marL="2514468" indent="-228588" algn="l" rtl="0" fontAlgn="base">
        <a:spcBef>
          <a:spcPct val="20000"/>
        </a:spcBef>
        <a:spcAft>
          <a:spcPct val="0"/>
        </a:spcAft>
        <a:buChar char="»"/>
        <a:defRPr sz="2000">
          <a:solidFill>
            <a:schemeClr val="tx1"/>
          </a:solidFill>
          <a:latin typeface="+mn-lt"/>
        </a:defRPr>
      </a:lvl6pPr>
      <a:lvl7pPr marL="2971644" indent="-228588" algn="l" rtl="0" fontAlgn="base">
        <a:spcBef>
          <a:spcPct val="20000"/>
        </a:spcBef>
        <a:spcAft>
          <a:spcPct val="0"/>
        </a:spcAft>
        <a:buChar char="»"/>
        <a:defRPr sz="2000">
          <a:solidFill>
            <a:schemeClr val="tx1"/>
          </a:solidFill>
          <a:latin typeface="+mn-lt"/>
        </a:defRPr>
      </a:lvl7pPr>
      <a:lvl8pPr marL="3428820" indent="-228588" algn="l" rtl="0" fontAlgn="base">
        <a:spcBef>
          <a:spcPct val="20000"/>
        </a:spcBef>
        <a:spcAft>
          <a:spcPct val="0"/>
        </a:spcAft>
        <a:buChar char="»"/>
        <a:defRPr sz="2000">
          <a:solidFill>
            <a:schemeClr val="tx1"/>
          </a:solidFill>
          <a:latin typeface="+mn-lt"/>
        </a:defRPr>
      </a:lvl8pPr>
      <a:lvl9pPr marL="3885996" indent="-228588"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4" algn="l" defTabSz="914352" rtl="0" eaLnBrk="1" latinLnBrk="0" hangingPunct="1">
        <a:defRPr sz="1800" kern="1200">
          <a:solidFill>
            <a:schemeClr val="tx1"/>
          </a:solidFill>
          <a:latin typeface="+mn-lt"/>
          <a:ea typeface="+mn-ea"/>
          <a:cs typeface="+mn-cs"/>
        </a:defRPr>
      </a:lvl5pPr>
      <a:lvl6pPr marL="2285880" algn="l" defTabSz="914352" rtl="0" eaLnBrk="1" latinLnBrk="0" hangingPunct="1">
        <a:defRPr sz="1800" kern="1200">
          <a:solidFill>
            <a:schemeClr val="tx1"/>
          </a:solidFill>
          <a:latin typeface="+mn-lt"/>
          <a:ea typeface="+mn-ea"/>
          <a:cs typeface="+mn-cs"/>
        </a:defRPr>
      </a:lvl6pPr>
      <a:lvl7pPr marL="2743056" algn="l" defTabSz="914352" rtl="0" eaLnBrk="1" latinLnBrk="0" hangingPunct="1">
        <a:defRPr sz="1800" kern="1200">
          <a:solidFill>
            <a:schemeClr val="tx1"/>
          </a:solidFill>
          <a:latin typeface="+mn-lt"/>
          <a:ea typeface="+mn-ea"/>
          <a:cs typeface="+mn-cs"/>
        </a:defRPr>
      </a:lvl7pPr>
      <a:lvl8pPr marL="3200232" algn="l" defTabSz="914352" rtl="0" eaLnBrk="1" latinLnBrk="0" hangingPunct="1">
        <a:defRPr sz="1800" kern="1200">
          <a:solidFill>
            <a:schemeClr val="tx1"/>
          </a:solidFill>
          <a:latin typeface="+mn-lt"/>
          <a:ea typeface="+mn-ea"/>
          <a:cs typeface="+mn-cs"/>
        </a:defRPr>
      </a:lvl8pPr>
      <a:lvl9pPr marL="3657408" algn="l" defTabSz="9143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Green ICT</a:t>
            </a:r>
            <a:endParaRPr lang="it-IT" dirty="0"/>
          </a:p>
        </p:txBody>
      </p:sp>
      <p:sp>
        <p:nvSpPr>
          <p:cNvPr id="3" name="Segnaposto contenuto 2"/>
          <p:cNvSpPr>
            <a:spLocks noGrp="1"/>
          </p:cNvSpPr>
          <p:nvPr>
            <p:ph idx="1"/>
          </p:nvPr>
        </p:nvSpPr>
        <p:spPr>
          <a:xfrm>
            <a:off x="179512" y="1628800"/>
            <a:ext cx="8676456" cy="2160240"/>
          </a:xfrm>
        </p:spPr>
        <p:txBody>
          <a:bodyPr/>
          <a:lstStyle/>
          <a:p>
            <a:pPr marL="179997" indent="0" algn="ctr">
              <a:buNone/>
            </a:pPr>
            <a:r>
              <a:rPr lang="it-IT" sz="3000" i="1" dirty="0"/>
              <a:t>Insieme di tecnologie, prodotti, servizi e modelli che hanno impatto positivo sulla trasformazione ecologica dei Paesi verso gli obiettivi di </a:t>
            </a:r>
            <a:r>
              <a:rPr lang="it-IT" sz="3000" b="1" i="1" dirty="0" err="1"/>
              <a:t>ecosostenibilità</a:t>
            </a:r>
            <a:endParaRPr lang="it-IT" sz="3000" b="1" i="1" dirty="0"/>
          </a:p>
        </p:txBody>
      </p:sp>
      <p:pic>
        <p:nvPicPr>
          <p:cNvPr id="1026" name="Picture 2"/>
          <p:cNvPicPr>
            <a:picLocks noChangeAspect="1" noChangeArrowheads="1"/>
          </p:cNvPicPr>
          <p:nvPr/>
        </p:nvPicPr>
        <p:blipFill>
          <a:blip r:embed="rId3" cstate="print"/>
          <a:srcRect r="589"/>
          <a:stretch>
            <a:fillRect/>
          </a:stretch>
        </p:blipFill>
        <p:spPr bwMode="auto">
          <a:xfrm>
            <a:off x="2195736" y="3700215"/>
            <a:ext cx="4251534" cy="268111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Interventi per l’</a:t>
            </a:r>
            <a:r>
              <a:rPr lang="it-IT" dirty="0" err="1" smtClean="0"/>
              <a:t>ecosostenibilità</a:t>
            </a:r>
            <a:endParaRPr lang="it-IT" dirty="0"/>
          </a:p>
        </p:txBody>
      </p:sp>
      <p:pic>
        <p:nvPicPr>
          <p:cNvPr id="1026" name="Picture 2"/>
          <p:cNvPicPr>
            <a:picLocks noChangeAspect="1" noChangeArrowheads="1"/>
          </p:cNvPicPr>
          <p:nvPr/>
        </p:nvPicPr>
        <p:blipFill>
          <a:blip r:embed="rId3" cstate="print"/>
          <a:srcRect/>
          <a:stretch>
            <a:fillRect/>
          </a:stretch>
        </p:blipFill>
        <p:spPr bwMode="auto">
          <a:xfrm>
            <a:off x="611561" y="1124744"/>
            <a:ext cx="7457936" cy="2936562"/>
          </a:xfrm>
          <a:prstGeom prst="rect">
            <a:avLst/>
          </a:prstGeom>
          <a:noFill/>
          <a:ln w="9525">
            <a:noFill/>
            <a:miter lim="800000"/>
            <a:headEnd/>
            <a:tailEnd/>
          </a:ln>
        </p:spPr>
      </p:pic>
      <p:sp>
        <p:nvSpPr>
          <p:cNvPr id="5" name="CasellaDiTesto 4"/>
          <p:cNvSpPr txBox="1"/>
          <p:nvPr/>
        </p:nvSpPr>
        <p:spPr>
          <a:xfrm>
            <a:off x="6660232" y="3212976"/>
            <a:ext cx="2160240" cy="523220"/>
          </a:xfrm>
          <a:prstGeom prst="rect">
            <a:avLst/>
          </a:prstGeom>
          <a:noFill/>
        </p:spPr>
        <p:txBody>
          <a:bodyPr wrap="square" lIns="91438" tIns="45720" rIns="91438" bIns="45720" rtlCol="0">
            <a:spAutoFit/>
          </a:bodyPr>
          <a:lstStyle/>
          <a:p>
            <a:pPr algn="ctr"/>
            <a:r>
              <a:rPr lang="it-IT" sz="1400" dirty="0"/>
              <a:t>Fonte: U.S. Energy Information </a:t>
            </a:r>
            <a:r>
              <a:rPr lang="it-IT" sz="1400" dirty="0" err="1"/>
              <a:t>Administration</a:t>
            </a:r>
            <a:endParaRPr lang="it-IT" sz="1400" dirty="0"/>
          </a:p>
        </p:txBody>
      </p:sp>
      <p:sp>
        <p:nvSpPr>
          <p:cNvPr id="6" name="CasellaDiTesto 5"/>
          <p:cNvSpPr txBox="1"/>
          <p:nvPr/>
        </p:nvSpPr>
        <p:spPr>
          <a:xfrm>
            <a:off x="7956376" y="1412777"/>
            <a:ext cx="1080120" cy="1169551"/>
          </a:xfrm>
          <a:prstGeom prst="rect">
            <a:avLst/>
          </a:prstGeom>
          <a:noFill/>
        </p:spPr>
        <p:txBody>
          <a:bodyPr wrap="square" lIns="91438" tIns="45720" rIns="91438" bIns="45720" rtlCol="0">
            <a:spAutoFit/>
          </a:bodyPr>
          <a:lstStyle/>
          <a:p>
            <a:pPr algn="ctr"/>
            <a:r>
              <a:rPr lang="it-IT" sz="1400" dirty="0"/>
              <a:t>Migliaia di tonnellate di emissioni di CO</a:t>
            </a:r>
            <a:r>
              <a:rPr lang="it-IT" sz="1400" baseline="-25000" dirty="0"/>
              <a:t>2</a:t>
            </a:r>
            <a:r>
              <a:rPr lang="it-IT" sz="1400" dirty="0"/>
              <a:t>  (ktCO</a:t>
            </a:r>
            <a:r>
              <a:rPr lang="it-IT" sz="1400" baseline="-25000" dirty="0"/>
              <a:t>2</a:t>
            </a:r>
            <a:r>
              <a:rPr lang="it-IT" sz="1400" dirty="0"/>
              <a:t>e)</a:t>
            </a:r>
          </a:p>
        </p:txBody>
      </p:sp>
      <p:sp>
        <p:nvSpPr>
          <p:cNvPr id="7" name="Segnaposto contenuto 2"/>
          <p:cNvSpPr>
            <a:spLocks noGrp="1"/>
          </p:cNvSpPr>
          <p:nvPr>
            <p:ph idx="1"/>
          </p:nvPr>
        </p:nvSpPr>
        <p:spPr>
          <a:xfrm>
            <a:off x="-144016" y="3861048"/>
            <a:ext cx="9288016" cy="2736304"/>
          </a:xfrm>
        </p:spPr>
        <p:txBody>
          <a:bodyPr/>
          <a:lstStyle/>
          <a:p>
            <a:pPr marL="456061" lvl="1" indent="262539" algn="just">
              <a:lnSpc>
                <a:spcPct val="150000"/>
              </a:lnSpc>
              <a:spcBef>
                <a:spcPct val="0"/>
              </a:spcBef>
              <a:buClr>
                <a:srgbClr val="A50021"/>
              </a:buClr>
              <a:buFontTx/>
              <a:buChar char="•"/>
              <a:tabLst>
                <a:tab pos="456061" algn="l"/>
              </a:tabLst>
            </a:pPr>
            <a:r>
              <a:rPr lang="it-IT" sz="2000" dirty="0">
                <a:ea typeface="ＭＳ Ｐゴシック" pitchFamily="34" charset="-128"/>
                <a:cs typeface="Times New Roman" pitchFamily="18" charset="0"/>
              </a:rPr>
              <a:t>1997: </a:t>
            </a:r>
            <a:r>
              <a:rPr lang="it-IT" sz="2000" b="1" kern="1200" dirty="0"/>
              <a:t>Protocollo di Kyoto </a:t>
            </a:r>
          </a:p>
          <a:p>
            <a:pPr marL="856644" lvl="2" indent="262539" algn="just">
              <a:lnSpc>
                <a:spcPct val="150000"/>
              </a:lnSpc>
              <a:spcBef>
                <a:spcPct val="0"/>
              </a:spcBef>
              <a:buClr>
                <a:srgbClr val="A50021"/>
              </a:buClr>
              <a:tabLst>
                <a:tab pos="456061" algn="l"/>
              </a:tabLst>
            </a:pPr>
            <a:r>
              <a:rPr lang="it-IT" sz="1800" kern="1200" dirty="0">
                <a:sym typeface="Wingdings" pitchFamily="2" charset="2"/>
              </a:rPr>
              <a:t>Riduzione di almeno il 5% delle emissioni di CO</a:t>
            </a:r>
            <a:r>
              <a:rPr lang="it-IT" sz="1800" kern="1200" baseline="-25000" dirty="0">
                <a:sym typeface="Wingdings" pitchFamily="2" charset="2"/>
              </a:rPr>
              <a:t>2</a:t>
            </a:r>
            <a:r>
              <a:rPr lang="it-IT" sz="1800" kern="1200" dirty="0">
                <a:sym typeface="Wingdings" pitchFamily="2" charset="2"/>
              </a:rPr>
              <a:t> rispetto al 1990 entro il 2008-2012</a:t>
            </a:r>
            <a:endParaRPr lang="it-IT" sz="1800" dirty="0">
              <a:ea typeface="ＭＳ Ｐゴシック" pitchFamily="34" charset="-128"/>
              <a:cs typeface="Times New Roman" pitchFamily="18" charset="0"/>
            </a:endParaRPr>
          </a:p>
          <a:p>
            <a:pPr marL="456061" lvl="1" indent="262539" algn="just">
              <a:lnSpc>
                <a:spcPct val="150000"/>
              </a:lnSpc>
              <a:spcBef>
                <a:spcPct val="0"/>
              </a:spcBef>
              <a:buClr>
                <a:srgbClr val="A50021"/>
              </a:buClr>
              <a:buFontTx/>
              <a:buChar char="•"/>
              <a:tabLst>
                <a:tab pos="456061" algn="l"/>
              </a:tabLst>
            </a:pPr>
            <a:r>
              <a:rPr lang="it-IT" sz="2000" dirty="0">
                <a:ea typeface="ＭＳ Ｐゴシック" pitchFamily="34" charset="-128"/>
                <a:cs typeface="Times New Roman" pitchFamily="18" charset="0"/>
              </a:rPr>
              <a:t>2008: </a:t>
            </a:r>
            <a:r>
              <a:rPr lang="it-IT" sz="2000" b="1" dirty="0">
                <a:ea typeface="ＭＳ Ｐゴシック" pitchFamily="34" charset="-128"/>
                <a:cs typeface="Times New Roman" pitchFamily="18" charset="0"/>
              </a:rPr>
              <a:t>Pacchetto europeo “clima-energia”</a:t>
            </a:r>
            <a:r>
              <a:rPr lang="it-IT" sz="2000" dirty="0">
                <a:ea typeface="ＭＳ Ｐゴシック" pitchFamily="34" charset="-128"/>
                <a:cs typeface="Times New Roman" pitchFamily="18" charset="0"/>
              </a:rPr>
              <a:t> (strategia “20-20-20”)</a:t>
            </a:r>
          </a:p>
          <a:p>
            <a:pPr marL="856644" lvl="2" indent="262539" algn="just">
              <a:lnSpc>
                <a:spcPct val="150000"/>
              </a:lnSpc>
              <a:spcBef>
                <a:spcPct val="0"/>
              </a:spcBef>
              <a:buClr>
                <a:srgbClr val="A50021"/>
              </a:buClr>
              <a:tabLst>
                <a:tab pos="456061" algn="l"/>
              </a:tabLst>
            </a:pPr>
            <a:r>
              <a:rPr lang="it-IT" sz="1800" dirty="0">
                <a:ea typeface="ＭＳ Ｐゴシック" pitchFamily="34" charset="-128"/>
                <a:cs typeface="Times New Roman" pitchFamily="18" charset="0"/>
              </a:rPr>
              <a:t>20% di riduzione delle emissioni di gas serra </a:t>
            </a:r>
          </a:p>
          <a:p>
            <a:pPr marL="856644" lvl="2" indent="262539" algn="just">
              <a:lnSpc>
                <a:spcPct val="150000"/>
              </a:lnSpc>
              <a:spcBef>
                <a:spcPct val="0"/>
              </a:spcBef>
              <a:buClr>
                <a:srgbClr val="A50021"/>
              </a:buClr>
              <a:tabLst>
                <a:tab pos="456061" algn="l"/>
              </a:tabLst>
            </a:pPr>
            <a:r>
              <a:rPr lang="it-IT" sz="1800" dirty="0">
                <a:ea typeface="ＭＳ Ｐゴシック" pitchFamily="34" charset="-128"/>
                <a:cs typeface="Times New Roman" pitchFamily="18" charset="0"/>
              </a:rPr>
              <a:t>20% in meno di consumo di energia </a:t>
            </a:r>
          </a:p>
          <a:p>
            <a:pPr marL="856644" lvl="2" indent="262539" algn="just">
              <a:lnSpc>
                <a:spcPct val="150000"/>
              </a:lnSpc>
              <a:spcBef>
                <a:spcPct val="0"/>
              </a:spcBef>
              <a:buClr>
                <a:srgbClr val="A50021"/>
              </a:buClr>
              <a:tabLst>
                <a:tab pos="456061" algn="l"/>
              </a:tabLst>
            </a:pPr>
            <a:r>
              <a:rPr lang="it-IT" sz="1800" dirty="0">
                <a:ea typeface="ＭＳ Ｐゴシック" pitchFamily="34" charset="-128"/>
                <a:cs typeface="Times New Roman" pitchFamily="18" charset="0"/>
              </a:rPr>
              <a:t>20% del consumo energetico totale europeo generato da fonti rinnovabili.</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3" cstate="print"/>
          <a:srcRect/>
          <a:stretch>
            <a:fillRect/>
          </a:stretch>
        </p:blipFill>
        <p:spPr bwMode="auto">
          <a:xfrm>
            <a:off x="4555148" y="4422215"/>
            <a:ext cx="1529021" cy="1239034"/>
          </a:xfrm>
          <a:prstGeom prst="rect">
            <a:avLst/>
          </a:prstGeom>
          <a:ln>
            <a:noFill/>
          </a:ln>
          <a:effectLst>
            <a:softEdge rad="112500"/>
          </a:effectLst>
        </p:spPr>
      </p:pic>
      <p:sp>
        <p:nvSpPr>
          <p:cNvPr id="26626" name="Titolo 1"/>
          <p:cNvSpPr>
            <a:spLocks noGrp="1"/>
          </p:cNvSpPr>
          <p:nvPr>
            <p:ph type="title"/>
          </p:nvPr>
        </p:nvSpPr>
        <p:spPr>
          <a:xfrm>
            <a:off x="426549" y="382502"/>
            <a:ext cx="8229966" cy="1012591"/>
          </a:xfrm>
        </p:spPr>
        <p:txBody>
          <a:bodyPr/>
          <a:lstStyle/>
          <a:p>
            <a:pPr eaLnBrk="1" hangingPunct="1"/>
            <a:r>
              <a:rPr lang="it-IT" dirty="0" smtClean="0"/>
              <a:t>Green ICT e “</a:t>
            </a:r>
            <a:r>
              <a:rPr lang="it-IT" i="1" dirty="0" smtClean="0"/>
              <a:t>ICT </a:t>
            </a:r>
            <a:r>
              <a:rPr lang="it-IT" i="1" dirty="0" err="1" smtClean="0"/>
              <a:t>for</a:t>
            </a:r>
            <a:r>
              <a:rPr lang="it-IT" i="1" dirty="0" smtClean="0"/>
              <a:t> Green”</a:t>
            </a:r>
            <a:endParaRPr lang="it-IT" i="1" dirty="0" smtClean="0">
              <a:ea typeface="ＭＳ Ｐゴシック" pitchFamily="34" charset="-128"/>
            </a:endParaRPr>
          </a:p>
        </p:txBody>
      </p:sp>
      <p:sp>
        <p:nvSpPr>
          <p:cNvPr id="26627" name="Segnaposto contenuto 2"/>
          <p:cNvSpPr>
            <a:spLocks noGrp="1"/>
          </p:cNvSpPr>
          <p:nvPr>
            <p:ph idx="1"/>
          </p:nvPr>
        </p:nvSpPr>
        <p:spPr>
          <a:xfrm>
            <a:off x="329628" y="1239792"/>
            <a:ext cx="4042800" cy="3413345"/>
          </a:xfrm>
          <a:gradFill>
            <a:gsLst>
              <a:gs pos="0">
                <a:srgbClr val="DDEBCF"/>
              </a:gs>
              <a:gs pos="50000">
                <a:srgbClr val="9CB86E"/>
              </a:gs>
              <a:gs pos="100000">
                <a:srgbClr val="156B13"/>
              </a:gs>
            </a:gsLst>
            <a:lin ang="16200000" scaled="1"/>
          </a:gradFill>
          <a:ln cap="rnd">
            <a:noFill/>
            <a:rou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179997" lvl="1" indent="0" algn="just">
              <a:lnSpc>
                <a:spcPct val="114000"/>
              </a:lnSpc>
              <a:spcBef>
                <a:spcPct val="0"/>
              </a:spcBef>
              <a:buClr>
                <a:srgbClr val="A50021"/>
              </a:buClr>
              <a:buNone/>
              <a:tabLst>
                <a:tab pos="456061" algn="l"/>
              </a:tabLst>
            </a:pPr>
            <a:r>
              <a:rPr lang="it-IT" sz="2400" b="1" u="sng" dirty="0">
                <a:ea typeface="ＭＳ Ｐゴシック" pitchFamily="34" charset="-128"/>
                <a:cs typeface="Times New Roman" pitchFamily="18" charset="0"/>
              </a:rPr>
              <a:t>Approccio “diretto”</a:t>
            </a:r>
            <a:r>
              <a:rPr lang="it-IT" sz="2400" b="1" dirty="0">
                <a:ea typeface="ＭＳ Ｐゴシック" pitchFamily="34" charset="-128"/>
                <a:cs typeface="Times New Roman" pitchFamily="18" charset="0"/>
              </a:rPr>
              <a:t>:</a:t>
            </a:r>
          </a:p>
          <a:p>
            <a:pPr marL="179997" lvl="1" indent="0">
              <a:spcBef>
                <a:spcPct val="0"/>
              </a:spcBef>
              <a:buClr>
                <a:srgbClr val="A50021"/>
              </a:buClr>
              <a:buNone/>
              <a:tabLst>
                <a:tab pos="456061" algn="l"/>
              </a:tabLst>
            </a:pPr>
            <a:r>
              <a:rPr lang="it-IT" sz="2400" dirty="0">
                <a:ea typeface="ＭＳ Ｐゴシック" pitchFamily="34" charset="-128"/>
                <a:cs typeface="Times New Roman" pitchFamily="18" charset="0"/>
              </a:rPr>
              <a:t>applicare ai processi e ai prodotti ICT interventi per minimizzare l’impatto ambientale del settore:</a:t>
            </a:r>
          </a:p>
          <a:p>
            <a:pPr marL="179997" lvl="1" indent="0" algn="just">
              <a:lnSpc>
                <a:spcPct val="114000"/>
              </a:lnSpc>
              <a:spcBef>
                <a:spcPct val="0"/>
              </a:spcBef>
              <a:buClr>
                <a:srgbClr val="A50021"/>
              </a:buClr>
              <a:buFontTx/>
              <a:buChar char="•"/>
              <a:tabLst>
                <a:tab pos="456061" algn="l"/>
              </a:tabLst>
            </a:pPr>
            <a:r>
              <a:rPr lang="it-IT" sz="2000" dirty="0">
                <a:ea typeface="ＭＳ Ｐゴシック" pitchFamily="34" charset="-128"/>
                <a:cs typeface="Times New Roman" pitchFamily="18" charset="0"/>
              </a:rPr>
              <a:t> Efficienza energetica</a:t>
            </a:r>
          </a:p>
          <a:p>
            <a:pPr marL="179997" lvl="1" indent="0">
              <a:lnSpc>
                <a:spcPct val="114000"/>
              </a:lnSpc>
              <a:spcBef>
                <a:spcPct val="0"/>
              </a:spcBef>
              <a:buClr>
                <a:srgbClr val="A50021"/>
              </a:buClr>
              <a:buFontTx/>
              <a:buChar char="•"/>
              <a:tabLst>
                <a:tab pos="456061" algn="l"/>
              </a:tabLst>
            </a:pPr>
            <a:r>
              <a:rPr lang="it-IT" sz="2000" dirty="0">
                <a:ea typeface="ＭＳ Ｐゴシック" pitchFamily="34" charset="-128"/>
                <a:cs typeface="Times New Roman" pitchFamily="18" charset="0"/>
              </a:rPr>
              <a:t> Ciclo di vita dei prodotti (</a:t>
            </a:r>
            <a:r>
              <a:rPr lang="it-IT" sz="2000" i="1" dirty="0" err="1">
                <a:ea typeface="ＭＳ Ｐゴシック" pitchFamily="34" charset="-128"/>
                <a:cs typeface="Times New Roman" pitchFamily="18" charset="0"/>
              </a:rPr>
              <a:t>waste</a:t>
            </a:r>
            <a:r>
              <a:rPr lang="it-IT" sz="2000" i="1" dirty="0">
                <a:ea typeface="ＭＳ Ｐゴシック" pitchFamily="34" charset="-128"/>
                <a:cs typeface="Times New Roman" pitchFamily="18" charset="0"/>
              </a:rPr>
              <a:t> </a:t>
            </a:r>
            <a:r>
              <a:rPr lang="it-IT" sz="2000" i="1" dirty="0" err="1">
                <a:ea typeface="ＭＳ Ｐゴシック" pitchFamily="34" charset="-128"/>
                <a:cs typeface="Times New Roman" pitchFamily="18" charset="0"/>
              </a:rPr>
              <a:t>disposal</a:t>
            </a:r>
            <a:r>
              <a:rPr lang="it-IT" sz="2000" dirty="0">
                <a:ea typeface="ＭＳ Ｐゴシック" pitchFamily="34" charset="-128"/>
                <a:cs typeface="Times New Roman" pitchFamily="18" charset="0"/>
              </a:rPr>
              <a:t>)</a:t>
            </a:r>
          </a:p>
          <a:p>
            <a:pPr marL="179997" lvl="1" indent="0">
              <a:lnSpc>
                <a:spcPct val="114000"/>
              </a:lnSpc>
              <a:spcBef>
                <a:spcPct val="0"/>
              </a:spcBef>
              <a:buClr>
                <a:srgbClr val="A50021"/>
              </a:buClr>
              <a:buFontTx/>
              <a:buChar char="•"/>
              <a:tabLst>
                <a:tab pos="456061" algn="l"/>
              </a:tabLst>
            </a:pPr>
            <a:r>
              <a:rPr lang="it-IT" sz="2000" dirty="0">
                <a:ea typeface="ＭＳ Ｐゴシック" pitchFamily="34" charset="-128"/>
                <a:cs typeface="Times New Roman" pitchFamily="18" charset="0"/>
              </a:rPr>
              <a:t>Materie prime non inquinanti </a:t>
            </a:r>
          </a:p>
          <a:p>
            <a:pPr marL="179997" lvl="1" indent="0" algn="ctr">
              <a:lnSpc>
                <a:spcPct val="114000"/>
              </a:lnSpc>
              <a:spcBef>
                <a:spcPct val="0"/>
              </a:spcBef>
              <a:buClr>
                <a:srgbClr val="A50021"/>
              </a:buClr>
              <a:buNone/>
              <a:tabLst>
                <a:tab pos="456061" algn="l"/>
              </a:tabLst>
            </a:pPr>
            <a:endParaRPr lang="it-IT" sz="2000" b="1" i="1" dirty="0">
              <a:ea typeface="ＭＳ Ｐゴシック" pitchFamily="34" charset="-128"/>
              <a:cs typeface="Times New Roman" pitchFamily="18" charset="0"/>
            </a:endParaRPr>
          </a:p>
        </p:txBody>
      </p:sp>
      <p:sp>
        <p:nvSpPr>
          <p:cNvPr id="6" name="Segnaposto contenuto 2"/>
          <p:cNvSpPr txBox="1">
            <a:spLocks/>
          </p:cNvSpPr>
          <p:nvPr/>
        </p:nvSpPr>
        <p:spPr bwMode="auto">
          <a:xfrm>
            <a:off x="4849508" y="1239792"/>
            <a:ext cx="4042973" cy="3053305"/>
          </a:xfrm>
          <a:prstGeom prst="rect">
            <a:avLst/>
          </a:prstGeom>
          <a:gradFill>
            <a:gsLst>
              <a:gs pos="0">
                <a:srgbClr val="DDEBCF"/>
              </a:gs>
              <a:gs pos="50000">
                <a:srgbClr val="9CB86E"/>
              </a:gs>
              <a:gs pos="100000">
                <a:srgbClr val="156B13"/>
              </a:gs>
            </a:gsLst>
            <a:lin ang="16200000" scaled="1"/>
          </a:gradFill>
          <a:ln w="9525" cap="rnd">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36" tIns="45720" rIns="91436" bIns="45720" numCol="1" anchor="t" anchorCtr="0" compatLnSpc="1">
            <a:prstTxWarp prst="textNoShape">
              <a:avLst/>
            </a:prstTxWarp>
          </a:bodyPr>
          <a:lstStyle/>
          <a:p>
            <a:pPr marL="179997" lvl="1" algn="just" eaLnBrk="0" fontAlgn="base" hangingPunct="0">
              <a:lnSpc>
                <a:spcPct val="114000"/>
              </a:lnSpc>
              <a:spcBef>
                <a:spcPct val="0"/>
              </a:spcBef>
              <a:spcAft>
                <a:spcPct val="0"/>
              </a:spcAft>
              <a:buClr>
                <a:srgbClr val="A50021"/>
              </a:buClr>
              <a:tabLst>
                <a:tab pos="456061" algn="l"/>
              </a:tabLst>
              <a:defRPr/>
            </a:pPr>
            <a:r>
              <a:rPr lang="it-IT" sz="2400" b="1" u="sng" dirty="0">
                <a:ea typeface="ＭＳ Ｐゴシック" pitchFamily="34" charset="-128"/>
                <a:cs typeface="Times New Roman" pitchFamily="18" charset="0"/>
              </a:rPr>
              <a:t>Approccio “indiretto”:</a:t>
            </a:r>
          </a:p>
          <a:p>
            <a:pPr marL="179997" lvl="1" eaLnBrk="0" fontAlgn="base" hangingPunct="0">
              <a:spcBef>
                <a:spcPct val="0"/>
              </a:spcBef>
              <a:spcAft>
                <a:spcPct val="0"/>
              </a:spcAft>
              <a:buClr>
                <a:srgbClr val="A50021"/>
              </a:buClr>
              <a:tabLst>
                <a:tab pos="456061" algn="l"/>
              </a:tabLst>
              <a:defRPr/>
            </a:pPr>
            <a:r>
              <a:rPr lang="it-IT" sz="2400" dirty="0">
                <a:ea typeface="ＭＳ Ｐゴシック" pitchFamily="34" charset="-128"/>
                <a:cs typeface="Times New Roman" pitchFamily="18" charset="0"/>
              </a:rPr>
              <a:t>abilitare mediante gli strumenti dell’ICT l’efficienza energetica in altri settori:</a:t>
            </a:r>
          </a:p>
          <a:p>
            <a:pPr marL="179997" lvl="1" algn="just" eaLnBrk="0" fontAlgn="base" hangingPunct="0">
              <a:lnSpc>
                <a:spcPct val="114000"/>
              </a:lnSpc>
              <a:spcBef>
                <a:spcPct val="0"/>
              </a:spcBef>
              <a:spcAft>
                <a:spcPct val="0"/>
              </a:spcAft>
              <a:buClr>
                <a:srgbClr val="A50021"/>
              </a:buClr>
              <a:buFontTx/>
              <a:buChar char="•"/>
              <a:tabLst>
                <a:tab pos="456061" algn="l"/>
              </a:tabLst>
              <a:defRPr/>
            </a:pPr>
            <a:r>
              <a:rPr lang="en-US" sz="2000" dirty="0" err="1">
                <a:ea typeface="ＭＳ Ｐゴシック" pitchFamily="34" charset="-128"/>
                <a:cs typeface="Times New Roman" pitchFamily="18" charset="0"/>
              </a:rPr>
              <a:t>Industriale</a:t>
            </a:r>
            <a:r>
              <a:rPr lang="en-US" sz="2000" dirty="0">
                <a:ea typeface="ＭＳ Ｐゴシック" pitchFamily="34" charset="-128"/>
                <a:cs typeface="Times New Roman" pitchFamily="18" charset="0"/>
              </a:rPr>
              <a:t> (</a:t>
            </a:r>
            <a:r>
              <a:rPr lang="en-US" sz="2000" i="1" dirty="0">
                <a:ea typeface="ＭＳ Ｐゴシック" pitchFamily="34" charset="-128"/>
                <a:cs typeface="Times New Roman" pitchFamily="18" charset="0"/>
              </a:rPr>
              <a:t>smart motors</a:t>
            </a:r>
            <a:r>
              <a:rPr lang="en-US" sz="2000" dirty="0">
                <a:ea typeface="ＭＳ Ｐゴシック" pitchFamily="34" charset="-128"/>
                <a:cs typeface="Times New Roman" pitchFamily="18" charset="0"/>
              </a:rPr>
              <a:t>)</a:t>
            </a:r>
          </a:p>
          <a:p>
            <a:pPr marL="179997" lvl="1" algn="just" eaLnBrk="0" fontAlgn="base" hangingPunct="0">
              <a:lnSpc>
                <a:spcPct val="114000"/>
              </a:lnSpc>
              <a:spcBef>
                <a:spcPct val="0"/>
              </a:spcBef>
              <a:spcAft>
                <a:spcPct val="0"/>
              </a:spcAft>
              <a:buClr>
                <a:srgbClr val="A50021"/>
              </a:buClr>
              <a:buFontTx/>
              <a:buChar char="•"/>
              <a:tabLst>
                <a:tab pos="456061" algn="l"/>
              </a:tabLst>
            </a:pPr>
            <a:r>
              <a:rPr lang="en-US" sz="2000" dirty="0">
                <a:ea typeface="ＭＳ Ｐゴシック" pitchFamily="34" charset="-128"/>
                <a:cs typeface="Times New Roman" pitchFamily="18" charset="0"/>
              </a:rPr>
              <a:t> </a:t>
            </a:r>
            <a:r>
              <a:rPr lang="en-US" sz="2000" dirty="0" err="1">
                <a:ea typeface="ＭＳ Ｐゴシック" pitchFamily="34" charset="-128"/>
                <a:cs typeface="Times New Roman" pitchFamily="18" charset="0"/>
              </a:rPr>
              <a:t>Trasporti</a:t>
            </a:r>
            <a:r>
              <a:rPr lang="en-US" sz="2000" dirty="0">
                <a:ea typeface="ＭＳ Ｐゴシック" pitchFamily="34" charset="-128"/>
                <a:cs typeface="Times New Roman" pitchFamily="18" charset="0"/>
              </a:rPr>
              <a:t> (</a:t>
            </a:r>
            <a:r>
              <a:rPr lang="en-US" sz="2000" i="1" dirty="0">
                <a:ea typeface="ＭＳ Ｐゴシック" pitchFamily="34" charset="-128"/>
                <a:cs typeface="Times New Roman" pitchFamily="18" charset="0"/>
              </a:rPr>
              <a:t>smart logistics</a:t>
            </a:r>
            <a:r>
              <a:rPr lang="en-US" sz="2000" dirty="0">
                <a:ea typeface="ＭＳ Ｐゴシック" pitchFamily="34" charset="-128"/>
                <a:cs typeface="Times New Roman" pitchFamily="18" charset="0"/>
              </a:rPr>
              <a:t>)</a:t>
            </a:r>
          </a:p>
          <a:p>
            <a:pPr marL="179997" lvl="1" algn="just" eaLnBrk="0" fontAlgn="base" hangingPunct="0">
              <a:lnSpc>
                <a:spcPct val="114000"/>
              </a:lnSpc>
              <a:spcBef>
                <a:spcPct val="0"/>
              </a:spcBef>
              <a:spcAft>
                <a:spcPct val="0"/>
              </a:spcAft>
              <a:buClr>
                <a:srgbClr val="A50021"/>
              </a:buClr>
              <a:buFontTx/>
              <a:buChar char="•"/>
              <a:tabLst>
                <a:tab pos="456061" algn="l"/>
              </a:tabLst>
            </a:pPr>
            <a:r>
              <a:rPr lang="en-US" sz="2000" dirty="0">
                <a:ea typeface="ＭＳ Ｐゴシック" pitchFamily="34" charset="-128"/>
                <a:cs typeface="Times New Roman" pitchFamily="18" charset="0"/>
              </a:rPr>
              <a:t> </a:t>
            </a:r>
            <a:r>
              <a:rPr lang="en-US" sz="2000" dirty="0" err="1">
                <a:ea typeface="ＭＳ Ｐゴシック" pitchFamily="34" charset="-128"/>
                <a:cs typeface="Times New Roman" pitchFamily="18" charset="0"/>
              </a:rPr>
              <a:t>Edilizia</a:t>
            </a:r>
            <a:r>
              <a:rPr lang="en-US" sz="2000" dirty="0">
                <a:ea typeface="ＭＳ Ｐゴシック" pitchFamily="34" charset="-128"/>
                <a:cs typeface="Times New Roman" pitchFamily="18" charset="0"/>
              </a:rPr>
              <a:t> (</a:t>
            </a:r>
            <a:r>
              <a:rPr lang="en-US" sz="2000" i="1" dirty="0">
                <a:ea typeface="ＭＳ Ｐゴシック" pitchFamily="34" charset="-128"/>
                <a:cs typeface="Times New Roman" pitchFamily="18" charset="0"/>
              </a:rPr>
              <a:t>smart buildings</a:t>
            </a:r>
            <a:r>
              <a:rPr lang="en-US" sz="2000" dirty="0">
                <a:ea typeface="ＭＳ Ｐゴシック" pitchFamily="34" charset="-128"/>
                <a:cs typeface="Times New Roman" pitchFamily="18" charset="0"/>
              </a:rPr>
              <a:t>)</a:t>
            </a:r>
          </a:p>
          <a:p>
            <a:pPr marL="179997" lvl="1" algn="just" eaLnBrk="0" fontAlgn="base" hangingPunct="0">
              <a:lnSpc>
                <a:spcPct val="114000"/>
              </a:lnSpc>
              <a:spcBef>
                <a:spcPct val="0"/>
              </a:spcBef>
              <a:spcAft>
                <a:spcPct val="0"/>
              </a:spcAft>
              <a:buClr>
                <a:srgbClr val="A50021"/>
              </a:buClr>
              <a:buFontTx/>
              <a:buChar char="•"/>
              <a:tabLst>
                <a:tab pos="456061" algn="l"/>
              </a:tabLst>
            </a:pPr>
            <a:r>
              <a:rPr lang="it-IT" sz="2000" dirty="0">
                <a:ea typeface="ＭＳ Ｐゴシック" pitchFamily="34" charset="-128"/>
                <a:cs typeface="Times New Roman" pitchFamily="18" charset="0"/>
              </a:rPr>
              <a:t> Energetico (</a:t>
            </a:r>
            <a:r>
              <a:rPr lang="it-IT" sz="2000" i="1" dirty="0" err="1">
                <a:ea typeface="ＭＳ Ｐゴシック" pitchFamily="34" charset="-128"/>
                <a:cs typeface="Times New Roman" pitchFamily="18" charset="0"/>
              </a:rPr>
              <a:t>smart</a:t>
            </a:r>
            <a:r>
              <a:rPr lang="it-IT" sz="2000" i="1" dirty="0">
                <a:ea typeface="ＭＳ Ｐゴシック" pitchFamily="34" charset="-128"/>
                <a:cs typeface="Times New Roman" pitchFamily="18" charset="0"/>
              </a:rPr>
              <a:t> </a:t>
            </a:r>
            <a:r>
              <a:rPr lang="it-IT" sz="2000" i="1" dirty="0" err="1">
                <a:ea typeface="ＭＳ Ｐゴシック" pitchFamily="34" charset="-128"/>
                <a:cs typeface="Times New Roman" pitchFamily="18" charset="0"/>
              </a:rPr>
              <a:t>grid</a:t>
            </a:r>
            <a:r>
              <a:rPr lang="it-IT" sz="2000" dirty="0">
                <a:ea typeface="ＭＳ Ｐゴシック" pitchFamily="34" charset="-128"/>
                <a:cs typeface="Times New Roman" pitchFamily="18" charset="0"/>
              </a:rPr>
              <a:t>)</a:t>
            </a:r>
          </a:p>
        </p:txBody>
      </p:sp>
      <p:pic>
        <p:nvPicPr>
          <p:cNvPr id="9218" name="Picture 2"/>
          <p:cNvPicPr>
            <a:picLocks noChangeAspect="1" noChangeArrowheads="1"/>
          </p:cNvPicPr>
          <p:nvPr/>
        </p:nvPicPr>
        <p:blipFill>
          <a:blip r:embed="rId4" cstate="print"/>
          <a:srcRect/>
          <a:stretch>
            <a:fillRect/>
          </a:stretch>
        </p:blipFill>
        <p:spPr bwMode="auto">
          <a:xfrm>
            <a:off x="2793934" y="5805264"/>
            <a:ext cx="1766317" cy="535386"/>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a:stretch>
            <a:fillRect/>
          </a:stretch>
        </p:blipFill>
        <p:spPr bwMode="auto">
          <a:xfrm>
            <a:off x="1619672" y="4869160"/>
            <a:ext cx="1144203" cy="605428"/>
          </a:xfrm>
          <a:prstGeom prst="rect">
            <a:avLst/>
          </a:prstGeom>
          <a:noFill/>
          <a:ln w="9525">
            <a:noFill/>
            <a:miter lim="800000"/>
            <a:headEnd/>
            <a:tailEnd/>
          </a:ln>
        </p:spPr>
      </p:pic>
      <p:pic>
        <p:nvPicPr>
          <p:cNvPr id="9220" name="Picture 4"/>
          <p:cNvPicPr>
            <a:picLocks noChangeAspect="1" noChangeArrowheads="1"/>
          </p:cNvPicPr>
          <p:nvPr/>
        </p:nvPicPr>
        <p:blipFill>
          <a:blip r:embed="rId6" cstate="print"/>
          <a:srcRect/>
          <a:stretch>
            <a:fillRect/>
          </a:stretch>
        </p:blipFill>
        <p:spPr bwMode="auto">
          <a:xfrm>
            <a:off x="239453" y="5445225"/>
            <a:ext cx="1225086" cy="801241"/>
          </a:xfrm>
          <a:prstGeom prst="rect">
            <a:avLst/>
          </a:prstGeom>
          <a:noFill/>
          <a:ln w="9525">
            <a:noFill/>
            <a:miter lim="800000"/>
            <a:headEnd/>
            <a:tailEnd/>
          </a:ln>
        </p:spPr>
      </p:pic>
      <p:sp>
        <p:nvSpPr>
          <p:cNvPr id="9" name="Rettangolo 8"/>
          <p:cNvSpPr/>
          <p:nvPr/>
        </p:nvSpPr>
        <p:spPr>
          <a:xfrm>
            <a:off x="1154374" y="5445225"/>
            <a:ext cx="1656184" cy="786882"/>
          </a:xfrm>
          <a:prstGeom prst="rect">
            <a:avLst/>
          </a:prstGeom>
        </p:spPr>
        <p:txBody>
          <a:bodyPr wrap="square" lIns="91438" tIns="45720" rIns="91438" bIns="45720">
            <a:spAutoFit/>
          </a:bodyPr>
          <a:lstStyle/>
          <a:p>
            <a:pPr marL="179997" lvl="1" algn="ctr" eaLnBrk="0" fontAlgn="base" hangingPunct="0">
              <a:lnSpc>
                <a:spcPct val="114000"/>
              </a:lnSpc>
              <a:spcBef>
                <a:spcPct val="0"/>
              </a:spcBef>
              <a:spcAft>
                <a:spcPct val="0"/>
              </a:spcAft>
              <a:buClr>
                <a:srgbClr val="A50021"/>
              </a:buClr>
              <a:tabLst>
                <a:tab pos="456061" algn="l"/>
              </a:tabLst>
            </a:pPr>
            <a:r>
              <a:rPr lang="it-IT" sz="2000" b="1" i="1" kern="0" dirty="0">
                <a:solidFill>
                  <a:prstClr val="black"/>
                </a:solidFill>
                <a:ea typeface="ＭＳ Ｐゴシック" pitchFamily="34" charset="-128"/>
                <a:cs typeface="Times New Roman" pitchFamily="18" charset="0"/>
              </a:rPr>
              <a:t>Green IT </a:t>
            </a:r>
          </a:p>
          <a:p>
            <a:pPr marL="179997" lvl="1" algn="ctr" eaLnBrk="0" fontAlgn="base" hangingPunct="0">
              <a:lnSpc>
                <a:spcPct val="114000"/>
              </a:lnSpc>
              <a:spcBef>
                <a:spcPct val="0"/>
              </a:spcBef>
              <a:spcAft>
                <a:spcPct val="0"/>
              </a:spcAft>
              <a:buClr>
                <a:srgbClr val="A50021"/>
              </a:buClr>
              <a:tabLst>
                <a:tab pos="456061" algn="l"/>
              </a:tabLst>
            </a:pPr>
            <a:r>
              <a:rPr lang="it-IT" sz="2000" b="1" i="1" kern="0" dirty="0">
                <a:solidFill>
                  <a:prstClr val="black"/>
                </a:solidFill>
                <a:ea typeface="ＭＳ Ｐゴシック" pitchFamily="34" charset="-128"/>
                <a:cs typeface="Times New Roman" pitchFamily="18" charset="0"/>
              </a:rPr>
              <a:t>Green </a:t>
            </a:r>
            <a:r>
              <a:rPr lang="it-IT" sz="2000" b="1" i="1" kern="0" dirty="0" err="1">
                <a:solidFill>
                  <a:prstClr val="black"/>
                </a:solidFill>
                <a:ea typeface="ＭＳ Ｐゴシック" pitchFamily="34" charset="-128"/>
                <a:cs typeface="Times New Roman" pitchFamily="18" charset="0"/>
              </a:rPr>
              <a:t>Telco</a:t>
            </a:r>
            <a:endParaRPr lang="it-IT" dirty="0"/>
          </a:p>
        </p:txBody>
      </p:sp>
      <p:pic>
        <p:nvPicPr>
          <p:cNvPr id="9221" name="Picture 5"/>
          <p:cNvPicPr>
            <a:picLocks noChangeAspect="1" noChangeArrowheads="1"/>
          </p:cNvPicPr>
          <p:nvPr/>
        </p:nvPicPr>
        <p:blipFill>
          <a:blip r:embed="rId7" cstate="print"/>
          <a:srcRect/>
          <a:stretch>
            <a:fillRect/>
          </a:stretch>
        </p:blipFill>
        <p:spPr bwMode="auto">
          <a:xfrm>
            <a:off x="5822763" y="5504144"/>
            <a:ext cx="1430158" cy="915943"/>
          </a:xfrm>
          <a:prstGeom prst="rect">
            <a:avLst/>
          </a:prstGeom>
          <a:noFill/>
          <a:ln w="9525">
            <a:noFill/>
            <a:miter lim="800000"/>
            <a:headEnd/>
            <a:tailEnd/>
          </a:ln>
        </p:spPr>
      </p:pic>
      <p:pic>
        <p:nvPicPr>
          <p:cNvPr id="9226" name="Picture 10"/>
          <p:cNvPicPr>
            <a:picLocks noChangeAspect="1" noChangeArrowheads="1"/>
          </p:cNvPicPr>
          <p:nvPr/>
        </p:nvPicPr>
        <p:blipFill>
          <a:blip r:embed="rId8" cstate="print"/>
          <a:srcRect/>
          <a:stretch>
            <a:fillRect/>
          </a:stretch>
        </p:blipFill>
        <p:spPr bwMode="auto">
          <a:xfrm>
            <a:off x="6139551" y="4564503"/>
            <a:ext cx="1080119" cy="862018"/>
          </a:xfrm>
          <a:prstGeom prst="rect">
            <a:avLst/>
          </a:prstGeom>
          <a:noFill/>
          <a:ln w="9525">
            <a:noFill/>
            <a:miter lim="800000"/>
            <a:headEnd/>
            <a:tailEnd/>
          </a:ln>
        </p:spPr>
      </p:pic>
      <p:pic>
        <p:nvPicPr>
          <p:cNvPr id="9224" name="Picture 8"/>
          <p:cNvPicPr>
            <a:picLocks noChangeAspect="1" noChangeArrowheads="1"/>
          </p:cNvPicPr>
          <p:nvPr/>
        </p:nvPicPr>
        <p:blipFill>
          <a:blip r:embed="rId9" cstate="print"/>
          <a:srcRect/>
          <a:stretch>
            <a:fillRect/>
          </a:stretch>
        </p:blipFill>
        <p:spPr bwMode="auto">
          <a:xfrm>
            <a:off x="7195688" y="4671020"/>
            <a:ext cx="1999139" cy="127826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426549" y="382502"/>
            <a:ext cx="8229966" cy="1012591"/>
          </a:xfrm>
        </p:spPr>
        <p:txBody>
          <a:bodyPr/>
          <a:lstStyle/>
          <a:p>
            <a:pPr eaLnBrk="1" hangingPunct="1"/>
            <a:r>
              <a:rPr lang="it-IT" dirty="0" smtClean="0"/>
              <a:t>ICT </a:t>
            </a:r>
            <a:r>
              <a:rPr lang="it-IT" dirty="0" err="1" smtClean="0"/>
              <a:t>for</a:t>
            </a:r>
            <a:r>
              <a:rPr lang="it-IT" dirty="0" smtClean="0"/>
              <a:t> Green: the </a:t>
            </a:r>
            <a:r>
              <a:rPr lang="it-IT" dirty="0" err="1" smtClean="0"/>
              <a:t>enabling</a:t>
            </a:r>
            <a:r>
              <a:rPr lang="it-IT" dirty="0" smtClean="0"/>
              <a:t> </a:t>
            </a:r>
            <a:r>
              <a:rPr lang="it-IT" dirty="0" err="1" smtClean="0"/>
              <a:t>effect</a:t>
            </a:r>
            <a:endParaRPr lang="it-IT" dirty="0" smtClean="0">
              <a:ea typeface="ＭＳ Ｐゴシック" pitchFamily="34" charset="-128"/>
            </a:endParaRPr>
          </a:p>
        </p:txBody>
      </p:sp>
      <p:sp>
        <p:nvSpPr>
          <p:cNvPr id="7" name="Rettangolo 6"/>
          <p:cNvSpPr/>
          <p:nvPr/>
        </p:nvSpPr>
        <p:spPr>
          <a:xfrm>
            <a:off x="467544" y="1312313"/>
            <a:ext cx="8424936" cy="830997"/>
          </a:xfrm>
          <a:prstGeom prst="rect">
            <a:avLst/>
          </a:prstGeom>
          <a:noFill/>
        </p:spPr>
        <p:txBody>
          <a:bodyPr wrap="square" lIns="91438" tIns="45720" rIns="91438" bIns="45720" rtlCol="0">
            <a:spAutoFit/>
          </a:bodyPr>
          <a:lstStyle/>
          <a:p>
            <a:pPr algn="ctr"/>
            <a:r>
              <a:rPr lang="it-IT" sz="2400" b="1" dirty="0">
                <a:solidFill>
                  <a:srgbClr val="339933"/>
                </a:solidFill>
              </a:rPr>
              <a:t>Entro il 2020, si prevede una riduzione totale di emissioni CO</a:t>
            </a:r>
            <a:r>
              <a:rPr lang="it-IT" sz="2400" b="1" baseline="-25000" dirty="0">
                <a:solidFill>
                  <a:srgbClr val="339933"/>
                </a:solidFill>
              </a:rPr>
              <a:t>2</a:t>
            </a:r>
            <a:r>
              <a:rPr lang="it-IT" sz="2400" b="1" dirty="0">
                <a:solidFill>
                  <a:srgbClr val="339933"/>
                </a:solidFill>
              </a:rPr>
              <a:t> abilitata dall’ICT pari a circa il 15 % (7,86 su 51,9 GtCO</a:t>
            </a:r>
            <a:r>
              <a:rPr lang="it-IT" sz="2400" b="1" baseline="-25000" dirty="0">
                <a:solidFill>
                  <a:srgbClr val="339933"/>
                </a:solidFill>
              </a:rPr>
              <a:t>2</a:t>
            </a:r>
            <a:r>
              <a:rPr lang="it-IT" sz="2400" b="1" dirty="0">
                <a:solidFill>
                  <a:srgbClr val="339933"/>
                </a:solidFill>
              </a:rPr>
              <a:t>e)</a:t>
            </a:r>
          </a:p>
        </p:txBody>
      </p:sp>
      <p:sp>
        <p:nvSpPr>
          <p:cNvPr id="9" name="CasellaDiTesto 8"/>
          <p:cNvSpPr txBox="1"/>
          <p:nvPr/>
        </p:nvSpPr>
        <p:spPr>
          <a:xfrm>
            <a:off x="179512" y="6090177"/>
            <a:ext cx="8892480" cy="307777"/>
          </a:xfrm>
          <a:prstGeom prst="rect">
            <a:avLst/>
          </a:prstGeom>
          <a:noFill/>
        </p:spPr>
        <p:txBody>
          <a:bodyPr wrap="square" lIns="91438" tIns="45720" rIns="91438" bIns="45720" rtlCol="0">
            <a:spAutoFit/>
          </a:bodyPr>
          <a:lstStyle/>
          <a:p>
            <a:pPr algn="ctr"/>
            <a:r>
              <a:rPr lang="it-IT" sz="1400" dirty="0"/>
              <a:t>Fonte: AA.VV., “A Green </a:t>
            </a:r>
            <a:r>
              <a:rPr lang="it-IT" sz="1400" dirty="0" err="1"/>
              <a:t>Knowledge</a:t>
            </a:r>
            <a:r>
              <a:rPr lang="it-IT" sz="1400" dirty="0"/>
              <a:t> Society. An ICT policy agenda </a:t>
            </a:r>
            <a:r>
              <a:rPr lang="it-IT" sz="1400" dirty="0" err="1"/>
              <a:t>to</a:t>
            </a:r>
            <a:r>
              <a:rPr lang="it-IT" sz="1400" dirty="0"/>
              <a:t> 2015 </a:t>
            </a:r>
            <a:r>
              <a:rPr lang="it-IT" sz="1400" dirty="0" err="1"/>
              <a:t>for</a:t>
            </a:r>
            <a:r>
              <a:rPr lang="it-IT" sz="1400" dirty="0"/>
              <a:t> </a:t>
            </a:r>
            <a:r>
              <a:rPr lang="it-IT" sz="1400" dirty="0" err="1"/>
              <a:t>Europe</a:t>
            </a:r>
            <a:r>
              <a:rPr lang="it-IT" sz="1400" dirty="0"/>
              <a:t>’s future </a:t>
            </a:r>
            <a:r>
              <a:rPr lang="it-IT" sz="1400" dirty="0" err="1"/>
              <a:t>knowledge</a:t>
            </a:r>
            <a:r>
              <a:rPr lang="it-IT" sz="1400" dirty="0"/>
              <a:t> society” (2009)</a:t>
            </a:r>
          </a:p>
        </p:txBody>
      </p:sp>
      <p:pic>
        <p:nvPicPr>
          <p:cNvPr id="8197" name="Picture 5"/>
          <p:cNvPicPr>
            <a:picLocks noChangeAspect="1" noChangeArrowheads="1"/>
          </p:cNvPicPr>
          <p:nvPr/>
        </p:nvPicPr>
        <p:blipFill>
          <a:blip r:embed="rId3" cstate="print"/>
          <a:srcRect/>
          <a:stretch>
            <a:fillRect/>
          </a:stretch>
        </p:blipFill>
        <p:spPr bwMode="auto">
          <a:xfrm>
            <a:off x="1701730" y="2204612"/>
            <a:ext cx="6038622" cy="388868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Consumi elettrici del settore ICT </a:t>
            </a:r>
            <a:endParaRPr lang="it-IT" dirty="0"/>
          </a:p>
        </p:txBody>
      </p:sp>
      <p:graphicFrame>
        <p:nvGraphicFramePr>
          <p:cNvPr id="6" name="Segnaposto contenuto 5"/>
          <p:cNvGraphicFramePr>
            <a:graphicFrameLocks noGrp="1"/>
          </p:cNvGraphicFramePr>
          <p:nvPr>
            <p:ph idx="1"/>
          </p:nvPr>
        </p:nvGraphicFramePr>
        <p:xfrm>
          <a:off x="251520" y="1124744"/>
          <a:ext cx="8640961" cy="4960599"/>
        </p:xfrm>
        <a:graphic>
          <a:graphicData uri="http://schemas.openxmlformats.org/drawingml/2006/table">
            <a:tbl>
              <a:tblPr firstRow="1" bandRow="1">
                <a:tableStyleId>{F5AB1C69-6EDB-4FF4-983F-18BD219EF322}</a:tableStyleId>
              </a:tblPr>
              <a:tblGrid>
                <a:gridCol w="2088233"/>
                <a:gridCol w="1872208"/>
                <a:gridCol w="1584176"/>
                <a:gridCol w="1631775"/>
                <a:gridCol w="1464569"/>
              </a:tblGrid>
              <a:tr h="369479">
                <a:tc rowSpan="2">
                  <a:txBody>
                    <a:bodyPr/>
                    <a:lstStyle/>
                    <a:p>
                      <a:endParaRPr lang="it-IT" sz="1800" dirty="0"/>
                    </a:p>
                  </a:txBody>
                  <a:tcPr/>
                </a:tc>
                <a:tc gridSpan="2">
                  <a:txBody>
                    <a:bodyPr/>
                    <a:lstStyle/>
                    <a:p>
                      <a:pPr algn="ctr"/>
                      <a:r>
                        <a:rPr lang="it-IT" sz="1800" dirty="0" smtClean="0"/>
                        <a:t>Europa</a:t>
                      </a:r>
                      <a:endParaRPr lang="it-IT" sz="1800" dirty="0"/>
                    </a:p>
                  </a:txBody>
                  <a:tcPr/>
                </a:tc>
                <a:tc hMerge="1">
                  <a:txBody>
                    <a:bodyPr/>
                    <a:lstStyle/>
                    <a:p>
                      <a:endParaRPr lang="it-IT"/>
                    </a:p>
                  </a:txBody>
                  <a:tcPr/>
                </a:tc>
                <a:tc gridSpan="2">
                  <a:txBody>
                    <a:bodyPr/>
                    <a:lstStyle/>
                    <a:p>
                      <a:pPr algn="ctr"/>
                      <a:r>
                        <a:rPr lang="it-IT" sz="1800" dirty="0" smtClean="0"/>
                        <a:t>Italia</a:t>
                      </a:r>
                      <a:endParaRPr lang="it-IT" sz="1800" dirty="0"/>
                    </a:p>
                  </a:txBody>
                  <a:tcPr/>
                </a:tc>
                <a:tc hMerge="1">
                  <a:txBody>
                    <a:bodyPr/>
                    <a:lstStyle/>
                    <a:p>
                      <a:endParaRPr lang="it-IT"/>
                    </a:p>
                  </a:txBody>
                  <a:tcPr/>
                </a:tc>
              </a:tr>
              <a:tr h="369479">
                <a:tc vMerge="1">
                  <a:txBody>
                    <a:bodyPr/>
                    <a:lstStyle/>
                    <a:p>
                      <a:endParaRPr lang="it-IT"/>
                    </a:p>
                  </a:txBody>
                  <a:tcPr/>
                </a:tc>
                <a:tc>
                  <a:txBody>
                    <a:bodyPr/>
                    <a:lstStyle/>
                    <a:p>
                      <a:pPr algn="ctr"/>
                      <a:r>
                        <a:rPr lang="it-IT" sz="1800" dirty="0" smtClean="0"/>
                        <a:t>2005</a:t>
                      </a:r>
                      <a:endParaRPr lang="it-IT" sz="1800" dirty="0"/>
                    </a:p>
                  </a:txBody>
                  <a:tcPr/>
                </a:tc>
                <a:tc>
                  <a:txBody>
                    <a:bodyPr/>
                    <a:lstStyle/>
                    <a:p>
                      <a:pPr algn="ctr"/>
                      <a:r>
                        <a:rPr lang="it-IT" sz="1800" dirty="0" smtClean="0"/>
                        <a:t>2020</a:t>
                      </a:r>
                      <a:endParaRPr lang="it-IT" sz="1800" dirty="0"/>
                    </a:p>
                  </a:txBody>
                  <a:tcPr/>
                </a:tc>
                <a:tc>
                  <a:txBody>
                    <a:bodyPr/>
                    <a:lstStyle/>
                    <a:p>
                      <a:pPr algn="ctr"/>
                      <a:r>
                        <a:rPr lang="it-IT" sz="1800" dirty="0" smtClean="0"/>
                        <a:t>2005</a:t>
                      </a:r>
                      <a:endParaRPr lang="it-IT" sz="1800" dirty="0"/>
                    </a:p>
                  </a:txBody>
                  <a:tcPr/>
                </a:tc>
                <a:tc>
                  <a:txBody>
                    <a:bodyPr/>
                    <a:lstStyle/>
                    <a:p>
                      <a:pPr algn="ctr"/>
                      <a:r>
                        <a:rPr lang="it-IT" sz="1800" dirty="0" smtClean="0"/>
                        <a:t>2020</a:t>
                      </a:r>
                      <a:endParaRPr lang="it-IT" sz="1800" dirty="0"/>
                    </a:p>
                  </a:txBody>
                  <a:tcPr/>
                </a:tc>
              </a:tr>
              <a:tr h="1277267">
                <a:tc>
                  <a:txBody>
                    <a:bodyPr/>
                    <a:lstStyle/>
                    <a:p>
                      <a:pPr algn="ctr"/>
                      <a:r>
                        <a:rPr lang="it-IT" sz="1800" kern="1200" baseline="0" dirty="0" smtClean="0"/>
                        <a:t>Consumo elettrico settore ICT (EU-25) [</a:t>
                      </a:r>
                      <a:r>
                        <a:rPr lang="it-IT" sz="1800" kern="1200" baseline="0" dirty="0" err="1" smtClean="0"/>
                        <a:t>TWh</a:t>
                      </a:r>
                      <a:r>
                        <a:rPr lang="it-IT" sz="1800" kern="1200" baseline="0" dirty="0" smtClean="0"/>
                        <a:t>]</a:t>
                      </a:r>
                      <a:endParaRPr lang="it-IT" sz="1800" b="1" kern="1200" baseline="0" dirty="0" smtClean="0">
                        <a:solidFill>
                          <a:schemeClr val="dk1"/>
                        </a:solidFill>
                        <a:latin typeface="+mn-lt"/>
                        <a:ea typeface="+mn-ea"/>
                        <a:cs typeface="+mn-cs"/>
                      </a:endParaRPr>
                    </a:p>
                  </a:txBody>
                  <a:tcPr anchor="ctr"/>
                </a:tc>
                <a:tc>
                  <a:txBody>
                    <a:bodyPr/>
                    <a:lstStyle/>
                    <a:p>
                      <a:pPr algn="ctr"/>
                      <a:r>
                        <a:rPr lang="it-IT" sz="1800" kern="1200" baseline="0" dirty="0" smtClean="0"/>
                        <a:t>214,5</a:t>
                      </a:r>
                    </a:p>
                    <a:p>
                      <a:pPr algn="ctr"/>
                      <a:r>
                        <a:rPr lang="it-IT" sz="1800" kern="1200" baseline="0" dirty="0" smtClean="0"/>
                        <a:t>(8% dei  consumi</a:t>
                      </a:r>
                    </a:p>
                    <a:p>
                      <a:pPr algn="ctr"/>
                      <a:r>
                        <a:rPr lang="it-IT" sz="1800" kern="1200" baseline="0" dirty="0" smtClean="0"/>
                        <a:t>elettrici EU-25)</a:t>
                      </a:r>
                    </a:p>
                  </a:txBody>
                  <a:tcPr anchor="ctr"/>
                </a:tc>
                <a:tc>
                  <a:txBody>
                    <a:bodyPr/>
                    <a:lstStyle/>
                    <a:p>
                      <a:pPr marL="0" marR="0" indent="0" algn="ctr" defTabSz="914368" rtl="0" eaLnBrk="1" fontAlgn="auto" latinLnBrk="0" hangingPunct="1">
                        <a:lnSpc>
                          <a:spcPct val="100000"/>
                        </a:lnSpc>
                        <a:spcBef>
                          <a:spcPts val="0"/>
                        </a:spcBef>
                        <a:spcAft>
                          <a:spcPts val="0"/>
                        </a:spcAft>
                        <a:buClrTx/>
                        <a:buSzTx/>
                        <a:buFontTx/>
                        <a:buNone/>
                        <a:tabLst/>
                        <a:defRPr/>
                      </a:pPr>
                      <a:r>
                        <a:rPr lang="it-IT" sz="1800" kern="1200" baseline="0" dirty="0" smtClean="0"/>
                        <a:t>409,7</a:t>
                      </a:r>
                    </a:p>
                    <a:p>
                      <a:pPr algn="ctr"/>
                      <a:endParaRPr lang="it-IT" sz="1800" dirty="0"/>
                    </a:p>
                  </a:txBody>
                  <a:tcPr anchor="ctr"/>
                </a:tc>
                <a:tc>
                  <a:txBody>
                    <a:bodyPr/>
                    <a:lstStyle/>
                    <a:p>
                      <a:pPr algn="ctr"/>
                      <a:r>
                        <a:rPr lang="it-IT" sz="1800" kern="1200" baseline="0" dirty="0" smtClean="0">
                          <a:solidFill>
                            <a:schemeClr val="dk1"/>
                          </a:solidFill>
                          <a:latin typeface="+mn-lt"/>
                          <a:ea typeface="+mn-ea"/>
                          <a:cs typeface="+mn-cs"/>
                        </a:rPr>
                        <a:t>24,7</a:t>
                      </a:r>
                    </a:p>
                    <a:p>
                      <a:pPr algn="ctr"/>
                      <a:r>
                        <a:rPr lang="it-IT" sz="1800" kern="1200" baseline="0" dirty="0" smtClean="0">
                          <a:solidFill>
                            <a:schemeClr val="dk1"/>
                          </a:solidFill>
                          <a:latin typeface="+mn-lt"/>
                          <a:ea typeface="+mn-ea"/>
                          <a:cs typeface="+mn-cs"/>
                        </a:rPr>
                        <a:t>(8% del totale)</a:t>
                      </a:r>
                      <a:endParaRPr lang="it-IT" sz="1800" dirty="0"/>
                    </a:p>
                  </a:txBody>
                  <a:tcPr anchor="ctr"/>
                </a:tc>
                <a:tc>
                  <a:txBody>
                    <a:bodyPr/>
                    <a:lstStyle/>
                    <a:p>
                      <a:pPr algn="ctr"/>
                      <a:r>
                        <a:rPr lang="it-IT" sz="1800" kern="1200" baseline="0" dirty="0" smtClean="0">
                          <a:solidFill>
                            <a:schemeClr val="dk1"/>
                          </a:solidFill>
                          <a:latin typeface="+mn-lt"/>
                          <a:ea typeface="+mn-ea"/>
                          <a:cs typeface="+mn-cs"/>
                        </a:rPr>
                        <a:t>47,2</a:t>
                      </a:r>
                      <a:endParaRPr lang="it-IT" sz="1800" dirty="0"/>
                    </a:p>
                  </a:txBody>
                  <a:tcPr anchor="ctr"/>
                </a:tc>
              </a:tr>
              <a:tr h="1743567">
                <a:tc>
                  <a:txBody>
                    <a:bodyPr/>
                    <a:lstStyle/>
                    <a:p>
                      <a:pPr algn="ctr"/>
                      <a:r>
                        <a:rPr lang="it-IT" sz="1800" kern="1200" baseline="0" dirty="0" smtClean="0"/>
                        <a:t>Consumo elettrico settore ICT esclusa “</a:t>
                      </a:r>
                      <a:r>
                        <a:rPr lang="it-IT" sz="1800" kern="1200" baseline="0" dirty="0" err="1" smtClean="0"/>
                        <a:t>customer</a:t>
                      </a:r>
                      <a:r>
                        <a:rPr lang="it-IT" sz="1800" kern="1200" baseline="0" dirty="0" smtClean="0"/>
                        <a:t> </a:t>
                      </a:r>
                      <a:r>
                        <a:rPr lang="it-IT" sz="1800" kern="1200" baseline="0" dirty="0" err="1" smtClean="0"/>
                        <a:t>electronics</a:t>
                      </a:r>
                      <a:r>
                        <a:rPr lang="it-IT" sz="1800" kern="1200" baseline="0" dirty="0" smtClean="0"/>
                        <a:t>” (EU-25) [</a:t>
                      </a:r>
                      <a:r>
                        <a:rPr lang="it-IT" sz="1800" kern="1200" baseline="0" dirty="0" err="1" smtClean="0"/>
                        <a:t>TWh</a:t>
                      </a:r>
                      <a:r>
                        <a:rPr lang="it-IT" sz="1800" kern="1200" baseline="0" dirty="0" smtClean="0"/>
                        <a:t>]</a:t>
                      </a:r>
                      <a:endParaRPr lang="it-IT" sz="1800" b="1" i="1" kern="1200" baseline="0" dirty="0" smtClean="0">
                        <a:solidFill>
                          <a:schemeClr val="dk1"/>
                        </a:solidFill>
                        <a:latin typeface="+mn-lt"/>
                        <a:ea typeface="+mn-ea"/>
                        <a:cs typeface="+mn-cs"/>
                      </a:endParaRPr>
                    </a:p>
                  </a:txBody>
                  <a:tcPr anchor="ctr"/>
                </a:tc>
                <a:tc>
                  <a:txBody>
                    <a:bodyPr/>
                    <a:lstStyle/>
                    <a:p>
                      <a:pPr algn="ctr"/>
                      <a:r>
                        <a:rPr lang="it-IT" sz="1800" kern="1200" baseline="0" dirty="0" smtClean="0"/>
                        <a:t>118,6</a:t>
                      </a:r>
                    </a:p>
                    <a:p>
                      <a:pPr algn="ctr"/>
                      <a:r>
                        <a:rPr lang="it-IT" sz="1800" kern="1200" baseline="0" dirty="0" smtClean="0"/>
                        <a:t>(4,3% dei consumi</a:t>
                      </a:r>
                    </a:p>
                    <a:p>
                      <a:pPr algn="ctr"/>
                      <a:r>
                        <a:rPr lang="it-IT" sz="1800" kern="1200" baseline="0" dirty="0" smtClean="0"/>
                        <a:t>elettrici EU-25)</a:t>
                      </a:r>
                    </a:p>
                  </a:txBody>
                  <a:tcPr anchor="ctr"/>
                </a:tc>
                <a:tc>
                  <a:txBody>
                    <a:bodyPr/>
                    <a:lstStyle/>
                    <a:p>
                      <a:pPr marL="0" marR="0" indent="0" algn="ctr" defTabSz="914368" rtl="0" eaLnBrk="1" fontAlgn="auto" latinLnBrk="0" hangingPunct="1">
                        <a:lnSpc>
                          <a:spcPct val="100000"/>
                        </a:lnSpc>
                        <a:spcBef>
                          <a:spcPts val="0"/>
                        </a:spcBef>
                        <a:spcAft>
                          <a:spcPts val="0"/>
                        </a:spcAft>
                        <a:buClrTx/>
                        <a:buSzTx/>
                        <a:buFontTx/>
                        <a:buNone/>
                        <a:tabLst/>
                        <a:defRPr/>
                      </a:pPr>
                      <a:r>
                        <a:rPr lang="it-IT" sz="1800" kern="1200" baseline="0" dirty="0" smtClean="0"/>
                        <a:t>245,1</a:t>
                      </a:r>
                    </a:p>
                    <a:p>
                      <a:pPr marL="0" marR="0" indent="0" algn="ctr" defTabSz="914368" rtl="0" eaLnBrk="1" fontAlgn="auto" latinLnBrk="0" hangingPunct="1">
                        <a:lnSpc>
                          <a:spcPct val="100000"/>
                        </a:lnSpc>
                        <a:spcBef>
                          <a:spcPts val="0"/>
                        </a:spcBef>
                        <a:spcAft>
                          <a:spcPts val="0"/>
                        </a:spcAft>
                        <a:buClrTx/>
                        <a:buSzTx/>
                        <a:buFontTx/>
                        <a:buNone/>
                        <a:tabLst/>
                        <a:defRPr/>
                      </a:pPr>
                      <a:r>
                        <a:rPr lang="it-IT" sz="1800" kern="1200" baseline="0" dirty="0" smtClean="0"/>
                        <a:t>(6,5% del totale)</a:t>
                      </a:r>
                    </a:p>
                  </a:txBody>
                  <a:tcPr anchor="ctr"/>
                </a:tc>
                <a:tc>
                  <a:txBody>
                    <a:bodyPr/>
                    <a:lstStyle/>
                    <a:p>
                      <a:pPr algn="ctr"/>
                      <a:r>
                        <a:rPr lang="it-IT" sz="1800" kern="1200" baseline="0" dirty="0" smtClean="0">
                          <a:solidFill>
                            <a:schemeClr val="dk1"/>
                          </a:solidFill>
                          <a:latin typeface="+mn-lt"/>
                          <a:ea typeface="+mn-ea"/>
                          <a:cs typeface="+mn-cs"/>
                        </a:rPr>
                        <a:t>13,3</a:t>
                      </a:r>
                    </a:p>
                    <a:p>
                      <a:pPr algn="ctr"/>
                      <a:r>
                        <a:rPr lang="it-IT" sz="1800" kern="1200" baseline="0" dirty="0" smtClean="0">
                          <a:solidFill>
                            <a:schemeClr val="dk1"/>
                          </a:solidFill>
                          <a:latin typeface="+mn-lt"/>
                          <a:ea typeface="+mn-ea"/>
                          <a:cs typeface="+mn-cs"/>
                        </a:rPr>
                        <a:t>(4,3% del totale)</a:t>
                      </a:r>
                      <a:endParaRPr lang="it-IT" sz="1800" dirty="0"/>
                    </a:p>
                  </a:txBody>
                  <a:tcPr anchor="ctr"/>
                </a:tc>
                <a:tc>
                  <a:txBody>
                    <a:bodyPr/>
                    <a:lstStyle/>
                    <a:p>
                      <a:pPr algn="ctr"/>
                      <a:r>
                        <a:rPr lang="it-IT" sz="1800" dirty="0" smtClean="0"/>
                        <a:t>20</a:t>
                      </a:r>
                      <a:endParaRPr lang="it-IT" sz="1800" dirty="0"/>
                    </a:p>
                  </a:txBody>
                  <a:tcPr anchor="ctr"/>
                </a:tc>
              </a:tr>
              <a:tr h="1200807">
                <a:tc>
                  <a:txBody>
                    <a:bodyPr/>
                    <a:lstStyle/>
                    <a:p>
                      <a:r>
                        <a:rPr lang="it-IT" sz="1800" kern="1200" baseline="0" dirty="0" smtClean="0"/>
                        <a:t>Consumo elettricità</a:t>
                      </a:r>
                    </a:p>
                    <a:p>
                      <a:pPr algn="ctr"/>
                      <a:r>
                        <a:rPr lang="it-IT" sz="1800" kern="1200" baseline="0" dirty="0" smtClean="0"/>
                        <a:t>Data Center (EU-25) [</a:t>
                      </a:r>
                      <a:r>
                        <a:rPr lang="it-IT" sz="1800" kern="1200" baseline="0" dirty="0" err="1" smtClean="0"/>
                        <a:t>TWh</a:t>
                      </a:r>
                      <a:r>
                        <a:rPr lang="it-IT" sz="1800" kern="1200" baseline="0" dirty="0" smtClean="0"/>
                        <a:t>]</a:t>
                      </a:r>
                      <a:endParaRPr lang="it-IT" sz="1800" b="1" kern="1200" baseline="0" dirty="0" smtClean="0">
                        <a:solidFill>
                          <a:schemeClr val="dk1"/>
                        </a:solidFill>
                        <a:latin typeface="+mn-lt"/>
                        <a:ea typeface="+mn-ea"/>
                        <a:cs typeface="+mn-cs"/>
                      </a:endParaRPr>
                    </a:p>
                  </a:txBody>
                  <a:tcPr anchor="ctr"/>
                </a:tc>
                <a:tc>
                  <a:txBody>
                    <a:bodyPr/>
                    <a:lstStyle/>
                    <a:p>
                      <a:pPr algn="ctr"/>
                      <a:r>
                        <a:rPr lang="it-IT" sz="1800" kern="1200" baseline="0" dirty="0" smtClean="0"/>
                        <a:t>53,6</a:t>
                      </a:r>
                    </a:p>
                    <a:p>
                      <a:pPr algn="ctr"/>
                      <a:r>
                        <a:rPr lang="it-IT" sz="1800" kern="1200" baseline="0" dirty="0" smtClean="0"/>
                        <a:t>(ca.</a:t>
                      </a:r>
                      <a:r>
                        <a:rPr lang="it-IT" sz="1800" kern="1200" baseline="0" dirty="0" smtClean="0">
                          <a:solidFill>
                            <a:srgbClr val="FF0000"/>
                          </a:solidFill>
                        </a:rPr>
                        <a:t>25%</a:t>
                      </a:r>
                      <a:r>
                        <a:rPr lang="it-IT" sz="1800" kern="1200" baseline="0" dirty="0" smtClean="0"/>
                        <a:t> del tot. di settore)</a:t>
                      </a:r>
                      <a:endParaRPr lang="it-IT" sz="1800" dirty="0"/>
                    </a:p>
                  </a:txBody>
                  <a:tcPr anchor="ctr"/>
                </a:tc>
                <a:tc>
                  <a:txBody>
                    <a:bodyPr/>
                    <a:lstStyle/>
                    <a:p>
                      <a:pPr algn="ctr"/>
                      <a:r>
                        <a:rPr lang="it-IT" sz="1800" kern="1200" baseline="0" dirty="0" smtClean="0"/>
                        <a:t>130,0</a:t>
                      </a:r>
                    </a:p>
                    <a:p>
                      <a:pPr algn="ctr"/>
                      <a:r>
                        <a:rPr lang="it-IT" sz="1800" kern="1200" baseline="0" dirty="0" smtClean="0"/>
                        <a:t>(ca.32% del tot. di  settore)</a:t>
                      </a:r>
                      <a:endParaRPr lang="it-IT" sz="1800" dirty="0" smtClean="0"/>
                    </a:p>
                  </a:txBody>
                  <a:tcPr anchor="ctr"/>
                </a:tc>
                <a:tc>
                  <a:txBody>
                    <a:bodyPr/>
                    <a:lstStyle/>
                    <a:p>
                      <a:pPr algn="ctr"/>
                      <a:r>
                        <a:rPr lang="it-IT" sz="1800" kern="1200" baseline="0" dirty="0" smtClean="0">
                          <a:solidFill>
                            <a:schemeClr val="dk1"/>
                          </a:solidFill>
                          <a:latin typeface="+mn-lt"/>
                          <a:ea typeface="+mn-ea"/>
                          <a:cs typeface="+mn-cs"/>
                        </a:rPr>
                        <a:t>6,2</a:t>
                      </a:r>
                    </a:p>
                    <a:p>
                      <a:pPr algn="ctr"/>
                      <a:r>
                        <a:rPr lang="it-IT" sz="1800" kern="1200" baseline="0" dirty="0" smtClean="0">
                          <a:solidFill>
                            <a:schemeClr val="dk1"/>
                          </a:solidFill>
                          <a:latin typeface="+mn-lt"/>
                          <a:ea typeface="+mn-ea"/>
                          <a:cs typeface="+mn-cs"/>
                        </a:rPr>
                        <a:t>(ca.</a:t>
                      </a:r>
                      <a:r>
                        <a:rPr lang="it-IT" sz="1800" kern="1200" baseline="0" dirty="0" smtClean="0">
                          <a:solidFill>
                            <a:srgbClr val="FF0000"/>
                          </a:solidFill>
                          <a:latin typeface="+mn-lt"/>
                          <a:ea typeface="+mn-ea"/>
                          <a:cs typeface="+mn-cs"/>
                        </a:rPr>
                        <a:t>25%</a:t>
                      </a:r>
                      <a:r>
                        <a:rPr lang="it-IT" sz="1800" kern="1200" baseline="0" dirty="0" smtClean="0">
                          <a:solidFill>
                            <a:schemeClr val="dk1"/>
                          </a:solidFill>
                          <a:latin typeface="+mn-lt"/>
                          <a:ea typeface="+mn-ea"/>
                          <a:cs typeface="+mn-cs"/>
                        </a:rPr>
                        <a:t> del tot. di settore)</a:t>
                      </a:r>
                      <a:endParaRPr lang="it-IT" sz="1800" dirty="0"/>
                    </a:p>
                  </a:txBody>
                  <a:tcPr anchor="ctr"/>
                </a:tc>
                <a:tc>
                  <a:txBody>
                    <a:bodyPr/>
                    <a:lstStyle/>
                    <a:p>
                      <a:pPr algn="ctr"/>
                      <a:r>
                        <a:rPr lang="it-IT" sz="1800" dirty="0" smtClean="0"/>
                        <a:t>10</a:t>
                      </a:r>
                      <a:endParaRPr lang="it-IT" sz="1800" dirty="0"/>
                    </a:p>
                  </a:txBody>
                  <a:tcPr anchor="ctr"/>
                </a:tc>
              </a:tr>
            </a:tbl>
          </a:graphicData>
        </a:graphic>
      </p:graphicFrame>
      <p:sp>
        <p:nvSpPr>
          <p:cNvPr id="7" name="CasellaDiTesto 6"/>
          <p:cNvSpPr txBox="1"/>
          <p:nvPr/>
        </p:nvSpPr>
        <p:spPr>
          <a:xfrm>
            <a:off x="1691680" y="6129794"/>
            <a:ext cx="5688632" cy="307777"/>
          </a:xfrm>
          <a:prstGeom prst="rect">
            <a:avLst/>
          </a:prstGeom>
          <a:noFill/>
        </p:spPr>
        <p:txBody>
          <a:bodyPr wrap="square" lIns="91438" tIns="45720" rIns="91438" bIns="45720" rtlCol="0">
            <a:spAutoFit/>
          </a:bodyPr>
          <a:lstStyle/>
          <a:p>
            <a:pPr algn="ctr"/>
            <a:r>
              <a:rPr lang="it-IT" sz="1400" dirty="0"/>
              <a:t>Fonte: Piano d’Azione Efficienza Energetica (PAEE) 2011</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426549" y="382502"/>
            <a:ext cx="8229966" cy="1012591"/>
          </a:xfrm>
        </p:spPr>
        <p:txBody>
          <a:bodyPr/>
          <a:lstStyle/>
          <a:p>
            <a:pPr eaLnBrk="1" hangingPunct="1"/>
            <a:r>
              <a:rPr lang="it-IT" dirty="0" smtClean="0"/>
              <a:t>Il </a:t>
            </a:r>
            <a:r>
              <a:rPr lang="it-IT" dirty="0" err="1" smtClean="0"/>
              <a:t>Cloud</a:t>
            </a:r>
            <a:r>
              <a:rPr lang="it-IT" dirty="0" smtClean="0"/>
              <a:t> come soluzione Green</a:t>
            </a:r>
            <a:endParaRPr lang="it-IT" dirty="0" smtClean="0">
              <a:ea typeface="ＭＳ Ｐゴシック" pitchFamily="34" charset="-128"/>
            </a:endParaRPr>
          </a:p>
        </p:txBody>
      </p:sp>
      <p:pic>
        <p:nvPicPr>
          <p:cNvPr id="5" name="Picture 2"/>
          <p:cNvPicPr>
            <a:picLocks noChangeAspect="1" noChangeArrowheads="1"/>
          </p:cNvPicPr>
          <p:nvPr/>
        </p:nvPicPr>
        <p:blipFill>
          <a:blip r:embed="rId3" cstate="print"/>
          <a:srcRect/>
          <a:stretch>
            <a:fillRect/>
          </a:stretch>
        </p:blipFill>
        <p:spPr bwMode="auto">
          <a:xfrm>
            <a:off x="3491881" y="1556792"/>
            <a:ext cx="2088233" cy="1990782"/>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7400" r="6047"/>
          <a:stretch>
            <a:fillRect/>
          </a:stretch>
        </p:blipFill>
        <p:spPr bwMode="auto">
          <a:xfrm>
            <a:off x="2185836" y="3460533"/>
            <a:ext cx="4690420" cy="2520280"/>
          </a:xfrm>
          <a:prstGeom prst="rect">
            <a:avLst/>
          </a:prstGeom>
          <a:noFill/>
          <a:ln w="9525">
            <a:noFill/>
            <a:miter lim="800000"/>
            <a:headEnd/>
            <a:tailEnd/>
          </a:ln>
        </p:spPr>
      </p:pic>
      <p:sp>
        <p:nvSpPr>
          <p:cNvPr id="8" name="CasellaDiTesto 7"/>
          <p:cNvSpPr txBox="1"/>
          <p:nvPr/>
        </p:nvSpPr>
        <p:spPr>
          <a:xfrm>
            <a:off x="0" y="5967716"/>
            <a:ext cx="9144000" cy="830997"/>
          </a:xfrm>
          <a:prstGeom prst="rect">
            <a:avLst/>
          </a:prstGeom>
          <a:noFill/>
        </p:spPr>
        <p:txBody>
          <a:bodyPr wrap="square" lIns="91438" tIns="45720" rIns="91438" bIns="45720" rtlCol="0">
            <a:spAutoFit/>
          </a:bodyPr>
          <a:lstStyle/>
          <a:p>
            <a:pPr algn="ctr"/>
            <a:r>
              <a:rPr lang="it-IT" sz="2400" b="1" dirty="0">
                <a:solidFill>
                  <a:srgbClr val="339933"/>
                </a:solidFill>
              </a:rPr>
              <a:t>Circa il 50 % (5 </a:t>
            </a:r>
            <a:r>
              <a:rPr lang="it-IT" sz="2400" b="1" dirty="0" err="1">
                <a:solidFill>
                  <a:srgbClr val="339933"/>
                </a:solidFill>
              </a:rPr>
              <a:t>TWh</a:t>
            </a:r>
            <a:r>
              <a:rPr lang="it-IT" sz="2400" b="1" dirty="0">
                <a:solidFill>
                  <a:srgbClr val="339933"/>
                </a:solidFill>
              </a:rPr>
              <a:t>) di risparmio energetico potenziale in Italia al 2020</a:t>
            </a:r>
            <a:endParaRPr lang="it-IT" sz="2400" dirty="0">
              <a:solidFill>
                <a:srgbClr val="339933"/>
              </a:solidFill>
            </a:endParaRPr>
          </a:p>
        </p:txBody>
      </p:sp>
      <p:sp>
        <p:nvSpPr>
          <p:cNvPr id="9" name="Rettangolo 8"/>
          <p:cNvSpPr/>
          <p:nvPr/>
        </p:nvSpPr>
        <p:spPr>
          <a:xfrm>
            <a:off x="251520" y="2204864"/>
            <a:ext cx="3635896" cy="369332"/>
          </a:xfrm>
          <a:prstGeom prst="rect">
            <a:avLst/>
          </a:prstGeom>
        </p:spPr>
        <p:txBody>
          <a:bodyPr wrap="square" lIns="91438" tIns="45720" rIns="91438" bIns="45720">
            <a:spAutoFit/>
          </a:bodyPr>
          <a:lstStyle/>
          <a:p>
            <a:r>
              <a:rPr lang="it-IT" i="1" dirty="0" smtClean="0">
                <a:ea typeface="ＭＳ Ｐゴシック" pitchFamily="34" charset="-128"/>
                <a:cs typeface="Times New Roman" pitchFamily="18" charset="0"/>
              </a:rPr>
              <a:t>eliminazione delle macchine fisiche</a:t>
            </a:r>
            <a:endParaRPr lang="it-IT" i="1" dirty="0"/>
          </a:p>
        </p:txBody>
      </p:sp>
      <p:sp>
        <p:nvSpPr>
          <p:cNvPr id="10" name="Rettangolo 9"/>
          <p:cNvSpPr/>
          <p:nvPr/>
        </p:nvSpPr>
        <p:spPr>
          <a:xfrm>
            <a:off x="5975648" y="2060849"/>
            <a:ext cx="3168352" cy="646331"/>
          </a:xfrm>
          <a:prstGeom prst="rect">
            <a:avLst/>
          </a:prstGeom>
        </p:spPr>
        <p:txBody>
          <a:bodyPr wrap="square" lIns="91438" tIns="45720" rIns="91438" bIns="45720">
            <a:spAutoFit/>
          </a:bodyPr>
          <a:lstStyle/>
          <a:p>
            <a:pPr marL="0" lvl="1"/>
            <a:r>
              <a:rPr lang="it-IT" i="1" dirty="0" smtClean="0">
                <a:ea typeface="ＭＳ Ｐゴシック" pitchFamily="34" charset="-128"/>
                <a:cs typeface="Times New Roman" pitchFamily="18" charset="0"/>
              </a:rPr>
              <a:t>calo dei consumi per il condizionamento dei locali</a:t>
            </a:r>
            <a:endParaRPr lang="it-IT" i="1" dirty="0"/>
          </a:p>
        </p:txBody>
      </p:sp>
      <p:sp>
        <p:nvSpPr>
          <p:cNvPr id="11" name="Rettangolo 10"/>
          <p:cNvSpPr/>
          <p:nvPr/>
        </p:nvSpPr>
        <p:spPr>
          <a:xfrm>
            <a:off x="251520" y="3212976"/>
            <a:ext cx="1944216" cy="923330"/>
          </a:xfrm>
          <a:prstGeom prst="rect">
            <a:avLst/>
          </a:prstGeom>
        </p:spPr>
        <p:txBody>
          <a:bodyPr wrap="square" lIns="91438" tIns="45720" rIns="91438" bIns="45720">
            <a:spAutoFit/>
          </a:bodyPr>
          <a:lstStyle/>
          <a:p>
            <a:r>
              <a:rPr lang="en-US" i="1" dirty="0" err="1" smtClean="0"/>
              <a:t>migliore</a:t>
            </a:r>
            <a:r>
              <a:rPr lang="en-US" i="1" dirty="0" smtClean="0"/>
              <a:t> </a:t>
            </a:r>
            <a:r>
              <a:rPr lang="en-US" i="1" dirty="0" err="1" smtClean="0"/>
              <a:t>gestione</a:t>
            </a:r>
            <a:r>
              <a:rPr lang="en-US" i="1" dirty="0" smtClean="0"/>
              <a:t> </a:t>
            </a:r>
            <a:r>
              <a:rPr lang="en-US" i="1" dirty="0" err="1" smtClean="0"/>
              <a:t>delle</a:t>
            </a:r>
            <a:r>
              <a:rPr lang="en-US" i="1" dirty="0" smtClean="0"/>
              <a:t> </a:t>
            </a:r>
            <a:r>
              <a:rPr lang="en-US" i="1" dirty="0" err="1" smtClean="0"/>
              <a:t>risorse</a:t>
            </a:r>
            <a:r>
              <a:rPr lang="en-US" i="1" dirty="0" smtClean="0"/>
              <a:t> </a:t>
            </a:r>
            <a:r>
              <a:rPr lang="en-US" i="1" dirty="0" err="1" smtClean="0"/>
              <a:t>dei</a:t>
            </a:r>
            <a:r>
              <a:rPr lang="en-US" i="1" dirty="0" smtClean="0"/>
              <a:t> data-</a:t>
            </a:r>
            <a:r>
              <a:rPr lang="en-US" i="1" dirty="0" err="1" smtClean="0"/>
              <a:t>centres</a:t>
            </a:r>
            <a:endParaRPr lang="en-US" i="1" dirty="0"/>
          </a:p>
        </p:txBody>
      </p:sp>
      <p:sp>
        <p:nvSpPr>
          <p:cNvPr id="12" name="Rettangolo 11"/>
          <p:cNvSpPr/>
          <p:nvPr/>
        </p:nvSpPr>
        <p:spPr>
          <a:xfrm>
            <a:off x="251520" y="1268761"/>
            <a:ext cx="7344816" cy="461665"/>
          </a:xfrm>
          <a:prstGeom prst="rect">
            <a:avLst/>
          </a:prstGeom>
        </p:spPr>
        <p:txBody>
          <a:bodyPr wrap="square" lIns="91438" tIns="45720" rIns="91438" bIns="45720">
            <a:spAutoFit/>
          </a:bodyPr>
          <a:lstStyle/>
          <a:p>
            <a:r>
              <a:rPr lang="it-IT" sz="2400" b="1" dirty="0"/>
              <a:t>Riduzione complessiva dei consumi </a:t>
            </a:r>
            <a:r>
              <a:rPr lang="it-IT" sz="2400" b="1" dirty="0" err="1"/>
              <a:t>energetici…</a:t>
            </a:r>
            <a:endParaRPr lang="it-IT" sz="2400" b="1" dirty="0"/>
          </a:p>
        </p:txBody>
      </p:sp>
      <p:sp>
        <p:nvSpPr>
          <p:cNvPr id="13" name="Rettangolo 12"/>
          <p:cNvSpPr/>
          <p:nvPr/>
        </p:nvSpPr>
        <p:spPr>
          <a:xfrm>
            <a:off x="6984776" y="3358733"/>
            <a:ext cx="2159224" cy="646331"/>
          </a:xfrm>
          <a:prstGeom prst="rect">
            <a:avLst/>
          </a:prstGeom>
        </p:spPr>
        <p:txBody>
          <a:bodyPr wrap="square" lIns="91438" tIns="45720" rIns="91438" bIns="45720">
            <a:spAutoFit/>
          </a:bodyPr>
          <a:lstStyle/>
          <a:p>
            <a:r>
              <a:rPr lang="en-US" i="1" dirty="0" err="1" smtClean="0"/>
              <a:t>utilizzo</a:t>
            </a:r>
            <a:r>
              <a:rPr lang="en-US" i="1" dirty="0" smtClean="0"/>
              <a:t> </a:t>
            </a:r>
            <a:r>
              <a:rPr lang="en-US" i="1" dirty="0" err="1" smtClean="0"/>
              <a:t>più</a:t>
            </a:r>
            <a:r>
              <a:rPr lang="en-US" i="1" dirty="0" smtClean="0"/>
              <a:t> </a:t>
            </a:r>
            <a:r>
              <a:rPr lang="en-US" i="1" dirty="0" err="1" smtClean="0"/>
              <a:t>efficiente</a:t>
            </a:r>
            <a:r>
              <a:rPr lang="en-US" i="1" dirty="0" smtClean="0"/>
              <a:t> </a:t>
            </a:r>
            <a:r>
              <a:rPr lang="en-US" i="1" dirty="0" err="1" smtClean="0"/>
              <a:t>delle</a:t>
            </a:r>
            <a:r>
              <a:rPr lang="en-US" i="1" dirty="0" smtClean="0"/>
              <a:t> </a:t>
            </a:r>
            <a:r>
              <a:rPr lang="en-US" i="1" dirty="0" err="1" smtClean="0"/>
              <a:t>risorse</a:t>
            </a:r>
            <a:r>
              <a:rPr lang="en-US" i="1" dirty="0" smtClean="0"/>
              <a:t> </a:t>
            </a:r>
            <a:r>
              <a:rPr lang="en-US" i="1" dirty="0" err="1" smtClean="0"/>
              <a:t>di</a:t>
            </a:r>
            <a:r>
              <a:rPr lang="en-US" i="1" dirty="0" smtClean="0"/>
              <a:t> </a:t>
            </a:r>
            <a:r>
              <a:rPr lang="en-US" i="1" dirty="0" err="1" smtClean="0"/>
              <a:t>rete</a:t>
            </a:r>
            <a:endParaRPr lang="en-US" i="1" dirty="0"/>
          </a:p>
        </p:txBody>
      </p:sp>
      <p:sp>
        <p:nvSpPr>
          <p:cNvPr id="14" name="Rettangolo 13"/>
          <p:cNvSpPr/>
          <p:nvPr/>
        </p:nvSpPr>
        <p:spPr>
          <a:xfrm>
            <a:off x="6588224" y="5301209"/>
            <a:ext cx="2771800" cy="461665"/>
          </a:xfrm>
          <a:prstGeom prst="rect">
            <a:avLst/>
          </a:prstGeom>
        </p:spPr>
        <p:txBody>
          <a:bodyPr wrap="square" lIns="91438" tIns="45720" rIns="91438" bIns="45720">
            <a:spAutoFit/>
          </a:bodyPr>
          <a:lstStyle/>
          <a:p>
            <a:r>
              <a:rPr lang="it-IT" sz="2400" b="1" dirty="0" err="1"/>
              <a:t>…e</a:t>
            </a:r>
            <a:r>
              <a:rPr lang="it-IT" sz="2400" b="1" dirty="0"/>
              <a:t> anche dei costi!</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uttura predefin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TotalTime>
  <Words>2287</Words>
  <Application>Microsoft Macintosh PowerPoint</Application>
  <PresentationFormat>Presentazione su schermo (4:3)</PresentationFormat>
  <Paragraphs>103</Paragraphs>
  <Slides>6</Slides>
  <Notes>6</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Struttura predefinita</vt:lpstr>
      <vt:lpstr>Green ICT</vt:lpstr>
      <vt:lpstr>Interventi per l’ecosostenibilità</vt:lpstr>
      <vt:lpstr>Green ICT e “ICT for Green”</vt:lpstr>
      <vt:lpstr>ICT for Green: the enabling effect</vt:lpstr>
      <vt:lpstr>Consumi elettrici del settore ICT </vt:lpstr>
      <vt:lpstr>Il Cloud come soluzione Green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Marco</dc:creator>
  <cp:lastModifiedBy>Marco Vari</cp:lastModifiedBy>
  <cp:revision>259</cp:revision>
  <dcterms:created xsi:type="dcterms:W3CDTF">2012-03-15T17:36:47Z</dcterms:created>
  <dcterms:modified xsi:type="dcterms:W3CDTF">2012-04-10T10:52:37Z</dcterms:modified>
</cp:coreProperties>
</file>