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theme/theme4.xml" ContentType="application/vnd.openxmlformats-officedocument.theme+xml"/>
  <Override PartName="/ppt/notesSlides/notesSlide11.xml" ContentType="application/vnd.openxmlformats-officedocument.presentationml.notesSlide+xml"/>
  <Override PartName="/ppt/notesSlides/notesSlide9.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s/slide9.xml" ContentType="application/vnd.openxmlformats-officedocument.presentationml.slide+xml"/>
  <Override PartName="/ppt/notesSlides/notesSlide10.xml" ContentType="application/vnd.openxmlformats-officedocument.presentationml.notesSlide+xml"/>
  <Default Extension="rels" ContentType="application/vnd.openxmlformats-package.relationships+xml"/>
  <Override PartName="/ppt/slides/slide24.xml" ContentType="application/vnd.openxmlformats-officedocument.presentationml.slide+xml"/>
  <Override PartName="/ppt/tags/tag1.xml" ContentType="application/vnd.openxmlformats-officedocument.presentationml.tags+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4103" r:id="rId1"/>
    <p:sldMasterId id="2147484191" r:id="rId2"/>
  </p:sldMasterIdLst>
  <p:notesMasterIdLst>
    <p:notesMasterId r:id="rId32"/>
  </p:notesMasterIdLst>
  <p:handoutMasterIdLst>
    <p:handoutMasterId r:id="rId33"/>
  </p:handoutMasterIdLst>
  <p:sldIdLst>
    <p:sldId id="844" r:id="rId3"/>
    <p:sldId id="813" r:id="rId4"/>
    <p:sldId id="814" r:id="rId5"/>
    <p:sldId id="815" r:id="rId6"/>
    <p:sldId id="816" r:id="rId7"/>
    <p:sldId id="817" r:id="rId8"/>
    <p:sldId id="818" r:id="rId9"/>
    <p:sldId id="819" r:id="rId10"/>
    <p:sldId id="820" r:id="rId11"/>
    <p:sldId id="821" r:id="rId12"/>
    <p:sldId id="822" r:id="rId13"/>
    <p:sldId id="823" r:id="rId14"/>
    <p:sldId id="824" r:id="rId15"/>
    <p:sldId id="825" r:id="rId16"/>
    <p:sldId id="826" r:id="rId17"/>
    <p:sldId id="827" r:id="rId18"/>
    <p:sldId id="828" r:id="rId19"/>
    <p:sldId id="829" r:id="rId20"/>
    <p:sldId id="830" r:id="rId21"/>
    <p:sldId id="831" r:id="rId22"/>
    <p:sldId id="832" r:id="rId23"/>
    <p:sldId id="833" r:id="rId24"/>
    <p:sldId id="834" r:id="rId25"/>
    <p:sldId id="835" r:id="rId26"/>
    <p:sldId id="836" r:id="rId27"/>
    <p:sldId id="837" r:id="rId28"/>
    <p:sldId id="838" r:id="rId29"/>
    <p:sldId id="839" r:id="rId30"/>
    <p:sldId id="811" r:id="rId31"/>
  </p:sldIdLst>
  <p:sldSz cx="11911013" cy="6859588"/>
  <p:notesSz cx="6797675" cy="9926638"/>
  <p:defaultTextStyle>
    <a:defPPr>
      <a:defRPr lang="it-IT"/>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534913" indent="-77777"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1071412" indent="-157141"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607913" indent="-236504"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2144413" indent="-31586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681" algn="l" defTabSz="914271" rtl="0" eaLnBrk="1" latinLnBrk="0" hangingPunct="1">
      <a:defRPr kern="1200">
        <a:solidFill>
          <a:schemeClr val="tx1"/>
        </a:solidFill>
        <a:latin typeface="Arial" pitchFamily="34" charset="0"/>
        <a:ea typeface="ＭＳ Ｐゴシック" pitchFamily="34" charset="-128"/>
        <a:cs typeface="+mn-cs"/>
      </a:defRPr>
    </a:lvl6pPr>
    <a:lvl7pPr marL="2742815" algn="l" defTabSz="914271" rtl="0" eaLnBrk="1" latinLnBrk="0" hangingPunct="1">
      <a:defRPr kern="1200">
        <a:solidFill>
          <a:schemeClr val="tx1"/>
        </a:solidFill>
        <a:latin typeface="Arial" pitchFamily="34" charset="0"/>
        <a:ea typeface="ＭＳ Ｐゴシック" pitchFamily="34" charset="-128"/>
        <a:cs typeface="+mn-cs"/>
      </a:defRPr>
    </a:lvl7pPr>
    <a:lvl8pPr marL="3199953" algn="l" defTabSz="914271" rtl="0" eaLnBrk="1" latinLnBrk="0" hangingPunct="1">
      <a:defRPr kern="1200">
        <a:solidFill>
          <a:schemeClr val="tx1"/>
        </a:solidFill>
        <a:latin typeface="Arial" pitchFamily="34" charset="0"/>
        <a:ea typeface="ＭＳ Ｐゴシック" pitchFamily="34" charset="-128"/>
        <a:cs typeface="+mn-cs"/>
      </a:defRPr>
    </a:lvl8pPr>
    <a:lvl9pPr marL="3657086" algn="l" defTabSz="914271"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8000"/>
    <a:srgbClr val="A50021"/>
    <a:srgbClr val="140704"/>
    <a:srgbClr val="521D12"/>
    <a:srgbClr val="642316"/>
    <a:srgbClr val="009900"/>
    <a:srgbClr val="33CC33"/>
    <a:srgbClr val="EAEAEA"/>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MasterView">
  <p:normalViewPr>
    <p:restoredLeft sz="15620"/>
    <p:restoredTop sz="93729" autoAdjust="0"/>
  </p:normalViewPr>
  <p:slideViewPr>
    <p:cSldViewPr>
      <p:cViewPr>
        <p:scale>
          <a:sx n="75" d="100"/>
          <a:sy n="75" d="100"/>
        </p:scale>
        <p:origin x="-552" y="-656"/>
      </p:cViewPr>
      <p:guideLst>
        <p:guide orient="horz" pos="2161"/>
        <p:guide pos="37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682" y="-96"/>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presProps" Target="presProps.xml"/><Relationship Id="rId31" Type="http://schemas.openxmlformats.org/officeDocument/2006/relationships/slide" Target="slides/slide29.xml"/><Relationship Id="rId34" Type="http://schemas.openxmlformats.org/officeDocument/2006/relationships/printerSettings" Target="printerSettings/printerSettings1.bin"/><Relationship Id="rId7" Type="http://schemas.openxmlformats.org/officeDocument/2006/relationships/slide" Target="slides/slide5.xml"/><Relationship Id="rId36"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2.xml"/><Relationship Id="rId25" Type="http://schemas.openxmlformats.org/officeDocument/2006/relationships/slide" Target="slides/slide23.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32" Type="http://schemas.openxmlformats.org/officeDocument/2006/relationships/notesMaster" Target="notesMasters/notesMaster1.xml"/><Relationship Id="rId37"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slide" Target="slides/slide25.xml"/><Relationship Id="rId14" Type="http://schemas.openxmlformats.org/officeDocument/2006/relationships/slide" Target="slides/slide12.xml"/><Relationship Id="rId23" Type="http://schemas.openxmlformats.org/officeDocument/2006/relationships/slide" Target="slides/slide21.xml"/><Relationship Id="rId4" Type="http://schemas.openxmlformats.org/officeDocument/2006/relationships/slide" Target="slides/slide2.xml"/><Relationship Id="rId28" Type="http://schemas.openxmlformats.org/officeDocument/2006/relationships/slide" Target="slides/slide26.xml"/><Relationship Id="rId26" Type="http://schemas.openxmlformats.org/officeDocument/2006/relationships/slide" Target="slides/slide24.xml"/><Relationship Id="rId30" Type="http://schemas.openxmlformats.org/officeDocument/2006/relationships/slide" Target="slides/slide28.xml"/><Relationship Id="rId11" Type="http://schemas.openxmlformats.org/officeDocument/2006/relationships/slide" Target="slides/slide9.xml"/><Relationship Id="rId29" Type="http://schemas.openxmlformats.org/officeDocument/2006/relationships/slide" Target="slides/slide27.xml"/><Relationship Id="rId6" Type="http://schemas.openxmlformats.org/officeDocument/2006/relationships/slide" Target="slides/slide4.xml"/><Relationship Id="rId16" Type="http://schemas.openxmlformats.org/officeDocument/2006/relationships/slide" Target="slides/slide14.xml"/><Relationship Id="rId3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38" Type="http://schemas.openxmlformats.org/officeDocument/2006/relationships/tableStyles" Target="tableStyles.xml"/><Relationship Id="rId20" Type="http://schemas.openxmlformats.org/officeDocument/2006/relationships/slide" Target="slides/slide18.xml"/><Relationship Id="rId22" Type="http://schemas.openxmlformats.org/officeDocument/2006/relationships/slide" Target="slides/slide20.xml"/><Relationship Id="rId21" Type="http://schemas.openxmlformats.org/officeDocument/2006/relationships/slide" Target="slides/slide19.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F0A5723-244D-4C3E-BD22-C600E50550D8}" type="datetimeFigureOut">
              <a:rPr lang="it-IT" smtClean="0"/>
              <a:pPr/>
              <a:t>11-04-2012</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B5DE5B0-3AC0-43FB-B164-39C2053B623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8817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393" tIns="45696" rIns="91393" bIns="45696" numCol="1" anchor="t" anchorCtr="0" compatLnSpc="1">
            <a:prstTxWarp prst="textNoShape">
              <a:avLst/>
            </a:prstTxWarp>
          </a:bodyPr>
          <a:lstStyle>
            <a:lvl1pPr algn="l" defTabSz="915988" eaLnBrk="0" hangingPunct="0">
              <a:defRPr sz="1200">
                <a:latin typeface="Arial" charset="0"/>
                <a:ea typeface="ＭＳ Ｐゴシック" pitchFamily="34" charset="-128"/>
                <a:cs typeface="+mn-cs"/>
              </a:defRPr>
            </a:lvl1pPr>
          </a:lstStyle>
          <a:p>
            <a:pPr>
              <a:defRPr/>
            </a:pPr>
            <a:endParaRPr lang="it-IT"/>
          </a:p>
        </p:txBody>
      </p:sp>
      <p:sp>
        <p:nvSpPr>
          <p:cNvPr id="8195"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393" tIns="45696" rIns="91393" bIns="45696" numCol="1" anchor="t" anchorCtr="0" compatLnSpc="1">
            <a:prstTxWarp prst="textNoShape">
              <a:avLst/>
            </a:prstTxWarp>
          </a:bodyPr>
          <a:lstStyle>
            <a:lvl1pPr algn="r" defTabSz="915988" eaLnBrk="0" hangingPunct="0">
              <a:defRPr sz="1200">
                <a:latin typeface="Arial" charset="0"/>
                <a:ea typeface="ＭＳ Ｐゴシック" pitchFamily="34" charset="-128"/>
                <a:cs typeface="+mn-cs"/>
              </a:defRPr>
            </a:lvl1pPr>
          </a:lstStyle>
          <a:p>
            <a:pPr>
              <a:defRPr/>
            </a:pPr>
            <a:endParaRPr lang="it-IT"/>
          </a:p>
        </p:txBody>
      </p:sp>
      <p:sp>
        <p:nvSpPr>
          <p:cNvPr id="62468" name="Rectangle 4"/>
          <p:cNvSpPr>
            <a:spLocks noGrp="1" noRot="1" noChangeAspect="1" noChangeArrowheads="1" noTextEdit="1"/>
          </p:cNvSpPr>
          <p:nvPr>
            <p:ph type="sldImg" idx="2"/>
          </p:nvPr>
        </p:nvSpPr>
        <p:spPr bwMode="auto">
          <a:xfrm>
            <a:off x="165100" y="739775"/>
            <a:ext cx="6473825" cy="372903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9638" y="4716463"/>
            <a:ext cx="4978400" cy="4470400"/>
          </a:xfrm>
          <a:prstGeom prst="rect">
            <a:avLst/>
          </a:prstGeom>
          <a:noFill/>
          <a:ln w="9525">
            <a:noFill/>
            <a:miter lim="800000"/>
            <a:headEnd/>
            <a:tailEnd/>
          </a:ln>
        </p:spPr>
        <p:txBody>
          <a:bodyPr vert="horz" wrap="square" lIns="91393" tIns="45696" rIns="91393" bIns="45696"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819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393" tIns="45696" rIns="91393" bIns="45696" numCol="1" anchor="b" anchorCtr="0" compatLnSpc="1">
            <a:prstTxWarp prst="textNoShape">
              <a:avLst/>
            </a:prstTxWarp>
          </a:bodyPr>
          <a:lstStyle>
            <a:lvl1pPr algn="l" defTabSz="915988" eaLnBrk="0" hangingPunct="0">
              <a:defRPr sz="1200">
                <a:latin typeface="Arial" charset="0"/>
                <a:ea typeface="ＭＳ Ｐゴシック" pitchFamily="34" charset="-128"/>
                <a:cs typeface="+mn-cs"/>
              </a:defRPr>
            </a:lvl1pPr>
          </a:lstStyle>
          <a:p>
            <a:pPr>
              <a:defRPr/>
            </a:pPr>
            <a:endParaRPr lang="it-IT"/>
          </a:p>
        </p:txBody>
      </p:sp>
      <p:sp>
        <p:nvSpPr>
          <p:cNvPr id="819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393" tIns="45696" rIns="91393" bIns="45696" numCol="1" anchor="b" anchorCtr="0" compatLnSpc="1">
            <a:prstTxWarp prst="textNoShape">
              <a:avLst/>
            </a:prstTxWarp>
          </a:bodyPr>
          <a:lstStyle>
            <a:lvl1pPr algn="r" defTabSz="915988" eaLnBrk="0" hangingPunct="0">
              <a:defRPr sz="1200">
                <a:ea typeface="MS PGothic" pitchFamily="34" charset="-128"/>
              </a:defRPr>
            </a:lvl1pPr>
          </a:lstStyle>
          <a:p>
            <a:pPr>
              <a:defRPr/>
            </a:pPr>
            <a:fld id="{14658BB4-BEB1-4E99-BCFF-FB354FB3A027}" type="slidenum">
              <a:rPr lang="it-IT"/>
              <a:pPr>
                <a:defRPr/>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07787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pitchFamily="34" charset="-128"/>
        <a:cs typeface="ＭＳ Ｐゴシック" pitchFamily="32" charset="-128"/>
      </a:defRPr>
    </a:lvl1pPr>
    <a:lvl2pPr marL="534913" algn="l" rtl="0" eaLnBrk="0" fontAlgn="base" hangingPunct="0">
      <a:spcBef>
        <a:spcPct val="30000"/>
      </a:spcBef>
      <a:spcAft>
        <a:spcPct val="0"/>
      </a:spcAft>
      <a:defRPr sz="1400" kern="1200">
        <a:solidFill>
          <a:schemeClr val="tx1"/>
        </a:solidFill>
        <a:latin typeface="Arial" charset="0"/>
        <a:ea typeface="ＭＳ Ｐゴシック" pitchFamily="34" charset="-128"/>
        <a:cs typeface="+mn-cs"/>
      </a:defRPr>
    </a:lvl2pPr>
    <a:lvl3pPr marL="1071412" algn="l" rtl="0" eaLnBrk="0" fontAlgn="base" hangingPunct="0">
      <a:spcBef>
        <a:spcPct val="30000"/>
      </a:spcBef>
      <a:spcAft>
        <a:spcPct val="0"/>
      </a:spcAft>
      <a:defRPr sz="1400" kern="1200">
        <a:solidFill>
          <a:schemeClr val="tx1"/>
        </a:solidFill>
        <a:latin typeface="Arial" charset="0"/>
        <a:ea typeface="ＭＳ Ｐゴシック" pitchFamily="34" charset="-128"/>
        <a:cs typeface="+mn-cs"/>
      </a:defRPr>
    </a:lvl3pPr>
    <a:lvl4pPr marL="1607913" algn="l" rtl="0" eaLnBrk="0" fontAlgn="base" hangingPunct="0">
      <a:spcBef>
        <a:spcPct val="30000"/>
      </a:spcBef>
      <a:spcAft>
        <a:spcPct val="0"/>
      </a:spcAft>
      <a:defRPr sz="1400" kern="1200">
        <a:solidFill>
          <a:schemeClr val="tx1"/>
        </a:solidFill>
        <a:latin typeface="Arial" charset="0"/>
        <a:ea typeface="ＭＳ Ｐゴシック" pitchFamily="34" charset="-128"/>
        <a:cs typeface="+mn-cs"/>
      </a:defRPr>
    </a:lvl4pPr>
    <a:lvl5pPr marL="2144413" algn="l" rtl="0" eaLnBrk="0" fontAlgn="base" hangingPunct="0">
      <a:spcBef>
        <a:spcPct val="30000"/>
      </a:spcBef>
      <a:spcAft>
        <a:spcPct val="0"/>
      </a:spcAft>
      <a:defRPr sz="1400" kern="1200">
        <a:solidFill>
          <a:schemeClr val="tx1"/>
        </a:solidFill>
        <a:latin typeface="Arial" charset="0"/>
        <a:ea typeface="ＭＳ Ｐゴシック" pitchFamily="34" charset="-128"/>
        <a:cs typeface="+mn-cs"/>
      </a:defRPr>
    </a:lvl5pPr>
    <a:lvl6pPr marL="2681056" algn="l" defTabSz="1072422" rtl="0" eaLnBrk="1" latinLnBrk="0" hangingPunct="1">
      <a:defRPr sz="1400" kern="1200">
        <a:solidFill>
          <a:schemeClr val="tx1"/>
        </a:solidFill>
        <a:latin typeface="+mn-lt"/>
        <a:ea typeface="+mn-ea"/>
        <a:cs typeface="+mn-cs"/>
      </a:defRPr>
    </a:lvl6pPr>
    <a:lvl7pPr marL="3217267" algn="l" defTabSz="1072422" rtl="0" eaLnBrk="1" latinLnBrk="0" hangingPunct="1">
      <a:defRPr sz="1400" kern="1200">
        <a:solidFill>
          <a:schemeClr val="tx1"/>
        </a:solidFill>
        <a:latin typeface="+mn-lt"/>
        <a:ea typeface="+mn-ea"/>
        <a:cs typeface="+mn-cs"/>
      </a:defRPr>
    </a:lvl7pPr>
    <a:lvl8pPr marL="3753478" algn="l" defTabSz="1072422" rtl="0" eaLnBrk="1" latinLnBrk="0" hangingPunct="1">
      <a:defRPr sz="1400" kern="1200">
        <a:solidFill>
          <a:schemeClr val="tx1"/>
        </a:solidFill>
        <a:latin typeface="+mn-lt"/>
        <a:ea typeface="+mn-ea"/>
        <a:cs typeface="+mn-cs"/>
      </a:defRPr>
    </a:lvl8pPr>
    <a:lvl9pPr marL="4289689" algn="l" defTabSz="107242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B9977-B049-4E51-8431-21199407189C}" type="slidenum">
              <a:rPr lang="it-IT"/>
              <a:pPr/>
              <a:t>1</a:t>
            </a:fld>
            <a:endParaRPr lang="it-IT"/>
          </a:p>
        </p:txBody>
      </p:sp>
      <p:sp>
        <p:nvSpPr>
          <p:cNvPr id="626690" name="Rectangle 2"/>
          <p:cNvSpPr>
            <a:spLocks noGrp="1" noRot="1" noChangeAspect="1" noChangeArrowheads="1" noTextEdit="1"/>
          </p:cNvSpPr>
          <p:nvPr>
            <p:ph type="sldImg"/>
          </p:nvPr>
        </p:nvSpPr>
        <p:spPr>
          <a:xfrm>
            <a:off x="165100" y="739775"/>
            <a:ext cx="6473825" cy="3729038"/>
          </a:xfrm>
          <a:ln/>
        </p:spPr>
      </p:sp>
      <p:sp>
        <p:nvSpPr>
          <p:cNvPr id="6266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FEE65AC-72FA-8147-A01D-F62ADA65BA89}" type="slidenum">
              <a:rPr lang="en-US">
                <a:solidFill>
                  <a:prstClr val="black"/>
                </a:solidFill>
                <a:ea typeface="ＭＳ Ｐゴシック" charset="-128"/>
                <a:cs typeface="ＭＳ Ｐゴシック" charset="-128"/>
              </a:rPr>
              <a:pPr/>
              <a:t>13</a:t>
            </a:fld>
            <a:endParaRPr lang="en-US">
              <a:solidFill>
                <a:prstClr val="black"/>
              </a:solidFill>
              <a:ea typeface="ＭＳ Ｐゴシック" charset="-128"/>
              <a:cs typeface="ＭＳ Ｐゴシック"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679451" y="4716464"/>
            <a:ext cx="5438775" cy="4465637"/>
          </a:xfrm>
          <a:noFill/>
          <a:ln/>
        </p:spPr>
        <p:txBody>
          <a:bodyPr/>
          <a:lstStyle/>
          <a:p>
            <a:pPr eaLnBrk="1" hangingPunct="1"/>
            <a:r>
              <a:rPr lang="it-IT" smtClean="0">
                <a:solidFill>
                  <a:srgbClr val="000000"/>
                </a:solidFill>
                <a:ea typeface="ＭＳ Ｐゴシック" charset="-128"/>
                <a:cs typeface="ＭＳ Ｐゴシック" charset="-128"/>
              </a:rPr>
              <a:t>L’Enterprise Web 2.0 è un mercato in forte crescita (CAGR 07-13: 45% circa): rappresenta un’opportunità di mercato fortemente attrattiva con un potenziale di mercato rilevante</a:t>
            </a:r>
          </a:p>
          <a:p>
            <a:pPr eaLnBrk="1" hangingPunct="1"/>
            <a:endParaRPr lang="it-IT" smtClean="0">
              <a:latin typeface="Franklin Gothic Medium"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987CECB-392B-C94E-8DC8-C6FDF0AF5D7F}" type="slidenum">
              <a:rPr lang="en-US">
                <a:solidFill>
                  <a:prstClr val="black"/>
                </a:solidFill>
                <a:ea typeface="ＭＳ Ｐゴシック" charset="-128"/>
                <a:cs typeface="ＭＳ Ｐゴシック" charset="-128"/>
              </a:rPr>
              <a:pPr/>
              <a:t>14</a:t>
            </a:fld>
            <a:endParaRPr lang="en-US">
              <a:solidFill>
                <a:prstClr val="black"/>
              </a:solidFill>
              <a:ea typeface="ＭＳ Ｐゴシック" charset="-128"/>
              <a:cs typeface="ＭＳ Ｐゴシック" charset="-128"/>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679451" y="4716464"/>
            <a:ext cx="5438775" cy="4465637"/>
          </a:xfrm>
          <a:noFill/>
          <a:ln/>
        </p:spPr>
        <p:txBody>
          <a:bodyPr/>
          <a:lstStyle/>
          <a:p>
            <a:pPr eaLnBrk="1" hangingPunct="1"/>
            <a:endParaRPr lang="it-IT">
              <a:latin typeface="Franklin Gothic Medium"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51C3F92-9E31-F04A-9161-F53C98EA15FA}" type="slidenum">
              <a:rPr lang="en-US">
                <a:solidFill>
                  <a:prstClr val="black"/>
                </a:solidFill>
                <a:ea typeface="ＭＳ Ｐゴシック" charset="-128"/>
                <a:cs typeface="ＭＳ Ｐゴシック" charset="-128"/>
              </a:rPr>
              <a:pPr/>
              <a:t>15</a:t>
            </a:fld>
            <a:endParaRPr lang="en-US">
              <a:solidFill>
                <a:prstClr val="black"/>
              </a:solidFill>
              <a:ea typeface="ＭＳ Ｐゴシック" charset="-128"/>
              <a:cs typeface="ＭＳ Ｐゴシック" charset="-128"/>
            </a:endParaRPr>
          </a:p>
        </p:txBody>
      </p:sp>
      <p:sp>
        <p:nvSpPr>
          <p:cNvPr id="62467"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679451" y="4716464"/>
            <a:ext cx="5438775" cy="4465637"/>
          </a:xfrm>
          <a:ln/>
        </p:spPr>
        <p:txBody>
          <a:bodyPr/>
          <a:lstStyle/>
          <a:p>
            <a:pPr marL="534932" indent="-534932" algn="just">
              <a:lnSpc>
                <a:spcPct val="95000"/>
              </a:lnSpc>
              <a:buClr>
                <a:schemeClr val="accent1"/>
              </a:buClr>
              <a:buFont typeface="Franklin Gothic Medium" charset="0"/>
              <a:buChar char="►"/>
              <a:defRPr/>
            </a:pPr>
            <a:r>
              <a:rPr lang="it-IT" dirty="0" smtClean="0"/>
              <a:t>La richiesta di strumenti di </a:t>
            </a:r>
            <a:r>
              <a:rPr lang="it-IT" dirty="0" err="1" smtClean="0"/>
              <a:t>collaboration</a:t>
            </a:r>
            <a:r>
              <a:rPr lang="it-IT" dirty="0" smtClean="0"/>
              <a:t>, social </a:t>
            </a:r>
            <a:r>
              <a:rPr lang="it-IT" dirty="0" err="1" smtClean="0"/>
              <a:t>networking</a:t>
            </a:r>
            <a:r>
              <a:rPr lang="it-IT" dirty="0" smtClean="0"/>
              <a:t>, </a:t>
            </a:r>
            <a:r>
              <a:rPr lang="it-IT" dirty="0" err="1" smtClean="0"/>
              <a:t>communication</a:t>
            </a:r>
            <a:r>
              <a:rPr lang="it-IT" dirty="0" smtClean="0"/>
              <a:t>, non viene solamente dai dipartimenti di IT, ma soprattutto dalle linee di business (Corporate </a:t>
            </a:r>
            <a:r>
              <a:rPr lang="it-IT" dirty="0" err="1" smtClean="0"/>
              <a:t>communications</a:t>
            </a:r>
            <a:r>
              <a:rPr lang="it-IT" dirty="0" smtClean="0"/>
              <a:t>, Marketing, Risorse umane, Ricerca e sviluppo)</a:t>
            </a:r>
          </a:p>
          <a:p>
            <a:pPr marL="534932" indent="-534932" algn="just">
              <a:lnSpc>
                <a:spcPct val="95000"/>
              </a:lnSpc>
              <a:buClr>
                <a:schemeClr val="accent1"/>
              </a:buClr>
              <a:buFont typeface="Franklin Gothic Medium" charset="0"/>
              <a:buChar char="►"/>
              <a:defRPr/>
            </a:pPr>
            <a:endParaRPr lang="it-IT" dirty="0" smtClean="0"/>
          </a:p>
          <a:p>
            <a:pPr marL="534932" indent="-534932" algn="just">
              <a:lnSpc>
                <a:spcPct val="95000"/>
              </a:lnSpc>
              <a:buClr>
                <a:schemeClr val="accent1"/>
              </a:buClr>
              <a:buFont typeface="Franklin Gothic Medium" charset="0"/>
              <a:buChar char="►"/>
              <a:defRPr/>
            </a:pPr>
            <a:r>
              <a:rPr lang="it-IT" dirty="0" smtClean="0"/>
              <a:t>I dipendenti che adottano l’</a:t>
            </a:r>
            <a:r>
              <a:rPr lang="it-IT" dirty="0" err="1" smtClean="0"/>
              <a:t>Enterprise</a:t>
            </a:r>
            <a:r>
              <a:rPr lang="it-IT" dirty="0" smtClean="0"/>
              <a:t> 2.0 senza l’appoggio diretto della propria azienda sono circa il 5%, ma sale al 30% nelle aziende in cui la sua introduzione è guidata</a:t>
            </a:r>
          </a:p>
          <a:p>
            <a:pPr eaLnBrk="1" hangingPunct="1">
              <a:defRPr/>
            </a:pPr>
            <a:endParaRPr lang="it-IT" dirty="0">
              <a:latin typeface="Franklin Gothic Medium"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8EF7088-2D15-C74D-B2A2-7DBA6D34CA5A}" type="slidenum">
              <a:rPr lang="en-US">
                <a:solidFill>
                  <a:prstClr val="black"/>
                </a:solidFill>
                <a:ea typeface="ＭＳ Ｐゴシック" charset="-128"/>
                <a:cs typeface="ＭＳ Ｐゴシック" charset="-128"/>
              </a:rPr>
              <a:pPr/>
              <a:t>16</a:t>
            </a:fld>
            <a:endParaRPr lang="en-US">
              <a:solidFill>
                <a:prstClr val="black"/>
              </a:solidFill>
              <a:ea typeface="ＭＳ Ｐゴシック" charset="-128"/>
              <a:cs typeface="ＭＳ Ｐゴシック" charset="-128"/>
            </a:endParaRPr>
          </a:p>
        </p:txBody>
      </p:sp>
      <p:sp>
        <p:nvSpPr>
          <p:cNvPr id="64515" name="Rectangle 2"/>
          <p:cNvSpPr>
            <a:spLocks noGrp="1" noRot="1" noChangeAspect="1" noChangeArrowheads="1" noTextEdit="1"/>
          </p:cNvSpPr>
          <p:nvPr>
            <p:ph type="sldImg"/>
          </p:nvPr>
        </p:nvSpPr>
        <p:spPr>
          <a:xfrm>
            <a:off x="127000" y="757238"/>
            <a:ext cx="6526213" cy="3759200"/>
          </a:xfrm>
          <a:ln/>
        </p:spPr>
      </p:sp>
      <p:sp>
        <p:nvSpPr>
          <p:cNvPr id="64516" name="Rectangle 3"/>
          <p:cNvSpPr>
            <a:spLocks noGrp="1" noChangeArrowheads="1"/>
          </p:cNvSpPr>
          <p:nvPr>
            <p:ph type="body" idx="1"/>
          </p:nvPr>
        </p:nvSpPr>
        <p:spPr>
          <a:xfrm>
            <a:off x="679451" y="4716464"/>
            <a:ext cx="5438775" cy="4467225"/>
          </a:xfrm>
          <a:noFill/>
          <a:ln/>
        </p:spPr>
        <p:txBody>
          <a:bodyPr lIns="91426" tIns="45713" rIns="91426" bIns="45713"/>
          <a:lstStyle/>
          <a:p>
            <a:pPr marL="222227" indent="-222227"/>
            <a:r>
              <a:rPr lang="it-IT" dirty="0">
                <a:latin typeface="Franklin Gothic Medium" charset="0"/>
                <a:ea typeface="ＭＳ Ｐゴシック" charset="-128"/>
                <a:cs typeface="ＭＳ Ｐゴシック" charset="-128"/>
              </a:rPr>
              <a:t>Tra gli utenti soddisfatti, solo l’8% afferma che queste tecnologie non hanno cambiato le loro organizzazioni, rispetto al 46% degli utenti non soddisfatti.</a:t>
            </a:r>
          </a:p>
          <a:p>
            <a:pPr marL="222227" indent="-222227"/>
            <a:r>
              <a:rPr lang="it-IT" dirty="0">
                <a:latin typeface="Franklin Gothic Medium" charset="0"/>
                <a:ea typeface="ＭＳ Ｐゴシック" charset="-128"/>
                <a:cs typeface="ＭＳ Ｐゴシック" charset="-128"/>
              </a:rPr>
              <a:t>I soddisfatti dichiarano che i </a:t>
            </a:r>
            <a:r>
              <a:rPr lang="it-IT" dirty="0" err="1">
                <a:latin typeface="Franklin Gothic Medium" charset="0"/>
                <a:ea typeface="ＭＳ Ｐゴシック" charset="-128"/>
                <a:cs typeface="ＭＳ Ｐゴシック" charset="-128"/>
              </a:rPr>
              <a:t>tools</a:t>
            </a:r>
            <a:r>
              <a:rPr lang="it-IT" dirty="0">
                <a:latin typeface="Franklin Gothic Medium" charset="0"/>
                <a:ea typeface="ＭＳ Ｐゴシック" charset="-128"/>
                <a:cs typeface="ＭＳ Ｐゴシック" charset="-128"/>
              </a:rPr>
              <a:t> 2.0 hanno cambiato le interazioni con i clienti e i fornitori (26%) e che hanno creato nuovi ruoli e funzioni all’interno dell’organizzazione (33%)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egnaposto immagine diapositiva 1"/>
          <p:cNvSpPr>
            <a:spLocks noGrp="1" noRot="1" noChangeAspect="1"/>
          </p:cNvSpPr>
          <p:nvPr>
            <p:ph type="sldImg"/>
          </p:nvPr>
        </p:nvSpPr>
        <p:spPr>
          <a:ln/>
        </p:spPr>
      </p:sp>
      <p:sp>
        <p:nvSpPr>
          <p:cNvPr id="66563" name="Segnaposto note 2"/>
          <p:cNvSpPr>
            <a:spLocks noGrp="1"/>
          </p:cNvSpPr>
          <p:nvPr>
            <p:ph type="body" idx="1"/>
          </p:nvPr>
        </p:nvSpPr>
        <p:spPr>
          <a:noFill/>
          <a:ln/>
        </p:spPr>
        <p:txBody>
          <a:bodyPr/>
          <a:lstStyle/>
          <a:p>
            <a:r>
              <a:rPr lang="it-IT" smtClean="0">
                <a:latin typeface="Franklin Gothic Medium" charset="0"/>
                <a:ea typeface="ＭＳ Ｐゴシック" charset="-128"/>
                <a:cs typeface="ＭＳ Ｐゴシック" charset="-128"/>
              </a:rPr>
              <a:t>Un recente studio condotto da </a:t>
            </a:r>
            <a:r>
              <a:rPr lang="it-IT" b="1" smtClean="0">
                <a:latin typeface="Franklin Gothic Medium" charset="0"/>
                <a:ea typeface="ＭＳ Ｐゴシック" charset="-128"/>
                <a:cs typeface="ＭＳ Ｐゴシック" charset="-128"/>
              </a:rPr>
              <a:t>Gartner rivela che per molte organizzazioni il web 2.0 è diventato più familiare, ma il pattern di strumenti e tecnologie utilizzati dalle aziende sta cambiando. I blog, gli RSS, i wiki e i podcast stanno diventando più diffusi, perché le aziende hanno compreso meglio il loro valore per il business. Nel frattempo crescono le tecnologie Cloud Computing.</a:t>
            </a:r>
            <a:endParaRPr lang="it-IT" smtClean="0">
              <a:latin typeface="Franklin Gothic Medium" charset="0"/>
              <a:ea typeface="ＭＳ Ｐゴシック" charset="-128"/>
              <a:cs typeface="ＭＳ Ｐゴシック" charset="-128"/>
            </a:endParaRPr>
          </a:p>
          <a:p>
            <a:endParaRPr lang="it-IT" smtClean="0">
              <a:ea typeface="ＭＳ Ｐゴシック" charset="-128"/>
              <a:cs typeface="ＭＳ Ｐゴシック" charset="-128"/>
            </a:endParaRPr>
          </a:p>
        </p:txBody>
      </p:sp>
      <p:sp>
        <p:nvSpPr>
          <p:cNvPr id="66564" name="Segnaposto numero diapositiva 3"/>
          <p:cNvSpPr>
            <a:spLocks noGrp="1"/>
          </p:cNvSpPr>
          <p:nvPr>
            <p:ph type="sldNum" sz="quarter" idx="5"/>
          </p:nvPr>
        </p:nvSpPr>
        <p:spPr>
          <a:noFill/>
        </p:spPr>
        <p:txBody>
          <a:bodyPr/>
          <a:lstStyle/>
          <a:p>
            <a:fld id="{E72DDCD7-66F3-4E44-A31D-74120A383A76}" type="slidenum">
              <a:rPr lang="it-IT" smtClean="0">
                <a:solidFill>
                  <a:prstClr val="black"/>
                </a:solidFill>
                <a:ea typeface="ＭＳ Ｐゴシック" charset="-128"/>
                <a:cs typeface="ＭＳ Ｐゴシック" charset="-128"/>
              </a:rPr>
              <a:pPr/>
              <a:t>17</a:t>
            </a:fld>
            <a:endParaRPr lang="it-IT" smtClean="0">
              <a:solidFill>
                <a:prstClr val="black"/>
              </a:solidFill>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792335E-ABF4-9F41-818C-455EC8400A99}" type="slidenum">
              <a:rPr lang="en-US">
                <a:solidFill>
                  <a:prstClr val="black"/>
                </a:solidFill>
                <a:ea typeface="ＭＳ Ｐゴシック" charset="-128"/>
                <a:cs typeface="ＭＳ Ｐゴシック" charset="-128"/>
              </a:rPr>
              <a:pPr/>
              <a:t>18</a:t>
            </a:fld>
            <a:endParaRPr lang="en-US">
              <a:solidFill>
                <a:prstClr val="black"/>
              </a:solidFill>
              <a:ea typeface="ＭＳ Ｐゴシック" charset="-128"/>
              <a:cs typeface="ＭＳ Ｐゴシック"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679451" y="4716464"/>
            <a:ext cx="5438775" cy="4465637"/>
          </a:xfrm>
          <a:noFill/>
          <a:ln/>
        </p:spPr>
        <p:txBody>
          <a:bodyPr/>
          <a:lstStyle/>
          <a:p>
            <a:pPr eaLnBrk="1" hangingPunct="1"/>
            <a:endParaRPr lang="it-IT">
              <a:latin typeface="Franklin Gothic Medium"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5954" name="Rectangle 2"/>
          <p:cNvSpPr>
            <a:spLocks noGrp="1" noRot="1" noChangeAspect="1" noChangeArrowheads="1" noTextEdit="1"/>
          </p:cNvSpPr>
          <p:nvPr>
            <p:ph type="sldImg"/>
          </p:nvPr>
        </p:nvSpPr>
        <p:spPr>
          <a:xfrm>
            <a:off x="179388" y="741363"/>
            <a:ext cx="6438900" cy="3708400"/>
          </a:xfrm>
          <a:ln/>
        </p:spPr>
      </p:sp>
      <p:sp>
        <p:nvSpPr>
          <p:cNvPr id="3325955" name="Rectangle 3"/>
          <p:cNvSpPr>
            <a:spLocks noGrp="1" noChangeArrowheads="1"/>
          </p:cNvSpPr>
          <p:nvPr>
            <p:ph type="body" idx="1"/>
          </p:nvPr>
        </p:nvSpPr>
        <p:spPr>
          <a:xfrm>
            <a:off x="679768" y="4715609"/>
            <a:ext cx="5438140" cy="4467896"/>
          </a:xfrm>
          <a:ln/>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solidFill>
                  <a:prstClr val="black"/>
                </a:solidFill>
              </a:rPr>
              <a:pPr/>
              <a:t>29</a:t>
            </a:fld>
            <a:endParaRPr lang="it-IT">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a:ln/>
        </p:spPr>
      </p:sp>
      <p:sp>
        <p:nvSpPr>
          <p:cNvPr id="21507" name="Segnaposto note 2"/>
          <p:cNvSpPr>
            <a:spLocks noGrp="1"/>
          </p:cNvSpPr>
          <p:nvPr>
            <p:ph type="body" idx="1"/>
          </p:nvPr>
        </p:nvSpPr>
        <p:spPr>
          <a:noFill/>
          <a:ln/>
        </p:spPr>
        <p:txBody>
          <a:bodyPr/>
          <a:lstStyle/>
          <a:p>
            <a:pPr eaLnBrk="1" hangingPunct="1"/>
            <a:endParaRPr lang="it-IT">
              <a:ea typeface="ＭＳ Ｐゴシック" charset="-128"/>
              <a:cs typeface="ＭＳ Ｐゴシック" charset="-128"/>
            </a:endParaRPr>
          </a:p>
        </p:txBody>
      </p:sp>
      <p:sp>
        <p:nvSpPr>
          <p:cNvPr id="21508" name="Segnaposto numero diapositiva 3"/>
          <p:cNvSpPr>
            <a:spLocks noGrp="1"/>
          </p:cNvSpPr>
          <p:nvPr>
            <p:ph type="sldNum" sz="quarter" idx="5"/>
          </p:nvPr>
        </p:nvSpPr>
        <p:spPr>
          <a:noFill/>
        </p:spPr>
        <p:txBody>
          <a:bodyPr/>
          <a:lstStyle/>
          <a:p>
            <a:fld id="{4836C401-9911-1D41-9C9F-EDE1F0F95442}" type="slidenum">
              <a:rPr lang="it-IT">
                <a:solidFill>
                  <a:prstClr val="black"/>
                </a:solidFill>
                <a:ea typeface="ＭＳ Ｐゴシック" charset="-128"/>
                <a:cs typeface="ＭＳ Ｐゴシック" charset="-128"/>
              </a:rPr>
              <a:pPr/>
              <a:t>2</a:t>
            </a:fld>
            <a:endParaRPr lang="it-IT">
              <a:solidFill>
                <a:prstClr val="black"/>
              </a:solidFill>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a:ln/>
        </p:spPr>
      </p:sp>
      <p:sp>
        <p:nvSpPr>
          <p:cNvPr id="23555" name="Segnaposto note 2"/>
          <p:cNvSpPr>
            <a:spLocks noGrp="1"/>
          </p:cNvSpPr>
          <p:nvPr>
            <p:ph type="body" idx="1"/>
          </p:nvPr>
        </p:nvSpPr>
        <p:spPr>
          <a:noFill/>
          <a:ln/>
        </p:spPr>
        <p:txBody>
          <a:bodyPr/>
          <a:lstStyle/>
          <a:p>
            <a:pPr>
              <a:spcBef>
                <a:spcPct val="0"/>
              </a:spcBef>
            </a:pPr>
            <a:r>
              <a:rPr lang="it-IT">
                <a:ea typeface="ＭＳ Ｐゴシック" charset="-128"/>
                <a:cs typeface="ＭＳ Ｐゴシック" charset="-128"/>
              </a:rPr>
              <a:t>Quali sono le differenze tra una comunità di scienziati che si riunisce per discutere di temi scientifici e dei gruppo di discussione che si relazionano tramite un social network?</a:t>
            </a:r>
          </a:p>
          <a:p>
            <a:pPr>
              <a:spcBef>
                <a:spcPct val="0"/>
              </a:spcBef>
            </a:pPr>
            <a:r>
              <a:rPr lang="it-IT">
                <a:ea typeface="ＭＳ Ｐゴシック" charset="-128"/>
                <a:cs typeface="ＭＳ Ｐゴシック" charset="-128"/>
              </a:rPr>
              <a:t>Dal punto di vista della relazione e dello scambio di idee nessuno ma in mezzo c’è stato messo l’ICT.</a:t>
            </a:r>
          </a:p>
        </p:txBody>
      </p:sp>
      <p:sp>
        <p:nvSpPr>
          <p:cNvPr id="23556" name="Segnaposto numero diapositiva 3"/>
          <p:cNvSpPr>
            <a:spLocks noGrp="1"/>
          </p:cNvSpPr>
          <p:nvPr>
            <p:ph type="sldNum" sz="quarter" idx="5"/>
          </p:nvPr>
        </p:nvSpPr>
        <p:spPr>
          <a:noFill/>
        </p:spPr>
        <p:txBody>
          <a:bodyPr/>
          <a:lstStyle/>
          <a:p>
            <a:fld id="{02D9EB72-0D8D-124E-8288-2A9272FE7FD2}" type="slidenum">
              <a:rPr lang="it-IT">
                <a:solidFill>
                  <a:prstClr val="black"/>
                </a:solidFill>
                <a:ea typeface="ＭＳ Ｐゴシック" charset="-128"/>
                <a:cs typeface="ＭＳ Ｐゴシック" charset="-128"/>
              </a:rPr>
              <a:pPr/>
              <a:t>3</a:t>
            </a:fld>
            <a:endParaRPr lang="it-IT">
              <a:solidFill>
                <a:prstClr val="black"/>
              </a:solidFill>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a:ln/>
        </p:spPr>
      </p:sp>
      <p:sp>
        <p:nvSpPr>
          <p:cNvPr id="25603" name="Segnaposto note 2"/>
          <p:cNvSpPr>
            <a:spLocks noGrp="1"/>
          </p:cNvSpPr>
          <p:nvPr>
            <p:ph type="body" idx="1"/>
          </p:nvPr>
        </p:nvSpPr>
        <p:spPr>
          <a:noFill/>
          <a:ln/>
        </p:spPr>
        <p:txBody>
          <a:bodyPr/>
          <a:lstStyle/>
          <a:p>
            <a:pPr>
              <a:lnSpc>
                <a:spcPct val="80000"/>
              </a:lnSpc>
              <a:spcBef>
                <a:spcPct val="0"/>
              </a:spcBef>
            </a:pPr>
            <a:r>
              <a:rPr lang="it-IT" sz="800" dirty="0">
                <a:ea typeface="ＭＳ Ｐゴシック" charset="-128"/>
                <a:cs typeface="ＭＳ Ｐゴシック" charset="-128"/>
              </a:rPr>
              <a:t>In origine era il Web 1.0 che, creato da Tim </a:t>
            </a:r>
            <a:r>
              <a:rPr lang="it-IT" sz="800" dirty="0" err="1">
                <a:ea typeface="ＭＳ Ｐゴシック" charset="-128"/>
                <a:cs typeface="ＭＳ Ｐゴシック" charset="-128"/>
              </a:rPr>
              <a:t>Berners</a:t>
            </a:r>
            <a:r>
              <a:rPr lang="it-IT" sz="800" dirty="0">
                <a:ea typeface="ＭＳ Ｐゴシック" charset="-128"/>
                <a:cs typeface="ＭＳ Ｐゴシック" charset="-128"/>
              </a:rPr>
              <a:t> Lee nei primi anni '90, ha consentito la facile pubblicazione di informazioni. Forse alcuni associano i primordi di Internet con il rumore che faceva il modem quando si attivava il collegamento. Il modem chiamava l’ISP e, dopo che il collegamento era attivo, di avviava … </a:t>
            </a:r>
            <a:r>
              <a:rPr lang="it-IT" sz="800" dirty="0" err="1">
                <a:ea typeface="ＭＳ Ｐゴシック" charset="-128"/>
                <a:cs typeface="ＭＳ Ｐゴシック" charset="-128"/>
              </a:rPr>
              <a:t>Mosaic</a:t>
            </a:r>
            <a:r>
              <a:rPr lang="it-IT" sz="800" dirty="0">
                <a:ea typeface="ＭＳ Ｐゴシック" charset="-128"/>
                <a:cs typeface="ＭＳ Ｐゴシック" charset="-128"/>
              </a:rPr>
              <a:t>. </a:t>
            </a:r>
          </a:p>
          <a:p>
            <a:pPr>
              <a:lnSpc>
                <a:spcPct val="80000"/>
              </a:lnSpc>
              <a:spcBef>
                <a:spcPct val="0"/>
              </a:spcBef>
            </a:pPr>
            <a:r>
              <a:rPr lang="it-IT" sz="800" dirty="0">
                <a:ea typeface="ＭＳ Ｐゴシック" charset="-128"/>
                <a:cs typeface="ＭＳ Ｐゴシック" charset="-128"/>
              </a:rPr>
              <a:t>Con Web1.0 è stato introdotta la modalità di accesso alle informazioni mediante ipertesto. Questa modalità ha reso facile la vista dell’utente che aveva solo la necessità di date clic su un pulsante o su un link invece di ricordare l'indirizzo completo di una particolare </a:t>
            </a:r>
            <a:br>
              <a:rPr lang="it-IT" sz="800" dirty="0">
                <a:ea typeface="ＭＳ Ｐゴシック" charset="-128"/>
                <a:cs typeface="ＭＳ Ｐゴシック" charset="-128"/>
              </a:rPr>
            </a:br>
            <a:r>
              <a:rPr lang="it-IT" sz="800" dirty="0">
                <a:ea typeface="ＭＳ Ｐゴシック" charset="-128"/>
                <a:cs typeface="ＭＳ Ｐゴシック" charset="-128"/>
              </a:rPr>
              <a:t>pagina. Oggi sembra quasi assurdo non poter accedere ad un link ma ad inizio anni ‘90 questa è stata una modalità di accedere alle informazioni rivoluzionaria. </a:t>
            </a:r>
          </a:p>
          <a:p>
            <a:pPr>
              <a:lnSpc>
                <a:spcPct val="80000"/>
              </a:lnSpc>
              <a:spcBef>
                <a:spcPct val="0"/>
              </a:spcBef>
            </a:pPr>
            <a:r>
              <a:rPr lang="it-IT" sz="800" dirty="0">
                <a:ea typeface="ＭＳ Ｐゴシック" charset="-128"/>
                <a:cs typeface="ＭＳ Ｐゴシック" charset="-128"/>
              </a:rPr>
              <a:t>Tuttavia i siti Web erano profondamente differenti. Le sezioni erano statiche e </a:t>
            </a:r>
            <a:r>
              <a:rPr lang="it-IT" sz="800" dirty="0" err="1">
                <a:ea typeface="ＭＳ Ｐゴシック" charset="-128"/>
                <a:cs typeface="ＭＳ Ｐゴシック" charset="-128"/>
              </a:rPr>
              <a:t>consetivano</a:t>
            </a:r>
            <a:r>
              <a:rPr lang="it-IT" sz="800" dirty="0">
                <a:ea typeface="ＭＳ Ｐゴシック" charset="-128"/>
                <a:cs typeface="ＭＳ Ｐゴシック" charset="-128"/>
              </a:rPr>
              <a:t> solo di leggere i documenti pubblicati sul Web ma non commentare o interagire con le pagine ed il loro aggiornamento era complesso e nel complesso si può definire questa fase come statica. </a:t>
            </a:r>
          </a:p>
          <a:p>
            <a:pPr>
              <a:lnSpc>
                <a:spcPct val="80000"/>
              </a:lnSpc>
              <a:spcBef>
                <a:spcPct val="0"/>
              </a:spcBef>
            </a:pPr>
            <a:endParaRPr lang="it-IT" sz="800" dirty="0">
              <a:ea typeface="ＭＳ Ｐゴシック" charset="-128"/>
              <a:cs typeface="ＭＳ Ｐゴシック" charset="-128"/>
            </a:endParaRPr>
          </a:p>
          <a:p>
            <a:pPr>
              <a:lnSpc>
                <a:spcPct val="80000"/>
              </a:lnSpc>
              <a:spcBef>
                <a:spcPct val="0"/>
              </a:spcBef>
            </a:pPr>
            <a:r>
              <a:rPr lang="it-IT" sz="800" dirty="0">
                <a:ea typeface="ＭＳ Ｐゴシック" charset="-128"/>
                <a:cs typeface="ＭＳ Ｐゴシック" charset="-128"/>
              </a:rPr>
              <a:t>Il Web 2.0 è una evoluzione dell’1,0 e ci consente di associare al web un concetto di dinamicità per messo di social media, blog, condivisione, ecc. In questa una nuova forma di condivisione delle informazioni non ci sono pagine statiche ma elementi dinamici (es. </a:t>
            </a:r>
            <a:r>
              <a:rPr lang="it-IT" sz="800" dirty="0" err="1">
                <a:ea typeface="ＭＳ Ｐゴシック" charset="-128"/>
                <a:cs typeface="ＭＳ Ｐゴシック" charset="-128"/>
              </a:rPr>
              <a:t>Facebook</a:t>
            </a:r>
            <a:r>
              <a:rPr lang="it-IT" sz="800" dirty="0">
                <a:ea typeface="ＭＳ Ｐゴシック" charset="-128"/>
                <a:cs typeface="ＭＳ Ｐゴシック" charset="-128"/>
              </a:rPr>
              <a:t>). </a:t>
            </a:r>
          </a:p>
          <a:p>
            <a:pPr>
              <a:lnSpc>
                <a:spcPct val="80000"/>
              </a:lnSpc>
              <a:spcBef>
                <a:spcPct val="0"/>
              </a:spcBef>
            </a:pPr>
            <a:r>
              <a:rPr lang="it-IT" sz="800" dirty="0">
                <a:ea typeface="ＭＳ Ｐゴシック" charset="-128"/>
                <a:cs typeface="ＭＳ Ｐゴシック" charset="-128"/>
              </a:rPr>
              <a:t>Tim </a:t>
            </a:r>
            <a:r>
              <a:rPr lang="it-IT" sz="800" dirty="0" err="1">
                <a:ea typeface="ＭＳ Ｐゴシック" charset="-128"/>
                <a:cs typeface="ＭＳ Ｐゴシック" charset="-128"/>
              </a:rPr>
              <a:t>Berners</a:t>
            </a:r>
            <a:r>
              <a:rPr lang="it-IT" sz="800" dirty="0">
                <a:ea typeface="ＭＳ Ｐゴシック" charset="-128"/>
                <a:cs typeface="ＭＳ Ｐゴシック" charset="-128"/>
              </a:rPr>
              <a:t> Lee ha chiamato questo nuovo Web come: "</a:t>
            </a:r>
            <a:r>
              <a:rPr lang="it-IT" sz="800" dirty="0" err="1">
                <a:ea typeface="ＭＳ Ｐゴシック" charset="-128"/>
                <a:cs typeface="ＭＳ Ｐゴシック" charset="-128"/>
              </a:rPr>
              <a:t>read</a:t>
            </a:r>
            <a:r>
              <a:rPr lang="it-IT" sz="800" dirty="0">
                <a:ea typeface="ＭＳ Ｐゴシック" charset="-128"/>
                <a:cs typeface="ＭＳ Ｐゴシック" charset="-128"/>
              </a:rPr>
              <a:t>/</a:t>
            </a:r>
            <a:r>
              <a:rPr lang="it-IT" sz="800" dirty="0" err="1">
                <a:ea typeface="ＭＳ Ｐゴシック" charset="-128"/>
                <a:cs typeface="ＭＳ Ｐゴシック" charset="-128"/>
              </a:rPr>
              <a:t>write</a:t>
            </a:r>
            <a:r>
              <a:rPr lang="it-IT" sz="800" dirty="0">
                <a:ea typeface="ＭＳ Ｐゴシック" charset="-128"/>
                <a:cs typeface="ＭＳ Ｐゴシック" charset="-128"/>
              </a:rPr>
              <a:t> Web“ perché non solo permette di leggere, come nel Web 1.0, ma consente anche di scrivere commenti a qualcuno o aggiornare le pagine. Questa modalità non è solo passiva come Web 1.0 ma permette di partecipare. </a:t>
            </a:r>
          </a:p>
          <a:p>
            <a:pPr>
              <a:lnSpc>
                <a:spcPct val="80000"/>
              </a:lnSpc>
              <a:spcBef>
                <a:spcPct val="0"/>
              </a:spcBef>
            </a:pPr>
            <a:endParaRPr lang="it-IT" sz="800" dirty="0">
              <a:ea typeface="ＭＳ Ｐゴシック" charset="-128"/>
              <a:cs typeface="ＭＳ Ｐゴシック" charset="-128"/>
            </a:endParaRPr>
          </a:p>
        </p:txBody>
      </p:sp>
      <p:sp>
        <p:nvSpPr>
          <p:cNvPr id="25604" name="Segnaposto numero diapositiva 3"/>
          <p:cNvSpPr>
            <a:spLocks noGrp="1"/>
          </p:cNvSpPr>
          <p:nvPr>
            <p:ph type="sldNum" sz="quarter" idx="5"/>
          </p:nvPr>
        </p:nvSpPr>
        <p:spPr>
          <a:noFill/>
        </p:spPr>
        <p:txBody>
          <a:bodyPr/>
          <a:lstStyle/>
          <a:p>
            <a:fld id="{F7E569B9-42B5-C649-9270-21E80B8C4435}" type="slidenum">
              <a:rPr lang="it-IT">
                <a:solidFill>
                  <a:prstClr val="black"/>
                </a:solidFill>
                <a:ea typeface="ＭＳ Ｐゴシック" charset="-128"/>
                <a:cs typeface="ＭＳ Ｐゴシック" charset="-128"/>
              </a:rPr>
              <a:pPr/>
              <a:t>4</a:t>
            </a:fld>
            <a:endParaRPr lang="it-IT">
              <a:solidFill>
                <a:prstClr val="black"/>
              </a:solidFill>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a:ln/>
        </p:spPr>
      </p:sp>
      <p:sp>
        <p:nvSpPr>
          <p:cNvPr id="27651" name="Segnaposto note 2"/>
          <p:cNvSpPr>
            <a:spLocks noGrp="1"/>
          </p:cNvSpPr>
          <p:nvPr>
            <p:ph type="body" idx="1"/>
          </p:nvPr>
        </p:nvSpPr>
        <p:spPr>
          <a:noFill/>
          <a:ln/>
        </p:spPr>
        <p:txBody>
          <a:bodyPr/>
          <a:lstStyle/>
          <a:p>
            <a:pPr>
              <a:lnSpc>
                <a:spcPct val="80000"/>
              </a:lnSpc>
              <a:spcBef>
                <a:spcPct val="0"/>
              </a:spcBef>
            </a:pPr>
            <a:r>
              <a:rPr lang="it-IT" sz="1100" dirty="0">
                <a:ea typeface="ＭＳ Ｐゴシック" charset="-128"/>
                <a:cs typeface="ＭＳ Ｐゴシック" charset="-128"/>
              </a:rPr>
              <a:t>Nel corso degli ultimi anni il mondo delle imprese è stato gradualmente investito da un processo di trasformazione legato all’introduzione di strumenti e logiche proprie del Web 2.0 all’interno delle organizzazioni. Tale fenomeno, che sembra suggerire brillanti risvolti - ma che, nel contempo, ha trovato non pochi ostacoli nella sua piena concezione e implementazione - ha preso il nome di </a:t>
            </a:r>
            <a:r>
              <a:rPr lang="it-IT" sz="1100" dirty="0" err="1">
                <a:ea typeface="ＭＳ Ｐゴシック" charset="-128"/>
                <a:cs typeface="ＭＳ Ｐゴシック" charset="-128"/>
              </a:rPr>
              <a:t>Enterprise</a:t>
            </a:r>
            <a:r>
              <a:rPr lang="it-IT" sz="1100" dirty="0">
                <a:ea typeface="ＭＳ Ｐゴシック" charset="-128"/>
                <a:cs typeface="ＭＳ Ｐゴシック" charset="-128"/>
              </a:rPr>
              <a:t> 2.0.  Se da una parte, infatti, appare estremamente lunga e complessa la strada verso un completo rinnovamento delle aziende, basate su paradigmi più vicini alle logiche dei sistemi sociali in rete, dall’altra, la facilità di utilizzo e di implementazione che caratterizzano queste tecnologie stanno rapidamente determinando l’ingresso di nuove modalità di collaborazione e partecipazione in azienda, modalità che tuttavia si scontrano con le logiche classiche e consolidate di competitività ed efficienza, da sempre adottate all’interno dei sistemi organizzativi d’impresa. </a:t>
            </a:r>
          </a:p>
          <a:p>
            <a:pPr>
              <a:lnSpc>
                <a:spcPct val="80000"/>
              </a:lnSpc>
              <a:spcBef>
                <a:spcPct val="0"/>
              </a:spcBef>
            </a:pPr>
            <a:r>
              <a:rPr lang="it-IT" sz="1100" dirty="0">
                <a:ea typeface="ＭＳ Ｐゴシック" charset="-128"/>
                <a:cs typeface="ＭＳ Ｐゴシック" charset="-128"/>
              </a:rPr>
              <a:t>Nel tentativo di superare questo  </a:t>
            </a:r>
            <a:r>
              <a:rPr lang="it-IT" sz="1100" dirty="0" err="1">
                <a:ea typeface="ＭＳ Ｐゴシック" charset="-128"/>
                <a:cs typeface="ＭＳ Ｐゴシック" charset="-128"/>
              </a:rPr>
              <a:t>trade-off</a:t>
            </a:r>
            <a:r>
              <a:rPr lang="it-IT" sz="1100" dirty="0">
                <a:ea typeface="ＭＳ Ｐゴシック" charset="-128"/>
                <a:cs typeface="ＭＳ Ｐゴシック" charset="-128"/>
              </a:rPr>
              <a:t>, social media e piattaforme software collaborative negli ultimi anni stanno varcando i primi confini aziendali, proponendo soluzioni innovative in ambito di gestione della comunicazione, della conoscenza e delle relazioni,   </a:t>
            </a:r>
            <a:r>
              <a:rPr lang="it-IT" sz="1100" dirty="0" err="1">
                <a:ea typeface="ＭＳ Ｐゴシック" charset="-128"/>
                <a:cs typeface="ＭＳ Ｐゴシック" charset="-128"/>
              </a:rPr>
              <a:t>asset</a:t>
            </a:r>
            <a:r>
              <a:rPr lang="it-IT" sz="1100" dirty="0">
                <a:ea typeface="ＭＳ Ｐゴシック" charset="-128"/>
                <a:cs typeface="ＭＳ Ｐゴシック" charset="-128"/>
              </a:rPr>
              <a:t>  sempre più strategici nel mondo del business. Blog, </a:t>
            </a:r>
            <a:r>
              <a:rPr lang="it-IT" sz="1100" dirty="0" err="1">
                <a:ea typeface="ＭＳ Ｐゴシック" charset="-128"/>
                <a:cs typeface="ＭＳ Ｐゴシック" charset="-128"/>
              </a:rPr>
              <a:t>Wiki</a:t>
            </a:r>
            <a:r>
              <a:rPr lang="it-IT" sz="1100" dirty="0">
                <a:ea typeface="ＭＳ Ｐゴシック" charset="-128"/>
                <a:cs typeface="ＭＳ Ｐゴシック" charset="-128"/>
              </a:rPr>
              <a:t> e Social Network rappresentano soltanto alcune delle applicazioni di tipo Web 2.0 che stimolano </a:t>
            </a:r>
          </a:p>
          <a:p>
            <a:pPr>
              <a:lnSpc>
                <a:spcPct val="80000"/>
              </a:lnSpc>
              <a:spcBef>
                <a:spcPct val="0"/>
              </a:spcBef>
            </a:pPr>
            <a:r>
              <a:rPr lang="it-IT" sz="1100" dirty="0">
                <a:ea typeface="ＭＳ Ｐゴシック" charset="-128"/>
                <a:cs typeface="ＭＳ Ｐゴシック" charset="-128"/>
              </a:rPr>
              <a:t>e facilitano la collaborazione, la condivisione e la creazione collettiva di saperi e conoscenze all’interno delle organizzazioni; l’introduzione di tali strumenti nei contesti aziendali consente di sfruttare con efficacia il proprio capitale intellettuale, generando così vantaggi competitivi concreti e di lungo termine.  </a:t>
            </a:r>
          </a:p>
          <a:p>
            <a:pPr>
              <a:lnSpc>
                <a:spcPct val="80000"/>
              </a:lnSpc>
              <a:spcBef>
                <a:spcPct val="0"/>
              </a:spcBef>
            </a:pPr>
            <a:r>
              <a:rPr lang="it-IT" sz="1100" dirty="0">
                <a:ea typeface="ＭＳ Ｐゴシック" charset="-128"/>
                <a:cs typeface="ＭＳ Ｐゴシック" charset="-128"/>
              </a:rPr>
              <a:t>L’implementazione di questi strumenti, insieme al supporto di nuove architetture informative, offrono alle aziende una nuova infrastruttura di comunicazione e interazione, più flessibile, adattabile e reattiva, sulla quale sviluppare organizzazioni maggiormente orientate all’innovazione. Tuttavia è necessario riuscire  ad abbattere quelle barriere presenti in azienda che limitano il potere d’azione di questi strumenti. </a:t>
            </a:r>
          </a:p>
          <a:p>
            <a:pPr>
              <a:lnSpc>
                <a:spcPct val="80000"/>
              </a:lnSpc>
              <a:spcBef>
                <a:spcPct val="0"/>
              </a:spcBef>
            </a:pPr>
            <a:r>
              <a:rPr lang="it-IT" sz="1100" dirty="0">
                <a:ea typeface="ＭＳ Ｐゴシック" charset="-128"/>
                <a:cs typeface="ＭＳ Ｐゴシック" charset="-128"/>
              </a:rPr>
              <a:t>Per far questo non servono tecnologie, bensì persone. Al centro dell’implementazione di approcci di </a:t>
            </a:r>
            <a:r>
              <a:rPr lang="it-IT" sz="1100" dirty="0" err="1">
                <a:ea typeface="ＭＳ Ｐゴシック" charset="-128"/>
                <a:cs typeface="ＭＳ Ｐゴシック" charset="-128"/>
              </a:rPr>
              <a:t>Enterprise</a:t>
            </a:r>
            <a:r>
              <a:rPr lang="it-IT" sz="1100" dirty="0">
                <a:ea typeface="ＭＳ Ｐゴシック" charset="-128"/>
                <a:cs typeface="ＭＳ Ｐゴシック" charset="-128"/>
              </a:rPr>
              <a:t> 2.0 ci sono gli individui, protagonisti in  questo processo di trasformazione, attraverso la partecipazione, che contribuiscono quindi alla creazione di</a:t>
            </a:r>
          </a:p>
          <a:p>
            <a:pPr>
              <a:lnSpc>
                <a:spcPct val="80000"/>
              </a:lnSpc>
              <a:spcBef>
                <a:spcPct val="0"/>
              </a:spcBef>
            </a:pPr>
            <a:r>
              <a:rPr lang="it-IT" sz="1100" dirty="0">
                <a:ea typeface="ＭＳ Ｐゴシック" charset="-128"/>
                <a:cs typeface="ＭＳ Ｐゴシック" charset="-128"/>
              </a:rPr>
              <a:t>nuove modalità di interazione e di spazi condivisi, ma che sono chiamati a reinterpretare e ridefinire il proprio ruolo all’interno del sistema aziendale.   </a:t>
            </a:r>
          </a:p>
          <a:p>
            <a:pPr>
              <a:lnSpc>
                <a:spcPct val="80000"/>
              </a:lnSpc>
              <a:spcBef>
                <a:spcPct val="0"/>
              </a:spcBef>
            </a:pPr>
            <a:r>
              <a:rPr lang="it-IT" sz="1100" dirty="0">
                <a:ea typeface="ＭＳ Ｐゴシック" charset="-128"/>
                <a:cs typeface="ＭＳ Ｐゴシック" charset="-128"/>
              </a:rPr>
              <a:t> </a:t>
            </a:r>
          </a:p>
        </p:txBody>
      </p:sp>
      <p:sp>
        <p:nvSpPr>
          <p:cNvPr id="27652" name="Segnaposto numero diapositiva 3"/>
          <p:cNvSpPr>
            <a:spLocks noGrp="1"/>
          </p:cNvSpPr>
          <p:nvPr>
            <p:ph type="sldNum" sz="quarter" idx="5"/>
          </p:nvPr>
        </p:nvSpPr>
        <p:spPr>
          <a:noFill/>
        </p:spPr>
        <p:txBody>
          <a:bodyPr/>
          <a:lstStyle/>
          <a:p>
            <a:fld id="{652A49E4-6A8D-F741-B780-1B66B21C7904}" type="slidenum">
              <a:rPr lang="it-IT">
                <a:solidFill>
                  <a:prstClr val="black"/>
                </a:solidFill>
                <a:ea typeface="ＭＳ Ｐゴシック" charset="-128"/>
                <a:cs typeface="ＭＳ Ｐゴシック" charset="-128"/>
              </a:rPr>
              <a:pPr/>
              <a:t>5</a:t>
            </a:fld>
            <a:endParaRPr lang="it-IT">
              <a:solidFill>
                <a:prstClr val="black"/>
              </a:solidFill>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pPr>
              <a:lnSpc>
                <a:spcPct val="80000"/>
              </a:lnSpc>
              <a:spcBef>
                <a:spcPct val="0"/>
              </a:spcBef>
            </a:pPr>
            <a:r>
              <a:rPr lang="it-IT" sz="800" dirty="0">
                <a:ea typeface="ＭＳ Ｐゴシック" charset="-128"/>
                <a:cs typeface="ＭＳ Ｐゴシック" charset="-128"/>
              </a:rPr>
              <a:t> </a:t>
            </a:r>
            <a:r>
              <a:rPr lang="it-IT" sz="800" dirty="0" smtClean="0">
                <a:ea typeface="ＭＳ Ｐゴシック" charset="-128"/>
                <a:cs typeface="ＭＳ Ｐゴシック" charset="-128"/>
              </a:rPr>
              <a:t>Il </a:t>
            </a:r>
            <a:r>
              <a:rPr lang="it-IT" sz="800" dirty="0">
                <a:ea typeface="ＭＳ Ｐゴシック" charset="-128"/>
                <a:cs typeface="ＭＳ Ｐゴシック" charset="-128"/>
              </a:rPr>
              <a:t>concetto Enterprise 2.0 è stato introdotto da Andrew P. McAfee che, in un </a:t>
            </a:r>
            <a:r>
              <a:rPr lang="it-IT" sz="800" dirty="0" err="1">
                <a:ea typeface="ＭＳ Ｐゴシック" charset="-128"/>
                <a:cs typeface="ＭＳ Ｐゴシック" charset="-128"/>
              </a:rPr>
              <a:t>paper</a:t>
            </a:r>
            <a:r>
              <a:rPr lang="it-IT" sz="800" dirty="0">
                <a:ea typeface="ＭＳ Ｐゴシック" charset="-128"/>
                <a:cs typeface="ＭＳ Ｐゴシック" charset="-128"/>
              </a:rPr>
              <a:t> </a:t>
            </a:r>
          </a:p>
          <a:p>
            <a:pPr>
              <a:lnSpc>
                <a:spcPct val="80000"/>
              </a:lnSpc>
              <a:spcBef>
                <a:spcPct val="0"/>
              </a:spcBef>
            </a:pPr>
            <a:r>
              <a:rPr lang="it-IT" sz="800" dirty="0">
                <a:ea typeface="ＭＳ Ｐゴシック" charset="-128"/>
                <a:cs typeface="ＭＳ Ｐゴシック" charset="-128"/>
              </a:rPr>
              <a:t>del marzo 2006 intitolato  The </a:t>
            </a:r>
            <a:r>
              <a:rPr lang="it-IT" sz="800" dirty="0" err="1">
                <a:ea typeface="ＭＳ Ｐゴシック" charset="-128"/>
                <a:cs typeface="ＭＳ Ｐゴシック" charset="-128"/>
              </a:rPr>
              <a:t>Dawn</a:t>
            </a:r>
            <a:r>
              <a:rPr lang="it-IT" sz="800" dirty="0">
                <a:ea typeface="ＭＳ Ｐゴシック" charset="-128"/>
                <a:cs typeface="ＭＳ Ｐゴシック" charset="-128"/>
              </a:rPr>
              <a:t> of </a:t>
            </a:r>
            <a:r>
              <a:rPr lang="it-IT" sz="800" dirty="0" err="1">
                <a:ea typeface="ＭＳ Ｐゴシック" charset="-128"/>
                <a:cs typeface="ＭＳ Ｐゴシック" charset="-128"/>
              </a:rPr>
              <a:t>Emergent</a:t>
            </a:r>
            <a:r>
              <a:rPr lang="it-IT" sz="800" dirty="0">
                <a:ea typeface="ＭＳ Ｐゴシック" charset="-128"/>
                <a:cs typeface="ＭＳ Ｐゴシック" charset="-128"/>
              </a:rPr>
              <a:t> Collaboration1, ha identificato tale </a:t>
            </a:r>
          </a:p>
          <a:p>
            <a:pPr>
              <a:lnSpc>
                <a:spcPct val="80000"/>
              </a:lnSpc>
              <a:spcBef>
                <a:spcPct val="0"/>
              </a:spcBef>
            </a:pPr>
            <a:r>
              <a:rPr lang="it-IT" sz="800" dirty="0">
                <a:ea typeface="ＭＳ Ｐゴシック" charset="-128"/>
                <a:cs typeface="ＭＳ Ｐゴシック" charset="-128"/>
              </a:rPr>
              <a:t>fenomeno come «l’uso di piattaforme di social  software in modo emergente all’interno </a:t>
            </a:r>
          </a:p>
          <a:p>
            <a:pPr>
              <a:lnSpc>
                <a:spcPct val="80000"/>
              </a:lnSpc>
              <a:spcBef>
                <a:spcPct val="0"/>
              </a:spcBef>
            </a:pPr>
            <a:r>
              <a:rPr lang="it-IT" sz="800" dirty="0">
                <a:ea typeface="ＭＳ Ｐゴシック" charset="-128"/>
                <a:cs typeface="ＭＳ Ｐゴシック" charset="-128"/>
              </a:rPr>
              <a:t>delle società o tra le società e i loro partner e clienti»2. </a:t>
            </a:r>
          </a:p>
          <a:p>
            <a:pPr>
              <a:lnSpc>
                <a:spcPct val="80000"/>
              </a:lnSpc>
              <a:spcBef>
                <a:spcPct val="0"/>
              </a:spcBef>
            </a:pPr>
            <a:r>
              <a:rPr lang="it-IT" sz="800" dirty="0">
                <a:ea typeface="ＭＳ Ｐゴシック" charset="-128"/>
                <a:cs typeface="ＭＳ Ｐゴシック" charset="-128"/>
              </a:rPr>
              <a:t>Le piattaforme sociali di cui parla McAfee non sono altro che alcuni degli strumenti e </a:t>
            </a:r>
          </a:p>
          <a:p>
            <a:pPr>
              <a:lnSpc>
                <a:spcPct val="80000"/>
              </a:lnSpc>
              <a:spcBef>
                <a:spcPct val="0"/>
              </a:spcBef>
            </a:pPr>
            <a:r>
              <a:rPr lang="it-IT" sz="800" dirty="0">
                <a:ea typeface="ＭＳ Ｐゴシック" charset="-128"/>
                <a:cs typeface="ＭＳ Ｐゴシック" charset="-128"/>
              </a:rPr>
              <a:t>delle tecnologie del Web 2.0, che negli ultimi anni sono stati capaci di riconfigurare con </a:t>
            </a:r>
          </a:p>
          <a:p>
            <a:pPr>
              <a:lnSpc>
                <a:spcPct val="80000"/>
              </a:lnSpc>
              <a:spcBef>
                <a:spcPct val="0"/>
              </a:spcBef>
            </a:pPr>
            <a:r>
              <a:rPr lang="it-IT" sz="800" dirty="0">
                <a:ea typeface="ＭＳ Ｐゴシック" charset="-128"/>
                <a:cs typeface="ＭＳ Ｐゴシック" charset="-128"/>
              </a:rPr>
              <a:t>rapidità la società e il modo di comunicare delle persone.  In linea generale,  ciascuna </a:t>
            </a:r>
          </a:p>
          <a:p>
            <a:pPr>
              <a:lnSpc>
                <a:spcPct val="80000"/>
              </a:lnSpc>
              <a:spcBef>
                <a:spcPct val="0"/>
              </a:spcBef>
            </a:pPr>
            <a:r>
              <a:rPr lang="it-IT" sz="800" dirty="0">
                <a:ea typeface="ＭＳ Ｐゴシック" charset="-128"/>
                <a:cs typeface="ＭＳ Ｐゴシック" charset="-128"/>
              </a:rPr>
              <a:t>azienda di medie o grandi dimensioni utilizza da tempo una serie di strumenti di </a:t>
            </a:r>
          </a:p>
          <a:p>
            <a:pPr>
              <a:lnSpc>
                <a:spcPct val="80000"/>
              </a:lnSpc>
              <a:spcBef>
                <a:spcPct val="0"/>
              </a:spcBef>
            </a:pPr>
            <a:r>
              <a:rPr lang="it-IT" sz="800" dirty="0">
                <a:ea typeface="ＭＳ Ｐゴシック" charset="-128"/>
                <a:cs typeface="ＭＳ Ｐゴシック" charset="-128"/>
              </a:rPr>
              <a:t>comunicazione più o meno avanzati, riconducibili a  due </a:t>
            </a:r>
            <a:r>
              <a:rPr lang="it-IT" sz="800" dirty="0" err="1">
                <a:ea typeface="ＭＳ Ｐゴシック" charset="-128"/>
                <a:cs typeface="ＭＳ Ｐゴシック" charset="-128"/>
              </a:rPr>
              <a:t>macrocategorie</a:t>
            </a:r>
            <a:r>
              <a:rPr lang="it-IT" sz="800" dirty="0">
                <a:ea typeface="ＭＳ Ｐゴシック" charset="-128"/>
                <a:cs typeface="ＭＳ Ｐゴシック" charset="-128"/>
              </a:rPr>
              <a:t> principali: da </a:t>
            </a:r>
          </a:p>
          <a:p>
            <a:pPr>
              <a:lnSpc>
                <a:spcPct val="80000"/>
              </a:lnSpc>
              <a:spcBef>
                <a:spcPct val="0"/>
              </a:spcBef>
            </a:pPr>
            <a:r>
              <a:rPr lang="it-IT" sz="800" dirty="0">
                <a:ea typeface="ＭＳ Ｐゴシック" charset="-128"/>
                <a:cs typeface="ＭＳ Ｐゴシック" charset="-128"/>
              </a:rPr>
              <a:t>una parte, i canali (come telefono, e-mail e  </a:t>
            </a:r>
            <a:r>
              <a:rPr lang="it-IT" sz="800" dirty="0" err="1">
                <a:ea typeface="ＭＳ Ｐゴシック" charset="-128"/>
                <a:cs typeface="ＭＳ Ｐゴシック" charset="-128"/>
              </a:rPr>
              <a:t>istant</a:t>
            </a:r>
            <a:r>
              <a:rPr lang="it-IT" sz="800" dirty="0">
                <a:ea typeface="ＭＳ Ｐゴシック" charset="-128"/>
                <a:cs typeface="ＭＳ Ｐゴシック" charset="-128"/>
              </a:rPr>
              <a:t> </a:t>
            </a:r>
            <a:r>
              <a:rPr lang="it-IT" sz="800" dirty="0" err="1">
                <a:ea typeface="ＭＳ Ｐゴシック" charset="-128"/>
                <a:cs typeface="ＭＳ Ｐゴシック" charset="-128"/>
              </a:rPr>
              <a:t>messaging</a:t>
            </a:r>
            <a:r>
              <a:rPr lang="it-IT" sz="800" dirty="0">
                <a:ea typeface="ＭＳ Ｐゴシック" charset="-128"/>
                <a:cs typeface="ＭＳ Ｐゴシック" charset="-128"/>
              </a:rPr>
              <a:t>), in cui  l’informazione può </a:t>
            </a:r>
          </a:p>
          <a:p>
            <a:pPr>
              <a:lnSpc>
                <a:spcPct val="80000"/>
              </a:lnSpc>
              <a:spcBef>
                <a:spcPct val="0"/>
              </a:spcBef>
            </a:pPr>
            <a:r>
              <a:rPr lang="it-IT" sz="800" dirty="0">
                <a:ea typeface="ＭＳ Ｐゴシック" charset="-128"/>
                <a:cs typeface="ＭＳ Ｐゴシック" charset="-128"/>
              </a:rPr>
              <a:t>essere creata e distribuita da tutti, ma consultata e utilizzata da pochi (i destinatari); </a:t>
            </a:r>
          </a:p>
          <a:p>
            <a:pPr>
              <a:lnSpc>
                <a:spcPct val="80000"/>
              </a:lnSpc>
              <a:spcBef>
                <a:spcPct val="0"/>
              </a:spcBef>
            </a:pPr>
            <a:r>
              <a:rPr lang="it-IT" sz="800" dirty="0">
                <a:ea typeface="ＭＳ Ｐゴシック" charset="-128"/>
                <a:cs typeface="ＭＳ Ｐゴシック" charset="-128"/>
              </a:rPr>
              <a:t>dall’altro, le piattaforme, ambienti di collaborazione e condivisione in cui  il contenuto è </a:t>
            </a:r>
          </a:p>
          <a:p>
            <a:pPr>
              <a:lnSpc>
                <a:spcPct val="80000"/>
              </a:lnSpc>
              <a:spcBef>
                <a:spcPct val="0"/>
              </a:spcBef>
            </a:pPr>
            <a:r>
              <a:rPr lang="it-IT" sz="800" dirty="0">
                <a:ea typeface="ＭＳ Ｐゴシック" charset="-128"/>
                <a:cs typeface="ＭＳ Ｐゴシック" charset="-128"/>
              </a:rPr>
              <a:t>generato da pochi e reso consultabile da tutti. Le aziende hanno sempre investito sia sui </a:t>
            </a:r>
          </a:p>
          <a:p>
            <a:pPr>
              <a:lnSpc>
                <a:spcPct val="80000"/>
              </a:lnSpc>
              <a:spcBef>
                <a:spcPct val="0"/>
              </a:spcBef>
            </a:pPr>
            <a:r>
              <a:rPr lang="it-IT" sz="800" dirty="0">
                <a:ea typeface="ＭＳ Ｐゴシック" charset="-128"/>
                <a:cs typeface="ＭＳ Ｐゴシック" charset="-128"/>
              </a:rPr>
              <a:t>canali che sulle piattaforme, con focalizzazione soprattutto sui primi; negli ultimi anni, </a:t>
            </a:r>
          </a:p>
          <a:p>
            <a:pPr>
              <a:lnSpc>
                <a:spcPct val="80000"/>
              </a:lnSpc>
              <a:spcBef>
                <a:spcPct val="0"/>
              </a:spcBef>
            </a:pPr>
            <a:r>
              <a:rPr lang="it-IT" sz="800" dirty="0">
                <a:ea typeface="ＭＳ Ｐゴシック" charset="-128"/>
                <a:cs typeface="ＭＳ Ｐゴシック" charset="-128"/>
              </a:rPr>
              <a:t>alla luce del rapido e progressivo sviluppo di social media e di applicazioni del Web 2.0, </a:t>
            </a:r>
          </a:p>
          <a:p>
            <a:pPr>
              <a:lnSpc>
                <a:spcPct val="80000"/>
              </a:lnSpc>
              <a:spcBef>
                <a:spcPct val="0"/>
              </a:spcBef>
            </a:pPr>
            <a:r>
              <a:rPr lang="it-IT" sz="800" dirty="0">
                <a:ea typeface="ＭＳ Ｐゴシック" charset="-128"/>
                <a:cs typeface="ＭＳ Ｐゴシック" charset="-128"/>
              </a:rPr>
              <a:t>le organizzazioni hanno cominciato a dedicare attenzione a  software </a:t>
            </a:r>
            <a:r>
              <a:rPr lang="it-IT" sz="800" dirty="0" err="1">
                <a:ea typeface="ＭＳ Ｐゴシック" charset="-128"/>
                <a:cs typeface="ＭＳ Ｐゴシック" charset="-128"/>
              </a:rPr>
              <a:t>enterprise</a:t>
            </a:r>
            <a:r>
              <a:rPr lang="it-IT" sz="800" dirty="0">
                <a:ea typeface="ＭＳ Ｐゴシック" charset="-128"/>
                <a:cs typeface="ＭＳ Ｐゴシック" charset="-128"/>
              </a:rPr>
              <a:t>, </a:t>
            </a:r>
          </a:p>
          <a:p>
            <a:pPr>
              <a:lnSpc>
                <a:spcPct val="80000"/>
              </a:lnSpc>
              <a:spcBef>
                <a:spcPct val="0"/>
              </a:spcBef>
            </a:pPr>
            <a:r>
              <a:rPr lang="it-IT" sz="800" dirty="0">
                <a:ea typeface="ＭＳ Ｐゴシック" charset="-128"/>
                <a:cs typeface="ＭＳ Ｐゴシック" charset="-128"/>
              </a:rPr>
              <a:t>strumenti potenzialmente in grado di supportare le aziende nelle attività di gestione del </a:t>
            </a:r>
          </a:p>
          <a:p>
            <a:pPr>
              <a:lnSpc>
                <a:spcPct val="80000"/>
              </a:lnSpc>
              <a:spcBef>
                <a:spcPct val="0"/>
              </a:spcBef>
            </a:pPr>
            <a:r>
              <a:rPr lang="it-IT" sz="800" dirty="0">
                <a:ea typeface="ＭＳ Ｐゴシック" charset="-128"/>
                <a:cs typeface="ＭＳ Ｐゴシック" charset="-128"/>
              </a:rPr>
              <a:t>Knowledge Management. Tuttavia, se da una parte i social software e i social media del </a:t>
            </a:r>
          </a:p>
          <a:p>
            <a:pPr>
              <a:lnSpc>
                <a:spcPct val="80000"/>
              </a:lnSpc>
              <a:spcBef>
                <a:spcPct val="0"/>
              </a:spcBef>
            </a:pPr>
            <a:r>
              <a:rPr lang="it-IT" sz="800" dirty="0">
                <a:ea typeface="ＭＳ Ｐゴシック" charset="-128"/>
                <a:cs typeface="ＭＳ Ｐゴシック" charset="-128"/>
              </a:rPr>
              <a:t>Web 2.0 hanno rapidamente ridefinito  logiche e dinamiche di comunicazione e </a:t>
            </a:r>
          </a:p>
          <a:p>
            <a:pPr>
              <a:lnSpc>
                <a:spcPct val="80000"/>
              </a:lnSpc>
              <a:spcBef>
                <a:spcPct val="0"/>
              </a:spcBef>
            </a:pPr>
            <a:r>
              <a:rPr lang="it-IT" sz="800" dirty="0">
                <a:ea typeface="ＭＳ Ｐゴシック" charset="-128"/>
                <a:cs typeface="ＭＳ Ｐゴシック" charset="-128"/>
              </a:rPr>
              <a:t>interazione del Web in versione 1.0, dall’altra non significa che possa riproporsi con </a:t>
            </a:r>
          </a:p>
          <a:p>
            <a:pPr>
              <a:lnSpc>
                <a:spcPct val="80000"/>
              </a:lnSpc>
              <a:spcBef>
                <a:spcPct val="0"/>
              </a:spcBef>
            </a:pPr>
            <a:r>
              <a:rPr lang="it-IT" sz="800" dirty="0">
                <a:ea typeface="ＭＳ Ｐゴシック" charset="-128"/>
                <a:cs typeface="ＭＳ Ｐゴシック" charset="-128"/>
              </a:rPr>
              <a:t>altrettanta rapidità lo stesso percorso evolutivo in azienda. </a:t>
            </a:r>
            <a:endParaRPr lang="it-IT" sz="800" dirty="0" smtClean="0">
              <a:ea typeface="ＭＳ Ｐゴシック" charset="-128"/>
              <a:cs typeface="ＭＳ Ｐゴシック" charset="-128"/>
            </a:endParaRPr>
          </a:p>
          <a:p>
            <a:pPr>
              <a:lnSpc>
                <a:spcPct val="80000"/>
              </a:lnSpc>
              <a:spcBef>
                <a:spcPct val="0"/>
              </a:spcBef>
            </a:pPr>
            <a:r>
              <a:rPr lang="it-IT" sz="800" dirty="0" smtClean="0">
                <a:ea typeface="ＭＳ Ｐゴシック" charset="-128"/>
                <a:cs typeface="ＭＳ Ｐゴシック" charset="-128"/>
              </a:rPr>
              <a:t>Con particolare riferimento agli strumenti, le piattaforme di social software di cui parla McAfee si configurano come i fattori centrali e abilitanti attraverso i quali sfruttare le nuove opportunità e potenzialità dell’Enterprise 2.0. Tuttavia, al fine di un utilizzo efficace in ambito aziendale, tali piattaforme devono essere introdotte in un ambiente caratterizzato da strutture ad hoc dal punto di vista organizzativo, di management e </a:t>
            </a:r>
          </a:p>
          <a:p>
            <a:pPr>
              <a:lnSpc>
                <a:spcPct val="80000"/>
              </a:lnSpc>
              <a:spcBef>
                <a:spcPct val="0"/>
              </a:spcBef>
            </a:pPr>
            <a:r>
              <a:rPr lang="it-IT" sz="800" dirty="0" smtClean="0">
                <a:ea typeface="ＭＳ Ｐゴシック" charset="-128"/>
                <a:cs typeface="ＭＳ Ｐゴシック" charset="-128"/>
              </a:rPr>
              <a:t>culturale.  I social media e gli strumenti di Enterprise 2.0 rivestono un importanza strategica in azienda: a differenza degli strumenti di comunicazione aziendale di tipo tradizionale - che rivestono funzioni principalmente di supporto a processi di lavoro e di gestione della conoscenza  -  tali applicazioni in versione 2.0 contribuiscono concretamente a ridisegnare in maniera decisiva la struttura organizzativa, le attività di gestione dei flussi informativi, così come le relazioni e i processi di business. Di seguito si analizzano brevemente strumenti e applicazioni che caratterizzano il Web 2.0 e che rappresentano i fattori abilitanti del nuovo modello organizzativo, con attenzione al </a:t>
            </a:r>
          </a:p>
          <a:p>
            <a:pPr>
              <a:lnSpc>
                <a:spcPct val="80000"/>
              </a:lnSpc>
              <a:spcBef>
                <a:spcPct val="0"/>
              </a:spcBef>
            </a:pPr>
            <a:r>
              <a:rPr lang="it-IT" sz="800" dirty="0" smtClean="0">
                <a:ea typeface="ＭＳ Ｐゴシック" charset="-128"/>
                <a:cs typeface="ＭＳ Ｐゴシック" charset="-128"/>
              </a:rPr>
              <a:t>ruolo e alle modalità di utilizzo in un contesto aziendale indirizzato verso l’Enterprise 2.0. </a:t>
            </a:r>
          </a:p>
          <a:p>
            <a:pPr>
              <a:lnSpc>
                <a:spcPct val="80000"/>
              </a:lnSpc>
              <a:spcBef>
                <a:spcPct val="0"/>
              </a:spcBef>
            </a:pPr>
            <a:endParaRPr lang="it-IT" sz="800" dirty="0">
              <a:ea typeface="ＭＳ Ｐゴシック" charset="-128"/>
              <a:cs typeface="ＭＳ Ｐゴシック" charset="-128"/>
            </a:endParaRPr>
          </a:p>
        </p:txBody>
      </p:sp>
      <p:sp>
        <p:nvSpPr>
          <p:cNvPr id="31748" name="Segnaposto numero diapositiva 3"/>
          <p:cNvSpPr>
            <a:spLocks noGrp="1"/>
          </p:cNvSpPr>
          <p:nvPr>
            <p:ph type="sldNum" sz="quarter" idx="5"/>
          </p:nvPr>
        </p:nvSpPr>
        <p:spPr>
          <a:noFill/>
        </p:spPr>
        <p:txBody>
          <a:bodyPr/>
          <a:lstStyle/>
          <a:p>
            <a:fld id="{83E6D973-A266-C64F-97C7-E45DBA940A75}" type="slidenum">
              <a:rPr lang="it-IT">
                <a:solidFill>
                  <a:prstClr val="black"/>
                </a:solidFill>
                <a:ea typeface="ＭＳ Ｐゴシック" charset="-128"/>
                <a:cs typeface="ＭＳ Ｐゴシック" charset="-128"/>
              </a:rPr>
              <a:pPr/>
              <a:t>6</a:t>
            </a:fld>
            <a:endParaRPr lang="it-IT">
              <a:solidFill>
                <a:prstClr val="black"/>
              </a:solidFill>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12180CD-CA8B-3849-BC15-4349C6EF05B7}" type="slidenum">
              <a:rPr lang="en-US">
                <a:solidFill>
                  <a:prstClr val="black"/>
                </a:solidFill>
                <a:ea typeface="ＭＳ Ｐゴシック" charset="-128"/>
                <a:cs typeface="ＭＳ Ｐゴシック" charset="-128"/>
              </a:rPr>
              <a:pPr/>
              <a:t>7</a:t>
            </a:fld>
            <a:endParaRPr lang="en-US">
              <a:solidFill>
                <a:prstClr val="black"/>
              </a:solidFill>
              <a:ea typeface="ＭＳ Ｐゴシック" charset="-128"/>
              <a:cs typeface="ＭＳ Ｐゴシック"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79451" y="4716464"/>
            <a:ext cx="5438775" cy="4465637"/>
          </a:xfrm>
          <a:noFill/>
          <a:ln/>
        </p:spPr>
        <p:txBody>
          <a:bodyPr/>
          <a:lstStyle/>
          <a:p>
            <a:pPr eaLnBrk="1" hangingPunct="1"/>
            <a:endParaRPr lang="it-IT">
              <a:latin typeface="Franklin Gothic Medium"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244ED35-EDC6-DB4A-9BF0-FAF66905E61D}" type="slidenum">
              <a:rPr lang="en-US">
                <a:solidFill>
                  <a:prstClr val="black"/>
                </a:solidFill>
                <a:ea typeface="ＭＳ Ｐゴシック" charset="-128"/>
                <a:cs typeface="ＭＳ Ｐゴシック" charset="-128"/>
              </a:rPr>
              <a:pPr/>
              <a:t>10</a:t>
            </a:fld>
            <a:endParaRPr lang="en-US">
              <a:solidFill>
                <a:prstClr val="black"/>
              </a:solidFill>
              <a:ea typeface="ＭＳ Ｐゴシック" charset="-128"/>
              <a:cs typeface="ＭＳ Ｐゴシック"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79451" y="4716464"/>
            <a:ext cx="5438775" cy="4465637"/>
          </a:xfrm>
          <a:noFill/>
          <a:ln/>
        </p:spPr>
        <p:txBody>
          <a:bodyPr/>
          <a:lstStyle/>
          <a:p>
            <a:pPr eaLnBrk="1" hangingPunct="1"/>
            <a:endParaRPr lang="it-IT">
              <a:latin typeface="Franklin Gothic Medium"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0535D3F-8CB0-E744-93C3-66DF37BFAC2C}" type="slidenum">
              <a:rPr lang="en-US">
                <a:solidFill>
                  <a:prstClr val="black"/>
                </a:solidFill>
                <a:ea typeface="ＭＳ Ｐゴシック" charset="-128"/>
                <a:cs typeface="ＭＳ Ｐゴシック" charset="-128"/>
              </a:rPr>
              <a:pPr/>
              <a:t>12</a:t>
            </a:fld>
            <a:endParaRPr lang="en-US">
              <a:solidFill>
                <a:prstClr val="black"/>
              </a:solidFill>
              <a:ea typeface="ＭＳ Ｐゴシック" charset="-128"/>
              <a:cs typeface="ＭＳ Ｐゴシック" charset="-128"/>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679451" y="4716464"/>
            <a:ext cx="5438775" cy="4465637"/>
          </a:xfrm>
          <a:noFill/>
          <a:ln/>
        </p:spPr>
        <p:txBody>
          <a:bodyPr/>
          <a:lstStyle/>
          <a:p>
            <a:pPr eaLnBrk="1" hangingPunct="1"/>
            <a:r>
              <a:rPr lang="it-IT" dirty="0">
                <a:latin typeface="Franklin Gothic Medium" charset="0"/>
                <a:ea typeface="ＭＳ Ｐゴシック" charset="-128"/>
                <a:cs typeface="ＭＳ Ｐゴシック" charset="-128"/>
              </a:rPr>
              <a:t>Una </a:t>
            </a:r>
            <a:r>
              <a:rPr lang="it-IT" b="1" dirty="0">
                <a:latin typeface="Franklin Gothic Medium" charset="0"/>
                <a:ea typeface="ＭＳ Ｐゴシック" charset="-128"/>
                <a:cs typeface="ＭＳ Ｐゴシック" charset="-128"/>
              </a:rPr>
              <a:t>piattaforma </a:t>
            </a:r>
            <a:r>
              <a:rPr lang="it-IT" dirty="0">
                <a:latin typeface="Franklin Gothic Medium" charset="0"/>
                <a:ea typeface="ＭＳ Ｐゴシック" charset="-128"/>
                <a:cs typeface="ＭＳ Ｐゴシック" charset="-128"/>
              </a:rPr>
              <a:t>è un ambiente digitale in cui contributi ed interazioni sono resi disponibili in modo persistente nel tempo.</a:t>
            </a:r>
          </a:p>
          <a:p>
            <a:pPr eaLnBrk="1" hangingPunct="1"/>
            <a:r>
              <a:rPr lang="it-IT" dirty="0">
                <a:latin typeface="Franklin Gothic Medium" charset="0"/>
                <a:ea typeface="ＭＳ Ｐゴシック" charset="-128"/>
                <a:cs typeface="ＭＳ Ｐゴシック" charset="-128"/>
              </a:rPr>
              <a:t>L’aggettivo </a:t>
            </a:r>
            <a:r>
              <a:rPr lang="it-IT" b="1" dirty="0">
                <a:latin typeface="Franklin Gothic Medium" charset="0"/>
                <a:ea typeface="ＭＳ Ｐゴシック" charset="-128"/>
                <a:cs typeface="ＭＳ Ｐゴシック" charset="-128"/>
              </a:rPr>
              <a:t>emergente </a:t>
            </a:r>
            <a:r>
              <a:rPr lang="it-IT" dirty="0">
                <a:latin typeface="Franklin Gothic Medium" charset="0"/>
                <a:ea typeface="ＭＳ Ｐゴシック" charset="-128"/>
                <a:cs typeface="ＭＳ Ｐゴシック" charset="-128"/>
              </a:rPr>
              <a:t>significa che flussi e struttura non vengono imposti a priori (</a:t>
            </a:r>
            <a:r>
              <a:rPr lang="it-IT" dirty="0" err="1">
                <a:latin typeface="Franklin Gothic Medium" charset="0"/>
                <a:ea typeface="ＭＳ Ｐゴシック" charset="-128"/>
                <a:cs typeface="ＭＳ Ｐゴシック" charset="-128"/>
              </a:rPr>
              <a:t>freeform</a:t>
            </a:r>
            <a:r>
              <a:rPr lang="it-IT" dirty="0">
                <a:latin typeface="Franklin Gothic Medium" charset="0"/>
                <a:ea typeface="ＭＳ Ｐゴシック" charset="-128"/>
                <a:cs typeface="ＭＳ Ｐゴシック" charset="-128"/>
              </a:rPr>
              <a:t>), ma che al contrario il software include meccanismi capaci di far emergere i pattern di utilizzo nel tempo come frutto delle interazioni tra persone.</a:t>
            </a:r>
          </a:p>
          <a:p>
            <a:pPr eaLnBrk="1" hangingPunct="1"/>
            <a:r>
              <a:rPr lang="it-IT" dirty="0">
                <a:latin typeface="Franklin Gothic Medium" charset="0"/>
                <a:ea typeface="ＭＳ Ｐゴシック" charset="-128"/>
                <a:cs typeface="ＭＳ Ｐゴシック" charset="-128"/>
              </a:rPr>
              <a:t>Infine </a:t>
            </a:r>
            <a:r>
              <a:rPr lang="it-IT" b="1" dirty="0" err="1">
                <a:latin typeface="Franklin Gothic Medium" charset="0"/>
                <a:ea typeface="ＭＳ Ｐゴシック" charset="-128"/>
                <a:cs typeface="ＭＳ Ｐゴシック" charset="-128"/>
              </a:rPr>
              <a:t>freeform</a:t>
            </a:r>
            <a:r>
              <a:rPr lang="it-IT" b="1" dirty="0">
                <a:latin typeface="Franklin Gothic Medium" charset="0"/>
                <a:ea typeface="ＭＳ Ｐゴシック" charset="-128"/>
                <a:cs typeface="ＭＳ Ｐゴシック" charset="-128"/>
              </a:rPr>
              <a:t> </a:t>
            </a:r>
            <a:r>
              <a:rPr lang="it-IT" dirty="0">
                <a:latin typeface="Franklin Gothic Medium" charset="0"/>
                <a:ea typeface="ＭＳ Ｐゴシック" charset="-128"/>
                <a:cs typeface="ＭＳ Ｐゴシック" charset="-128"/>
              </a:rPr>
              <a:t>implica che il software: </a:t>
            </a:r>
          </a:p>
          <a:p>
            <a:pPr eaLnBrk="1" hangingPunct="1">
              <a:buFontTx/>
              <a:buChar char="•"/>
            </a:pPr>
            <a:r>
              <a:rPr lang="it-IT" dirty="0">
                <a:latin typeface="Franklin Gothic Medium" charset="0"/>
                <a:ea typeface="ＭＳ Ｐゴシック" charset="-128"/>
                <a:cs typeface="ＭＳ Ｐゴシック" charset="-128"/>
              </a:rPr>
              <a:t>può essere utilizzato in modo opzionale </a:t>
            </a:r>
          </a:p>
          <a:p>
            <a:pPr eaLnBrk="1" hangingPunct="1">
              <a:buFontTx/>
              <a:buChar char="•"/>
            </a:pPr>
            <a:r>
              <a:rPr lang="it-IT" dirty="0">
                <a:latin typeface="Franklin Gothic Medium" charset="0"/>
                <a:ea typeface="ＭＳ Ｐゴシック" charset="-128"/>
                <a:cs typeface="ＭＳ Ｐゴシック" charset="-128"/>
              </a:rPr>
              <a:t>non è dotato di </a:t>
            </a:r>
            <a:r>
              <a:rPr lang="it-IT" dirty="0" err="1">
                <a:latin typeface="Franklin Gothic Medium" charset="0"/>
                <a:ea typeface="ＭＳ Ｐゴシック" charset="-128"/>
                <a:cs typeface="ＭＳ Ｐゴシック" charset="-128"/>
              </a:rPr>
              <a:t>workflow</a:t>
            </a:r>
            <a:r>
              <a:rPr lang="it-IT" dirty="0">
                <a:latin typeface="Franklin Gothic Medium" charset="0"/>
                <a:ea typeface="ＭＳ Ｐゴシック" charset="-128"/>
                <a:cs typeface="ＭＳ Ｐゴシック" charset="-128"/>
              </a:rPr>
              <a:t> in fase progettuale </a:t>
            </a:r>
          </a:p>
          <a:p>
            <a:pPr eaLnBrk="1" hangingPunct="1">
              <a:buFontTx/>
              <a:buChar char="•"/>
            </a:pPr>
            <a:r>
              <a:rPr lang="it-IT" dirty="0">
                <a:latin typeface="Franklin Gothic Medium" charset="0"/>
                <a:ea typeface="ＭＳ Ｐゴシック" charset="-128"/>
                <a:cs typeface="ＭＳ Ｐゴシック" charset="-128"/>
              </a:rPr>
              <a:t>prescinde dalle gerarchie aziendali </a:t>
            </a:r>
          </a:p>
          <a:p>
            <a:pPr eaLnBrk="1" hangingPunct="1">
              <a:buFontTx/>
              <a:buChar char="•"/>
            </a:pPr>
            <a:r>
              <a:rPr lang="it-IT" dirty="0">
                <a:latin typeface="Franklin Gothic Medium" charset="0"/>
                <a:ea typeface="ＭＳ Ｐゴシック" charset="-128"/>
                <a:cs typeface="ＭＳ Ｐゴシック" charset="-128"/>
              </a:rPr>
              <a:t>è capace ospitare molteplici tipologie di dati </a:t>
            </a:r>
          </a:p>
          <a:p>
            <a:pPr eaLnBrk="1" hangingPunct="1"/>
            <a:endParaRPr lang="it-IT" dirty="0">
              <a:latin typeface="Franklin Gothic Medium"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3"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3"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893326" y="2130922"/>
            <a:ext cx="10124361" cy="147036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786652" y="3887100"/>
            <a:ext cx="8337709" cy="1753006"/>
          </a:xfrm>
        </p:spPr>
        <p:txBody>
          <a:bodyPr/>
          <a:lstStyle>
            <a:lvl1pPr marL="0" indent="0" algn="ctr">
              <a:buNone/>
              <a:defRPr/>
            </a:lvl1pPr>
            <a:lvl2pPr marL="536267" indent="0" algn="ctr">
              <a:buNone/>
              <a:defRPr/>
            </a:lvl2pPr>
            <a:lvl3pPr marL="1072535" indent="0" algn="ctr">
              <a:buNone/>
              <a:defRPr/>
            </a:lvl3pPr>
            <a:lvl4pPr marL="1608802" indent="0" algn="ctr">
              <a:buNone/>
              <a:defRPr/>
            </a:lvl4pPr>
            <a:lvl5pPr marL="2145070" indent="0" algn="ctr">
              <a:buNone/>
              <a:defRPr/>
            </a:lvl5pPr>
            <a:lvl6pPr marL="2681337" indent="0" algn="ctr">
              <a:buNone/>
              <a:defRPr/>
            </a:lvl6pPr>
            <a:lvl7pPr marL="3217605" indent="0" algn="ctr">
              <a:buNone/>
              <a:defRPr/>
            </a:lvl7pPr>
            <a:lvl8pPr marL="3753872" indent="0" algn="ctr">
              <a:buNone/>
              <a:defRPr/>
            </a:lvl8pPr>
            <a:lvl9pPr marL="4290140"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2"/>
            <a:ext cx="11911013" cy="404813"/>
          </a:xfrm>
          <a:prstGeom prst="rect">
            <a:avLst/>
          </a:prstGeom>
          <a:solidFill>
            <a:srgbClr val="A50021"/>
          </a:solidFill>
          <a:ln w="9525" algn="ctr">
            <a:solidFill>
              <a:schemeClr val="tx1"/>
            </a:solidFill>
            <a:miter lim="800000"/>
            <a:headEnd/>
            <a:tailEnd/>
          </a:ln>
        </p:spPr>
        <p:txBody>
          <a:bodyPr wrap="none" lIns="107254" tIns="53630" rIns="107254" bIns="53630" anchor="ctr"/>
          <a:lstStyle/>
          <a:p>
            <a:pPr algn="r" defTabSz="1072572"/>
            <a:endParaRPr lang="it-IT" sz="2100" smtClean="0">
              <a:solidFill>
                <a:prstClr val="black"/>
              </a:solidFill>
              <a:cs typeface="Arial" pitchFamily="34" charset="0"/>
            </a:endParaRPr>
          </a:p>
        </p:txBody>
      </p:sp>
      <p:pic>
        <p:nvPicPr>
          <p:cNvPr id="5"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10902952" y="31752"/>
            <a:ext cx="1008063" cy="373063"/>
          </a:xfrm>
          <a:prstGeom prst="rect">
            <a:avLst/>
          </a:prstGeom>
          <a:noFill/>
          <a:ln w="9525">
            <a:noFill/>
            <a:miter lim="800000"/>
            <a:headEnd/>
            <a:tailEnd/>
          </a:ln>
        </p:spPr>
      </p:pic>
      <p:sp>
        <p:nvSpPr>
          <p:cNvPr id="2" name="Titolo 1"/>
          <p:cNvSpPr>
            <a:spLocks noGrp="1"/>
          </p:cNvSpPr>
          <p:nvPr>
            <p:ph type="title"/>
          </p:nvPr>
        </p:nvSpPr>
        <p:spPr>
          <a:xfrm>
            <a:off x="595551" y="405458"/>
            <a:ext cx="10719912" cy="1012508"/>
          </a:xfrm>
        </p:spPr>
        <p:txBody>
          <a:bodyPr/>
          <a:lstStyle>
            <a:lvl1pPr>
              <a:defRPr sz="3600"/>
            </a:lvl1pPr>
          </a:lstStyle>
          <a:p>
            <a:r>
              <a:rPr lang="it-IT" dirty="0" smtClean="0"/>
              <a:t>Fare clic per modificare lo stile del titolo</a:t>
            </a:r>
            <a:endParaRPr lang="it-IT" dirty="0"/>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1_Titolo e testo vertical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2"/>
            <a:ext cx="11911013" cy="404813"/>
          </a:xfrm>
          <a:prstGeom prst="rect">
            <a:avLst/>
          </a:prstGeom>
          <a:solidFill>
            <a:srgbClr val="A50021"/>
          </a:solidFill>
          <a:ln w="9525" algn="ctr">
            <a:solidFill>
              <a:schemeClr val="tx1"/>
            </a:solidFill>
            <a:miter lim="800000"/>
            <a:headEnd/>
            <a:tailEnd/>
          </a:ln>
        </p:spPr>
        <p:txBody>
          <a:bodyPr wrap="none" lIns="107254" tIns="53630" rIns="107254" bIns="53630" anchor="ctr"/>
          <a:lstStyle/>
          <a:p>
            <a:pPr algn="r" defTabSz="1072572"/>
            <a:endParaRPr lang="it-IT" sz="2100" smtClean="0">
              <a:solidFill>
                <a:prstClr val="black"/>
              </a:solidFill>
              <a:cs typeface="Arial" pitchFamily="34" charset="0"/>
            </a:endParaRPr>
          </a:p>
        </p:txBody>
      </p:sp>
      <p:pic>
        <p:nvPicPr>
          <p:cNvPr id="5"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10902952" y="31752"/>
            <a:ext cx="1008063" cy="373063"/>
          </a:xfrm>
          <a:prstGeom prst="rect">
            <a:avLst/>
          </a:prstGeom>
          <a:noFill/>
          <a:ln w="9525">
            <a:noFill/>
            <a:miter lim="800000"/>
            <a:headEnd/>
            <a:tailEnd/>
          </a:ln>
        </p:spPr>
      </p:pic>
      <p:sp>
        <p:nvSpPr>
          <p:cNvPr id="2" name="Titolo verticale 1"/>
          <p:cNvSpPr>
            <a:spLocks noGrp="1"/>
          </p:cNvSpPr>
          <p:nvPr>
            <p:ph type="title" orient="vert"/>
          </p:nvPr>
        </p:nvSpPr>
        <p:spPr>
          <a:xfrm>
            <a:off x="8635484" y="274702"/>
            <a:ext cx="2679978" cy="585288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95552" y="274702"/>
            <a:ext cx="7841417" cy="585288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olo e contenuto">
    <p:spTree>
      <p:nvGrpSpPr>
        <p:cNvPr id="1" name=""/>
        <p:cNvGrpSpPr/>
        <p:nvPr/>
      </p:nvGrpSpPr>
      <p:grpSpPr>
        <a:xfrm>
          <a:off x="0" y="0"/>
          <a:ext cx="0" cy="0"/>
          <a:chOff x="0" y="0"/>
          <a:chExt cx="0" cy="0"/>
        </a:xfrm>
      </p:grpSpPr>
      <p:sp>
        <p:nvSpPr>
          <p:cNvPr id="5" name="Segnaposto titolo 1"/>
          <p:cNvSpPr>
            <a:spLocks noGrp="1"/>
          </p:cNvSpPr>
          <p:nvPr>
            <p:ph type="title"/>
          </p:nvPr>
        </p:nvSpPr>
        <p:spPr>
          <a:xfrm>
            <a:off x="212214" y="396813"/>
            <a:ext cx="11453577" cy="674997"/>
          </a:xfrm>
          <a:prstGeom prst="rect">
            <a:avLst/>
          </a:prstGeom>
        </p:spPr>
        <p:txBody>
          <a:bodyPr lIns="91263" tIns="45631" rIns="91263" bIns="45631" rtlCol="0">
            <a:normAutofit/>
          </a:bodyPr>
          <a:lstStyle/>
          <a:p>
            <a:r>
              <a:rPr lang="it-IT" dirty="0" smtClean="0"/>
              <a:t>Fare clic per modificare lo stile del titolo</a:t>
            </a:r>
            <a:endParaRPr lang="it-IT" dirty="0"/>
          </a:p>
        </p:txBody>
      </p:sp>
      <p:sp>
        <p:nvSpPr>
          <p:cNvPr id="3" name="Segnaposto piè di pagina 4"/>
          <p:cNvSpPr>
            <a:spLocks noGrp="1"/>
          </p:cNvSpPr>
          <p:nvPr>
            <p:ph type="ftr" sz="quarter" idx="10"/>
          </p:nvPr>
        </p:nvSpPr>
        <p:spPr>
          <a:xfrm>
            <a:off x="1" y="6611938"/>
            <a:ext cx="2895601" cy="214312"/>
          </a:xfrm>
          <a:prstGeom prst="rect">
            <a:avLst/>
          </a:prstGeom>
        </p:spPr>
        <p:txBody>
          <a:bodyPr lIns="91342" tIns="45671" rIns="91342" bIns="45671" anchor="ctr"/>
          <a:lstStyle>
            <a:lvl1pPr algn="r">
              <a:defRPr sz="1100">
                <a:solidFill>
                  <a:schemeClr val="bg1"/>
                </a:solidFill>
                <a:latin typeface="Arial" charset="0"/>
                <a:ea typeface="ＭＳ Ｐゴシック" pitchFamily="34" charset="-128"/>
                <a:cs typeface="+mn-cs"/>
              </a:defRPr>
            </a:lvl1pPr>
          </a:lstStyle>
          <a:p>
            <a:pPr defTabSz="1072572">
              <a:defRPr/>
            </a:pPr>
            <a:r>
              <a:rPr lang="it-IT">
                <a:solidFill>
                  <a:prstClr val="white"/>
                </a:solidFill>
              </a:rPr>
              <a:t>OBL imprese, 19 ottobre 2011</a:t>
            </a:r>
            <a:endParaRPr lang="it-IT" dirty="0">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Titolo e contenuto">
    <p:spTree>
      <p:nvGrpSpPr>
        <p:cNvPr id="1" name=""/>
        <p:cNvGrpSpPr/>
        <p:nvPr/>
      </p:nvGrpSpPr>
      <p:grpSpPr>
        <a:xfrm>
          <a:off x="0" y="0"/>
          <a:ext cx="0" cy="0"/>
          <a:chOff x="0" y="0"/>
          <a:chExt cx="0" cy="0"/>
        </a:xfrm>
      </p:grpSpPr>
      <p:sp>
        <p:nvSpPr>
          <p:cNvPr id="8" name="Segnaposto titolo 1"/>
          <p:cNvSpPr>
            <a:spLocks noGrp="1"/>
          </p:cNvSpPr>
          <p:nvPr>
            <p:ph type="title"/>
          </p:nvPr>
        </p:nvSpPr>
        <p:spPr bwMode="auto">
          <a:xfrm>
            <a:off x="292104" y="599969"/>
            <a:ext cx="11326805" cy="785813"/>
          </a:xfrm>
          <a:prstGeom prst="rect">
            <a:avLst/>
          </a:prstGeom>
          <a:noFill/>
          <a:ln w="9525">
            <a:noFill/>
            <a:miter lim="800000"/>
            <a:headEnd/>
            <a:tailEnd/>
          </a:ln>
        </p:spPr>
        <p:txBody>
          <a:bodyPr lIns="107337" tIns="53671" rIns="107337" bIns="53671"/>
          <a:lstStyle/>
          <a:p>
            <a:pPr lvl="0"/>
            <a:r>
              <a:rPr lang="it-IT" dirty="0" smtClean="0"/>
              <a:t>Fare clic per modificare lo stile del titolo</a:t>
            </a:r>
            <a:endParaRPr lang="en-GB" dirty="0" smtClean="0"/>
          </a:p>
        </p:txBody>
      </p:sp>
      <p:sp>
        <p:nvSpPr>
          <p:cNvPr id="3" name="Segnaposto piè di pagina 4"/>
          <p:cNvSpPr>
            <a:spLocks noGrp="1"/>
          </p:cNvSpPr>
          <p:nvPr>
            <p:ph type="ftr" sz="quarter" idx="10"/>
          </p:nvPr>
        </p:nvSpPr>
        <p:spPr>
          <a:xfrm>
            <a:off x="15876" y="6543677"/>
            <a:ext cx="7967663" cy="365125"/>
          </a:xfrm>
          <a:prstGeom prst="rect">
            <a:avLst/>
          </a:prstGeom>
        </p:spPr>
        <p:txBody>
          <a:bodyPr vert="horz" wrap="square" lIns="90184" tIns="45094" rIns="90184" bIns="45094" numCol="1" anchor="t" anchorCtr="0" compatLnSpc="1">
            <a:prstTxWarp prst="textNoShape">
              <a:avLst/>
            </a:prstTxWarp>
          </a:bodyPr>
          <a:lstStyle>
            <a:lvl1pPr>
              <a:defRPr sz="1200" b="1" smtClean="0"/>
            </a:lvl1pPr>
          </a:lstStyle>
          <a:p>
            <a:pPr defTabSz="1072572">
              <a:defRPr/>
            </a:pPr>
            <a:r>
              <a:rPr lang="it-IT">
                <a:solidFill>
                  <a:prstClr val="black"/>
                </a:solidFill>
                <a:ea typeface="+mn-ea"/>
                <a:cs typeface="Arial" pitchFamily="34" charset="0"/>
              </a:rPr>
              <a:t>MANIFESTO ICT PER L'INNOVAZIONE – ROMA, 12 MAGGIO 2010</a:t>
            </a:r>
          </a:p>
        </p:txBody>
      </p:sp>
      <p:sp>
        <p:nvSpPr>
          <p:cNvPr id="4" name="Segnaposto numero diapositiva 5"/>
          <p:cNvSpPr>
            <a:spLocks noGrp="1"/>
          </p:cNvSpPr>
          <p:nvPr>
            <p:ph type="sldNum" sz="quarter" idx="11"/>
          </p:nvPr>
        </p:nvSpPr>
        <p:spPr>
          <a:xfrm>
            <a:off x="9131300" y="6543677"/>
            <a:ext cx="2779713" cy="365125"/>
          </a:xfrm>
          <a:prstGeom prst="rect">
            <a:avLst/>
          </a:prstGeom>
        </p:spPr>
        <p:txBody>
          <a:bodyPr vert="horz" wrap="square" lIns="90184" tIns="45094" rIns="90184" bIns="45094" numCol="1" anchor="t" anchorCtr="0" compatLnSpc="1">
            <a:prstTxWarp prst="textNoShape">
              <a:avLst/>
            </a:prstTxWarp>
          </a:bodyPr>
          <a:lstStyle>
            <a:lvl1pPr algn="r">
              <a:defRPr sz="1200" b="1" smtClean="0">
                <a:solidFill>
                  <a:schemeClr val="bg1"/>
                </a:solidFill>
                <a:latin typeface="Calibri" pitchFamily="34" charset="0"/>
                <a:ea typeface="ＭＳ Ｐゴシック" pitchFamily="34" charset="-128"/>
              </a:defRPr>
            </a:lvl1pPr>
          </a:lstStyle>
          <a:p>
            <a:pPr defTabSz="1072572">
              <a:defRPr/>
            </a:pPr>
            <a:fld id="{F32CBABC-B904-4BC1-A770-973E11BBDFD8}" type="slidenum">
              <a:rPr lang="en-GB">
                <a:solidFill>
                  <a:prstClr val="white"/>
                </a:solidFill>
                <a:cs typeface="Arial" pitchFamily="34" charset="0"/>
              </a:rPr>
              <a:pPr defTabSz="1072572">
                <a:defRPr/>
              </a:pPr>
              <a:t>‹n.›</a:t>
            </a:fld>
            <a:endParaRPr lang="en-GB">
              <a:solidFill>
                <a:prstClr val="white"/>
              </a:solidFill>
              <a:cs typeface="Arial"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Layout personalizzato">
    <p:spTree>
      <p:nvGrpSpPr>
        <p:cNvPr id="1" name=""/>
        <p:cNvGrpSpPr/>
        <p:nvPr/>
      </p:nvGrpSpPr>
      <p:grpSpPr>
        <a:xfrm>
          <a:off x="0" y="0"/>
          <a:ext cx="0" cy="0"/>
          <a:chOff x="0" y="0"/>
          <a:chExt cx="0" cy="0"/>
        </a:xfrm>
      </p:grpSpPr>
      <p:sp>
        <p:nvSpPr>
          <p:cNvPr id="4" name="CasellaDiTesto 7"/>
          <p:cNvSpPr txBox="1">
            <a:spLocks noChangeArrowheads="1"/>
          </p:cNvSpPr>
          <p:nvPr userDrawn="1"/>
        </p:nvSpPr>
        <p:spPr bwMode="auto">
          <a:xfrm>
            <a:off x="153990" y="6569077"/>
            <a:ext cx="3983037" cy="303426"/>
          </a:xfrm>
          <a:prstGeom prst="rect">
            <a:avLst/>
          </a:prstGeom>
          <a:noFill/>
          <a:ln w="9525">
            <a:noFill/>
            <a:miter lim="800000"/>
            <a:headEnd/>
            <a:tailEnd/>
          </a:ln>
        </p:spPr>
        <p:txBody>
          <a:bodyPr lIns="102374" tIns="51186" rIns="102374" bIns="51186">
            <a:spAutoFit/>
          </a:bodyPr>
          <a:lstStyle/>
          <a:p>
            <a:pPr algn="r" defTabSz="1072572"/>
            <a:r>
              <a:rPr lang="it-IT" sz="1300" smtClean="0">
                <a:solidFill>
                  <a:prstClr val="white"/>
                </a:solidFill>
                <a:latin typeface="Franklin Gothic Book" pitchFamily="34" charset="0"/>
                <a:cs typeface="Arial" pitchFamily="34" charset="0"/>
              </a:rPr>
              <a:t>Annuario Banda Larga 2010</a:t>
            </a:r>
          </a:p>
        </p:txBody>
      </p:sp>
      <p:sp>
        <p:nvSpPr>
          <p:cNvPr id="2" name="Titolo 1"/>
          <p:cNvSpPr>
            <a:spLocks noGrp="1"/>
          </p:cNvSpPr>
          <p:nvPr>
            <p:ph type="title"/>
          </p:nvPr>
        </p:nvSpPr>
        <p:spPr/>
        <p:txBody>
          <a:bodyPr/>
          <a:lstStyle/>
          <a:p>
            <a:r>
              <a:rPr lang="it-IT" smtClean="0"/>
              <a:t>Fare clic per modificare lo stile del titolo</a:t>
            </a:r>
            <a:endParaRPr lang="it-IT"/>
          </a:p>
        </p:txBody>
      </p:sp>
      <p:sp>
        <p:nvSpPr>
          <p:cNvPr id="5" name="Segnaposto contenuto 2"/>
          <p:cNvSpPr>
            <a:spLocks noGrp="1"/>
          </p:cNvSpPr>
          <p:nvPr>
            <p:ph idx="1"/>
          </p:nvPr>
        </p:nvSpPr>
        <p:spPr>
          <a:xfrm>
            <a:off x="291297" y="1357612"/>
            <a:ext cx="11297787" cy="4969150"/>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it-IT" dirty="0" smtClean="0"/>
              <a:t>Fare clic per modificare stili del testo dello schema</a:t>
            </a:r>
          </a:p>
          <a:p>
            <a:pPr lvl="1"/>
            <a:r>
              <a:rPr lang="it-IT" dirty="0" smtClean="0"/>
              <a:t>+</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piè di pagina 3"/>
          <p:cNvSpPr>
            <a:spLocks noGrp="1"/>
          </p:cNvSpPr>
          <p:nvPr>
            <p:ph type="ftr" sz="quarter" idx="10"/>
          </p:nvPr>
        </p:nvSpPr>
        <p:spPr>
          <a:xfrm>
            <a:off x="4070351" y="6357940"/>
            <a:ext cx="3770312" cy="365125"/>
          </a:xfrm>
          <a:prstGeom prst="rect">
            <a:avLst/>
          </a:prstGeom>
        </p:spPr>
        <p:txBody>
          <a:bodyPr lIns="102374" tIns="51186" rIns="102374" bIns="51186"/>
          <a:lstStyle>
            <a:lvl1pPr algn="r">
              <a:defRPr>
                <a:latin typeface="Arial" charset="0"/>
                <a:ea typeface="ＭＳ Ｐゴシック" pitchFamily="34" charset="-128"/>
                <a:cs typeface="+mn-cs"/>
              </a:defRPr>
            </a:lvl1pPr>
          </a:lstStyle>
          <a:p>
            <a:pPr defTabSz="1072572">
              <a:defRPr/>
            </a:pPr>
            <a:endParaRPr lang="it-IT" sz="2100">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893326" y="2130920"/>
            <a:ext cx="10124361" cy="147036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786652" y="3887100"/>
            <a:ext cx="8337709" cy="1753006"/>
          </a:xfrm>
        </p:spPr>
        <p:txBody>
          <a:bodyPr/>
          <a:lstStyle>
            <a:lvl1pPr marL="0" indent="0" algn="ctr">
              <a:buNone/>
              <a:defRPr/>
            </a:lvl1pPr>
            <a:lvl2pPr marL="536286" indent="0" algn="ctr">
              <a:buNone/>
              <a:defRPr/>
            </a:lvl2pPr>
            <a:lvl3pPr marL="1072572" indent="0" algn="ctr">
              <a:buNone/>
              <a:defRPr/>
            </a:lvl3pPr>
            <a:lvl4pPr marL="1608859" indent="0" algn="ctr">
              <a:buNone/>
              <a:defRPr/>
            </a:lvl4pPr>
            <a:lvl5pPr marL="2145145" indent="0" algn="ctr">
              <a:buNone/>
              <a:defRPr/>
            </a:lvl5pPr>
            <a:lvl6pPr marL="2681431" indent="0" algn="ctr">
              <a:buNone/>
              <a:defRPr/>
            </a:lvl6pPr>
            <a:lvl7pPr marL="3217717" indent="0" algn="ctr">
              <a:buNone/>
              <a:defRPr/>
            </a:lvl7pPr>
            <a:lvl8pPr marL="3754004" indent="0" algn="ctr">
              <a:buNone/>
              <a:defRPr/>
            </a:lvl8pPr>
            <a:lvl9pPr marL="4290290" indent="0" algn="ctr">
              <a:buNone/>
              <a:defRPr/>
            </a:lvl9pPr>
          </a:lstStyle>
          <a:p>
            <a:r>
              <a:rPr lang="it-IT" smtClean="0"/>
              <a:t>Fare clic per modificare lo stile del sottotitolo dello schema</a:t>
            </a:r>
            <a:endParaRPr lang="it-IT"/>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95551" y="405458"/>
            <a:ext cx="10719912" cy="1012508"/>
          </a:xfrm>
        </p:spPr>
        <p:txBody>
          <a:bodyPr/>
          <a:lstStyle>
            <a:lvl1pPr algn="ctr">
              <a:defRPr sz="3600"/>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Rectangle 11"/>
          <p:cNvSpPr>
            <a:spLocks noChangeArrowheads="1"/>
          </p:cNvSpPr>
          <p:nvPr userDrawn="1"/>
        </p:nvSpPr>
        <p:spPr bwMode="auto">
          <a:xfrm>
            <a:off x="-1" y="0"/>
            <a:ext cx="11911013" cy="404906"/>
          </a:xfrm>
          <a:prstGeom prst="rect">
            <a:avLst/>
          </a:prstGeom>
          <a:solidFill>
            <a:srgbClr val="A50021"/>
          </a:solidFill>
          <a:ln w="9525" algn="ctr">
            <a:solidFill>
              <a:schemeClr val="tx1"/>
            </a:solidFill>
            <a:miter lim="800000"/>
            <a:headEnd/>
            <a:tailEnd/>
          </a:ln>
          <a:effectLst/>
        </p:spPr>
        <p:txBody>
          <a:bodyPr wrap="none" lIns="107257" tIns="53630" rIns="107257" bIns="53630" anchor="ctr"/>
          <a:lstStyle/>
          <a:p>
            <a:pPr algn="r"/>
            <a:endParaRPr lang="it-IT">
              <a:solidFill>
                <a:prstClr val="black"/>
              </a:solidFill>
              <a:latin typeface="Arial" charset="0"/>
            </a:endParaRPr>
          </a:p>
        </p:txBody>
      </p:sp>
      <p:pic>
        <p:nvPicPr>
          <p:cNvPr id="5" name="Immagine 4" descr="http://www.uniontrasporti.it/images/layout/logo.gif"/>
          <p:cNvPicPr/>
          <p:nvPr userDrawn="1"/>
        </p:nvPicPr>
        <p:blipFill>
          <a:blip r:embed="rId2" cstate="print">
            <a:clrChange>
              <a:clrFrom>
                <a:srgbClr val="990000"/>
              </a:clrFrom>
              <a:clrTo>
                <a:srgbClr val="990000">
                  <a:alpha val="0"/>
                </a:srgbClr>
              </a:clrTo>
            </a:clrChange>
          </a:blip>
          <a:srcRect/>
          <a:stretch>
            <a:fillRect/>
          </a:stretch>
        </p:blipFill>
        <p:spPr bwMode="auto">
          <a:xfrm>
            <a:off x="22860" y="24216"/>
            <a:ext cx="1058962" cy="366002"/>
          </a:xfrm>
          <a:prstGeom prst="rect">
            <a:avLst/>
          </a:prstGeom>
          <a:noFill/>
          <a:ln>
            <a:noFill/>
          </a:ln>
        </p:spPr>
      </p:pic>
      <p:pic>
        <p:nvPicPr>
          <p:cNvPr id="7" name="Picture 15" descr="between blu"/>
          <p:cNvPicPr preferRelativeResize="0">
            <a:picLocks noChangeAspect="1" noChangeArrowheads="1"/>
          </p:cNvPicPr>
          <p:nvPr userDrawn="1"/>
        </p:nvPicPr>
        <p:blipFill>
          <a:blip r:embed="rId3" cstate="print">
            <a:lum bright="100000"/>
          </a:blip>
          <a:srcRect/>
          <a:stretch>
            <a:fillRect/>
          </a:stretch>
        </p:blipFill>
        <p:spPr bwMode="auto">
          <a:xfrm>
            <a:off x="10795282" y="24217"/>
            <a:ext cx="1072499" cy="358381"/>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40888" y="4407921"/>
            <a:ext cx="10124361" cy="1362390"/>
          </a:xfrm>
        </p:spPr>
        <p:txBody>
          <a:bodyPr anchor="t"/>
          <a:lstStyle>
            <a:lvl1pPr algn="l">
              <a:defRPr sz="47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40888" y="2907388"/>
            <a:ext cx="10124361" cy="1500534"/>
          </a:xfrm>
        </p:spPr>
        <p:txBody>
          <a:bodyPr anchor="b"/>
          <a:lstStyle>
            <a:lvl1pPr marL="0" indent="0">
              <a:buNone/>
              <a:defRPr sz="2300"/>
            </a:lvl1pPr>
            <a:lvl2pPr marL="536286" indent="0">
              <a:buNone/>
              <a:defRPr sz="2100"/>
            </a:lvl2pPr>
            <a:lvl3pPr marL="1072572" indent="0">
              <a:buNone/>
              <a:defRPr sz="1900"/>
            </a:lvl3pPr>
            <a:lvl4pPr marL="1608859" indent="0">
              <a:buNone/>
              <a:defRPr sz="1600"/>
            </a:lvl4pPr>
            <a:lvl5pPr marL="2145145" indent="0">
              <a:buNone/>
              <a:defRPr sz="1600"/>
            </a:lvl5pPr>
            <a:lvl6pPr marL="2681431" indent="0">
              <a:buNone/>
              <a:defRPr sz="1600"/>
            </a:lvl6pPr>
            <a:lvl7pPr marL="3217717" indent="0">
              <a:buNone/>
              <a:defRPr sz="1600"/>
            </a:lvl7pPr>
            <a:lvl8pPr marL="3754004" indent="0">
              <a:buNone/>
              <a:defRPr sz="1600"/>
            </a:lvl8pPr>
            <a:lvl9pPr marL="4290290" indent="0">
              <a:buNone/>
              <a:defRPr sz="1600"/>
            </a:lvl9pPr>
          </a:lstStyle>
          <a:p>
            <a:pPr lvl="0"/>
            <a:r>
              <a:rPr lang="it-IT" smtClean="0"/>
              <a:t>Fare clic per modificare stili del testo dello schema</a:t>
            </a:r>
          </a:p>
        </p:txBody>
      </p:sp>
      <p:sp>
        <p:nvSpPr>
          <p:cNvPr id="4" name="Rectangle 11"/>
          <p:cNvSpPr>
            <a:spLocks noChangeArrowheads="1"/>
          </p:cNvSpPr>
          <p:nvPr userDrawn="1"/>
        </p:nvSpPr>
        <p:spPr bwMode="auto">
          <a:xfrm>
            <a:off x="-1" y="0"/>
            <a:ext cx="11911013" cy="404906"/>
          </a:xfrm>
          <a:prstGeom prst="rect">
            <a:avLst/>
          </a:prstGeom>
          <a:solidFill>
            <a:srgbClr val="A50021"/>
          </a:solidFill>
          <a:ln w="9525" algn="ctr">
            <a:solidFill>
              <a:schemeClr val="tx1"/>
            </a:solidFill>
            <a:miter lim="800000"/>
            <a:headEnd/>
            <a:tailEnd/>
          </a:ln>
          <a:effectLst/>
        </p:spPr>
        <p:txBody>
          <a:bodyPr wrap="none" lIns="107257" tIns="53630" rIns="107257" bIns="53630" anchor="ctr"/>
          <a:lstStyle/>
          <a:p>
            <a:pPr algn="r"/>
            <a:endParaRPr lang="it-IT">
              <a:solidFill>
                <a:prstClr val="black"/>
              </a:solidFill>
              <a:latin typeface="Arial" charset="0"/>
            </a:endParaRPr>
          </a:p>
        </p:txBody>
      </p:sp>
      <p:pic>
        <p:nvPicPr>
          <p:cNvPr id="6" name="Immagine 5" descr="http://www.uniontrasporti.it/images/layout/logo.gif"/>
          <p:cNvPicPr/>
          <p:nvPr userDrawn="1"/>
        </p:nvPicPr>
        <p:blipFill>
          <a:blip r:embed="rId2" cstate="print">
            <a:clrChange>
              <a:clrFrom>
                <a:srgbClr val="990000"/>
              </a:clrFrom>
              <a:clrTo>
                <a:srgbClr val="990000">
                  <a:alpha val="0"/>
                </a:srgbClr>
              </a:clrTo>
            </a:clrChange>
          </a:blip>
          <a:srcRect/>
          <a:stretch>
            <a:fillRect/>
          </a:stretch>
        </p:blipFill>
        <p:spPr bwMode="auto">
          <a:xfrm>
            <a:off x="22860" y="24216"/>
            <a:ext cx="1058962" cy="366002"/>
          </a:xfrm>
          <a:prstGeom prst="rect">
            <a:avLst/>
          </a:prstGeom>
          <a:noFill/>
          <a:ln>
            <a:noFill/>
          </a:ln>
        </p:spPr>
      </p:pic>
      <p:pic>
        <p:nvPicPr>
          <p:cNvPr id="7" name="Picture 15" descr="between blu"/>
          <p:cNvPicPr preferRelativeResize="0">
            <a:picLocks noChangeAspect="1" noChangeArrowheads="1"/>
          </p:cNvPicPr>
          <p:nvPr userDrawn="1"/>
        </p:nvPicPr>
        <p:blipFill>
          <a:blip r:embed="rId3" cstate="print">
            <a:lum bright="100000"/>
          </a:blip>
          <a:srcRect/>
          <a:stretch>
            <a:fillRect/>
          </a:stretch>
        </p:blipFill>
        <p:spPr bwMode="auto">
          <a:xfrm>
            <a:off x="10795282" y="24217"/>
            <a:ext cx="1072499" cy="358381"/>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2"/>
            <a:ext cx="11911013" cy="404813"/>
          </a:xfrm>
          <a:prstGeom prst="rect">
            <a:avLst/>
          </a:prstGeom>
          <a:solidFill>
            <a:srgbClr val="A50021"/>
          </a:solidFill>
          <a:ln w="9525" algn="ctr">
            <a:solidFill>
              <a:schemeClr val="tx1"/>
            </a:solidFill>
            <a:miter lim="800000"/>
            <a:headEnd/>
            <a:tailEnd/>
          </a:ln>
        </p:spPr>
        <p:txBody>
          <a:bodyPr wrap="none" lIns="107254" tIns="53630" rIns="107254" bIns="53630" anchor="ctr"/>
          <a:lstStyle/>
          <a:p>
            <a:pPr algn="r" defTabSz="1072572"/>
            <a:endParaRPr lang="it-IT" sz="2100" smtClean="0">
              <a:solidFill>
                <a:prstClr val="black"/>
              </a:solidFill>
              <a:cs typeface="Arial" pitchFamily="34" charset="0"/>
            </a:endParaRPr>
          </a:p>
        </p:txBody>
      </p:sp>
      <p:pic>
        <p:nvPicPr>
          <p:cNvPr id="5"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10902952" y="31752"/>
            <a:ext cx="1008063" cy="373063"/>
          </a:xfrm>
          <a:prstGeom prst="rect">
            <a:avLst/>
          </a:prstGeom>
          <a:noFill/>
          <a:ln w="9525">
            <a:noFill/>
            <a:miter lim="800000"/>
            <a:headEnd/>
            <a:tailEnd/>
          </a:ln>
        </p:spPr>
      </p:pic>
      <p:sp>
        <p:nvSpPr>
          <p:cNvPr id="2" name="Titolo 1"/>
          <p:cNvSpPr>
            <a:spLocks noGrp="1"/>
          </p:cNvSpPr>
          <p:nvPr>
            <p:ph type="title"/>
          </p:nvPr>
        </p:nvSpPr>
        <p:spPr>
          <a:xfrm>
            <a:off x="595551" y="405458"/>
            <a:ext cx="10719912" cy="1012508"/>
          </a:xfrm>
        </p:spPr>
        <p:txBody>
          <a:bodyPr/>
          <a:lstStyle>
            <a:lvl1pPr>
              <a:defRPr sz="3600"/>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2"/>
            <a:ext cx="11911013" cy="404813"/>
          </a:xfrm>
          <a:prstGeom prst="rect">
            <a:avLst/>
          </a:prstGeom>
          <a:solidFill>
            <a:srgbClr val="A50021"/>
          </a:solidFill>
          <a:ln w="9525" algn="ctr">
            <a:solidFill>
              <a:schemeClr val="tx1"/>
            </a:solidFill>
            <a:miter lim="800000"/>
            <a:headEnd/>
            <a:tailEnd/>
          </a:ln>
        </p:spPr>
        <p:txBody>
          <a:bodyPr wrap="none" lIns="107254" tIns="53630" rIns="107254" bIns="53630" anchor="ctr"/>
          <a:lstStyle/>
          <a:p>
            <a:pPr algn="r" defTabSz="1072572"/>
            <a:endParaRPr lang="it-IT" sz="2100" smtClean="0">
              <a:solidFill>
                <a:prstClr val="black"/>
              </a:solidFill>
              <a:cs typeface="Arial" pitchFamily="34" charset="0"/>
            </a:endParaRPr>
          </a:p>
        </p:txBody>
      </p:sp>
      <p:pic>
        <p:nvPicPr>
          <p:cNvPr id="5"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10902952" y="31752"/>
            <a:ext cx="1008063" cy="373063"/>
          </a:xfrm>
          <a:prstGeom prst="rect">
            <a:avLst/>
          </a:prstGeom>
          <a:noFill/>
          <a:ln w="9525">
            <a:noFill/>
            <a:miter lim="800000"/>
            <a:headEnd/>
            <a:tailEnd/>
          </a:ln>
        </p:spPr>
      </p:pic>
      <p:sp>
        <p:nvSpPr>
          <p:cNvPr id="2" name="Titolo 1"/>
          <p:cNvSpPr>
            <a:spLocks noGrp="1"/>
          </p:cNvSpPr>
          <p:nvPr>
            <p:ph type="title"/>
          </p:nvPr>
        </p:nvSpPr>
        <p:spPr>
          <a:xfrm>
            <a:off x="940888" y="4407921"/>
            <a:ext cx="10124361" cy="1362390"/>
          </a:xfrm>
        </p:spPr>
        <p:txBody>
          <a:bodyPr anchor="t"/>
          <a:lstStyle>
            <a:lvl1pPr algn="l">
              <a:defRPr sz="47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40888" y="2907390"/>
            <a:ext cx="10124361" cy="1500534"/>
          </a:xfrm>
        </p:spPr>
        <p:txBody>
          <a:bodyPr anchor="b"/>
          <a:lstStyle>
            <a:lvl1pPr marL="0" indent="0">
              <a:buNone/>
              <a:defRPr sz="2300"/>
            </a:lvl1pPr>
            <a:lvl2pPr marL="536267" indent="0">
              <a:buNone/>
              <a:defRPr sz="2100"/>
            </a:lvl2pPr>
            <a:lvl3pPr marL="1072535" indent="0">
              <a:buNone/>
              <a:defRPr sz="1900"/>
            </a:lvl3pPr>
            <a:lvl4pPr marL="1608802" indent="0">
              <a:buNone/>
              <a:defRPr sz="1600"/>
            </a:lvl4pPr>
            <a:lvl5pPr marL="2145070" indent="0">
              <a:buNone/>
              <a:defRPr sz="1600"/>
            </a:lvl5pPr>
            <a:lvl6pPr marL="2681337" indent="0">
              <a:buNone/>
              <a:defRPr sz="1600"/>
            </a:lvl6pPr>
            <a:lvl7pPr marL="3217605" indent="0">
              <a:buNone/>
              <a:defRPr sz="1600"/>
            </a:lvl7pPr>
            <a:lvl8pPr marL="3753872" indent="0">
              <a:buNone/>
              <a:defRPr sz="1600"/>
            </a:lvl8pPr>
            <a:lvl9pPr marL="4290140" indent="0">
              <a:buNone/>
              <a:defRPr sz="16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2"/>
            <a:ext cx="11911013" cy="404813"/>
          </a:xfrm>
          <a:prstGeom prst="rect">
            <a:avLst/>
          </a:prstGeom>
          <a:solidFill>
            <a:srgbClr val="A50021"/>
          </a:solidFill>
          <a:ln w="9525" algn="ctr">
            <a:solidFill>
              <a:schemeClr val="tx1"/>
            </a:solidFill>
            <a:miter lim="800000"/>
            <a:headEnd/>
            <a:tailEnd/>
          </a:ln>
        </p:spPr>
        <p:txBody>
          <a:bodyPr wrap="none" lIns="107254" tIns="53630" rIns="107254" bIns="53630" anchor="ctr"/>
          <a:lstStyle/>
          <a:p>
            <a:pPr algn="r" defTabSz="1072572"/>
            <a:endParaRPr lang="it-IT" sz="2100" smtClean="0">
              <a:solidFill>
                <a:prstClr val="black"/>
              </a:solidFill>
              <a:cs typeface="Arial" pitchFamily="34" charset="0"/>
            </a:endParaRPr>
          </a:p>
        </p:txBody>
      </p:sp>
      <p:pic>
        <p:nvPicPr>
          <p:cNvPr id="6"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10902952" y="31752"/>
            <a:ext cx="1008063" cy="373063"/>
          </a:xfrm>
          <a:prstGeom prst="rect">
            <a:avLst/>
          </a:prstGeom>
          <a:noFill/>
          <a:ln w="9525">
            <a:noFill/>
            <a:miter lim="800000"/>
            <a:headEnd/>
            <a:tailEnd/>
          </a:ln>
        </p:spPr>
      </p:pic>
      <p:sp>
        <p:nvSpPr>
          <p:cNvPr id="2" name="Titolo 1"/>
          <p:cNvSpPr>
            <a:spLocks noGrp="1"/>
          </p:cNvSpPr>
          <p:nvPr>
            <p:ph type="title"/>
          </p:nvPr>
        </p:nvSpPr>
        <p:spPr>
          <a:xfrm>
            <a:off x="595551" y="405458"/>
            <a:ext cx="10719912" cy="1012508"/>
          </a:xfrm>
        </p:spPr>
        <p:txBody>
          <a:bodyPr/>
          <a:lstStyle>
            <a:lvl1pPr>
              <a:defRPr sz="3600"/>
            </a:lvl1pPr>
          </a:lstStyle>
          <a:p>
            <a:r>
              <a:rPr lang="it-IT" dirty="0" smtClean="0"/>
              <a:t>Fare clic per modificare lo stile del titolo</a:t>
            </a:r>
            <a:endParaRPr lang="it-IT" dirty="0"/>
          </a:p>
        </p:txBody>
      </p:sp>
      <p:sp>
        <p:nvSpPr>
          <p:cNvPr id="3" name="Segnaposto contenuto 2"/>
          <p:cNvSpPr>
            <a:spLocks noGrp="1"/>
          </p:cNvSpPr>
          <p:nvPr>
            <p:ph sz="half" idx="1"/>
          </p:nvPr>
        </p:nvSpPr>
        <p:spPr>
          <a:xfrm>
            <a:off x="595551" y="1600574"/>
            <a:ext cx="5260697" cy="4527011"/>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054765" y="1600574"/>
            <a:ext cx="5260697" cy="4527011"/>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7" name="Rectangle 11"/>
          <p:cNvSpPr>
            <a:spLocks noChangeArrowheads="1"/>
          </p:cNvSpPr>
          <p:nvPr userDrawn="1"/>
        </p:nvSpPr>
        <p:spPr bwMode="auto">
          <a:xfrm>
            <a:off x="0" y="2"/>
            <a:ext cx="11911013" cy="404813"/>
          </a:xfrm>
          <a:prstGeom prst="rect">
            <a:avLst/>
          </a:prstGeom>
          <a:solidFill>
            <a:srgbClr val="A50021"/>
          </a:solidFill>
          <a:ln w="9525" algn="ctr">
            <a:solidFill>
              <a:schemeClr val="tx1"/>
            </a:solidFill>
            <a:miter lim="800000"/>
            <a:headEnd/>
            <a:tailEnd/>
          </a:ln>
        </p:spPr>
        <p:txBody>
          <a:bodyPr wrap="none" lIns="107254" tIns="53630" rIns="107254" bIns="53630" anchor="ctr"/>
          <a:lstStyle/>
          <a:p>
            <a:pPr algn="r" defTabSz="1072572"/>
            <a:endParaRPr lang="it-IT" sz="2100" smtClean="0">
              <a:solidFill>
                <a:prstClr val="black"/>
              </a:solidFill>
              <a:cs typeface="Arial" pitchFamily="34" charset="0"/>
            </a:endParaRPr>
          </a:p>
        </p:txBody>
      </p:sp>
      <p:pic>
        <p:nvPicPr>
          <p:cNvPr id="8"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10902952" y="31752"/>
            <a:ext cx="1008063" cy="373063"/>
          </a:xfrm>
          <a:prstGeom prst="rect">
            <a:avLst/>
          </a:prstGeom>
          <a:noFill/>
          <a:ln w="9525">
            <a:noFill/>
            <a:miter lim="800000"/>
            <a:headEnd/>
            <a:tailEnd/>
          </a:ln>
        </p:spPr>
      </p:pic>
      <p:sp>
        <p:nvSpPr>
          <p:cNvPr id="2" name="Titolo 1"/>
          <p:cNvSpPr>
            <a:spLocks noGrp="1"/>
          </p:cNvSpPr>
          <p:nvPr>
            <p:ph type="title"/>
          </p:nvPr>
        </p:nvSpPr>
        <p:spPr>
          <a:xfrm>
            <a:off x="595551" y="405458"/>
            <a:ext cx="10719912" cy="1012508"/>
          </a:xfrm>
        </p:spPr>
        <p:txBody>
          <a:bodyPr/>
          <a:lstStyle>
            <a:lvl1pPr>
              <a:defRPr sz="3600"/>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595551" y="1535469"/>
            <a:ext cx="5262766" cy="639910"/>
          </a:xfrm>
        </p:spPr>
        <p:txBody>
          <a:bodyPr anchor="b"/>
          <a:lstStyle>
            <a:lvl1pPr marL="0" indent="0">
              <a:buNone/>
              <a:defRPr sz="2800" b="1"/>
            </a:lvl1pPr>
            <a:lvl2pPr marL="536267" indent="0">
              <a:buNone/>
              <a:defRPr sz="2300" b="1"/>
            </a:lvl2pPr>
            <a:lvl3pPr marL="1072535" indent="0">
              <a:buNone/>
              <a:defRPr sz="2100" b="1"/>
            </a:lvl3pPr>
            <a:lvl4pPr marL="1608802" indent="0">
              <a:buNone/>
              <a:defRPr sz="1900" b="1"/>
            </a:lvl4pPr>
            <a:lvl5pPr marL="2145070" indent="0">
              <a:buNone/>
              <a:defRPr sz="1900" b="1"/>
            </a:lvl5pPr>
            <a:lvl6pPr marL="2681337" indent="0">
              <a:buNone/>
              <a:defRPr sz="1900" b="1"/>
            </a:lvl6pPr>
            <a:lvl7pPr marL="3217605" indent="0">
              <a:buNone/>
              <a:defRPr sz="1900" b="1"/>
            </a:lvl7pPr>
            <a:lvl8pPr marL="3753872" indent="0">
              <a:buNone/>
              <a:defRPr sz="1900" b="1"/>
            </a:lvl8pPr>
            <a:lvl9pPr marL="4290140" indent="0">
              <a:buNone/>
              <a:defRPr sz="19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95551" y="2175382"/>
            <a:ext cx="5262766" cy="3952203"/>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050634" y="1535469"/>
            <a:ext cx="5264833" cy="639910"/>
          </a:xfrm>
        </p:spPr>
        <p:txBody>
          <a:bodyPr anchor="b"/>
          <a:lstStyle>
            <a:lvl1pPr marL="0" indent="0">
              <a:buNone/>
              <a:defRPr sz="2800" b="1"/>
            </a:lvl1pPr>
            <a:lvl2pPr marL="536267" indent="0">
              <a:buNone/>
              <a:defRPr sz="2300" b="1"/>
            </a:lvl2pPr>
            <a:lvl3pPr marL="1072535" indent="0">
              <a:buNone/>
              <a:defRPr sz="2100" b="1"/>
            </a:lvl3pPr>
            <a:lvl4pPr marL="1608802" indent="0">
              <a:buNone/>
              <a:defRPr sz="1900" b="1"/>
            </a:lvl4pPr>
            <a:lvl5pPr marL="2145070" indent="0">
              <a:buNone/>
              <a:defRPr sz="1900" b="1"/>
            </a:lvl5pPr>
            <a:lvl6pPr marL="2681337" indent="0">
              <a:buNone/>
              <a:defRPr sz="1900" b="1"/>
            </a:lvl6pPr>
            <a:lvl7pPr marL="3217605" indent="0">
              <a:buNone/>
              <a:defRPr sz="1900" b="1"/>
            </a:lvl7pPr>
            <a:lvl8pPr marL="3753872" indent="0">
              <a:buNone/>
              <a:defRPr sz="1900" b="1"/>
            </a:lvl8pPr>
            <a:lvl9pPr marL="4290140" indent="0">
              <a:buNone/>
              <a:defRPr sz="19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050634" y="2175382"/>
            <a:ext cx="5264833" cy="3952203"/>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2"/>
            <a:ext cx="11911013" cy="404813"/>
          </a:xfrm>
          <a:prstGeom prst="rect">
            <a:avLst/>
          </a:prstGeom>
          <a:solidFill>
            <a:srgbClr val="A50021"/>
          </a:solidFill>
          <a:ln w="9525" algn="ctr">
            <a:solidFill>
              <a:schemeClr val="tx1"/>
            </a:solidFill>
            <a:miter lim="800000"/>
            <a:headEnd/>
            <a:tailEnd/>
          </a:ln>
        </p:spPr>
        <p:txBody>
          <a:bodyPr wrap="none" lIns="107254" tIns="53630" rIns="107254" bIns="53630" anchor="ctr"/>
          <a:lstStyle/>
          <a:p>
            <a:pPr algn="r" defTabSz="1072572"/>
            <a:endParaRPr lang="it-IT" sz="2100" smtClean="0">
              <a:solidFill>
                <a:prstClr val="black"/>
              </a:solidFill>
              <a:cs typeface="Arial" pitchFamily="34" charset="0"/>
            </a:endParaRPr>
          </a:p>
        </p:txBody>
      </p:sp>
      <p:pic>
        <p:nvPicPr>
          <p:cNvPr id="4"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10902952" y="31752"/>
            <a:ext cx="1008063" cy="373063"/>
          </a:xfrm>
          <a:prstGeom prst="rect">
            <a:avLst/>
          </a:prstGeom>
          <a:noFill/>
          <a:ln w="9525">
            <a:noFill/>
            <a:miter lim="800000"/>
            <a:headEnd/>
            <a:tailEnd/>
          </a:ln>
        </p:spPr>
      </p:pic>
      <p:sp>
        <p:nvSpPr>
          <p:cNvPr id="2" name="Titolo 1"/>
          <p:cNvSpPr>
            <a:spLocks noGrp="1"/>
          </p:cNvSpPr>
          <p:nvPr>
            <p:ph type="title"/>
          </p:nvPr>
        </p:nvSpPr>
        <p:spPr>
          <a:xfrm>
            <a:off x="595551" y="405458"/>
            <a:ext cx="10719912" cy="1012508"/>
          </a:xfrm>
        </p:spPr>
        <p:txBody>
          <a:bodyPr/>
          <a:lstStyle>
            <a:lvl1pPr>
              <a:defRPr sz="3600"/>
            </a:lvl1pPr>
          </a:lstStyle>
          <a:p>
            <a:r>
              <a:rPr lang="it-IT" dirty="0" smtClean="0"/>
              <a:t>Fare clic per modificare lo stile del titolo</a:t>
            </a:r>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sp>
        <p:nvSpPr>
          <p:cNvPr id="2" name="Rectangle 11"/>
          <p:cNvSpPr>
            <a:spLocks noChangeArrowheads="1"/>
          </p:cNvSpPr>
          <p:nvPr userDrawn="1"/>
        </p:nvSpPr>
        <p:spPr bwMode="auto">
          <a:xfrm>
            <a:off x="0" y="2"/>
            <a:ext cx="11911013" cy="404813"/>
          </a:xfrm>
          <a:prstGeom prst="rect">
            <a:avLst/>
          </a:prstGeom>
          <a:solidFill>
            <a:srgbClr val="A50021"/>
          </a:solidFill>
          <a:ln w="9525" algn="ctr">
            <a:solidFill>
              <a:schemeClr val="tx1"/>
            </a:solidFill>
            <a:miter lim="800000"/>
            <a:headEnd/>
            <a:tailEnd/>
          </a:ln>
        </p:spPr>
        <p:txBody>
          <a:bodyPr wrap="none" lIns="107254" tIns="53630" rIns="107254" bIns="53630" anchor="ctr"/>
          <a:lstStyle/>
          <a:p>
            <a:pPr algn="r" defTabSz="1072572"/>
            <a:endParaRPr lang="it-IT" sz="2100" smtClean="0">
              <a:solidFill>
                <a:prstClr val="black"/>
              </a:solidFill>
              <a:cs typeface="Arial" pitchFamily="34" charset="0"/>
            </a:endParaRPr>
          </a:p>
        </p:txBody>
      </p:sp>
      <p:pic>
        <p:nvPicPr>
          <p:cNvPr id="3"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10902952" y="31752"/>
            <a:ext cx="1008063" cy="373063"/>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2"/>
            <a:ext cx="11911013" cy="404813"/>
          </a:xfrm>
          <a:prstGeom prst="rect">
            <a:avLst/>
          </a:prstGeom>
          <a:solidFill>
            <a:srgbClr val="A50021"/>
          </a:solidFill>
          <a:ln w="9525" algn="ctr">
            <a:solidFill>
              <a:schemeClr val="tx1"/>
            </a:solidFill>
            <a:miter lim="800000"/>
            <a:headEnd/>
            <a:tailEnd/>
          </a:ln>
        </p:spPr>
        <p:txBody>
          <a:bodyPr wrap="none" lIns="107254" tIns="53630" rIns="107254" bIns="53630" anchor="ctr"/>
          <a:lstStyle/>
          <a:p>
            <a:pPr algn="r" defTabSz="1072572"/>
            <a:endParaRPr lang="it-IT" sz="2100" smtClean="0">
              <a:solidFill>
                <a:prstClr val="black"/>
              </a:solidFill>
              <a:cs typeface="Arial" pitchFamily="34" charset="0"/>
            </a:endParaRPr>
          </a:p>
        </p:txBody>
      </p:sp>
      <p:pic>
        <p:nvPicPr>
          <p:cNvPr id="6"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10902952" y="31752"/>
            <a:ext cx="1008063" cy="373063"/>
          </a:xfrm>
          <a:prstGeom prst="rect">
            <a:avLst/>
          </a:prstGeom>
          <a:noFill/>
          <a:ln w="9525">
            <a:noFill/>
            <a:miter lim="800000"/>
            <a:headEnd/>
            <a:tailEnd/>
          </a:ln>
        </p:spPr>
      </p:pic>
      <p:sp>
        <p:nvSpPr>
          <p:cNvPr id="2" name="Titolo 1"/>
          <p:cNvSpPr>
            <a:spLocks noGrp="1"/>
          </p:cNvSpPr>
          <p:nvPr>
            <p:ph type="title"/>
          </p:nvPr>
        </p:nvSpPr>
        <p:spPr>
          <a:xfrm>
            <a:off x="595555" y="273113"/>
            <a:ext cx="3918641" cy="1162319"/>
          </a:xfrm>
        </p:spPr>
        <p:txBody>
          <a:bodyPr anchor="b"/>
          <a:lstStyle>
            <a:lvl1pPr algn="l">
              <a:defRPr sz="2300" b="1"/>
            </a:lvl1pPr>
          </a:lstStyle>
          <a:p>
            <a:r>
              <a:rPr lang="it-IT" smtClean="0"/>
              <a:t>Fare clic per modificare lo stile del titolo</a:t>
            </a:r>
            <a:endParaRPr lang="it-IT"/>
          </a:p>
        </p:txBody>
      </p:sp>
      <p:sp>
        <p:nvSpPr>
          <p:cNvPr id="3" name="Segnaposto contenuto 2"/>
          <p:cNvSpPr>
            <a:spLocks noGrp="1"/>
          </p:cNvSpPr>
          <p:nvPr>
            <p:ph idx="1"/>
          </p:nvPr>
        </p:nvSpPr>
        <p:spPr>
          <a:xfrm>
            <a:off x="4656875" y="273117"/>
            <a:ext cx="6658587" cy="5854468"/>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95555" y="1435436"/>
            <a:ext cx="3918641" cy="4692149"/>
          </a:xfrm>
        </p:spPr>
        <p:txBody>
          <a:bodyPr/>
          <a:lstStyle>
            <a:lvl1pPr marL="0" indent="0">
              <a:buNone/>
              <a:defRPr sz="1600"/>
            </a:lvl1pPr>
            <a:lvl2pPr marL="536267" indent="0">
              <a:buNone/>
              <a:defRPr sz="1400"/>
            </a:lvl2pPr>
            <a:lvl3pPr marL="1072535" indent="0">
              <a:buNone/>
              <a:defRPr sz="1200"/>
            </a:lvl3pPr>
            <a:lvl4pPr marL="1608802" indent="0">
              <a:buNone/>
              <a:defRPr sz="1100"/>
            </a:lvl4pPr>
            <a:lvl5pPr marL="2145070" indent="0">
              <a:buNone/>
              <a:defRPr sz="1100"/>
            </a:lvl5pPr>
            <a:lvl6pPr marL="2681337" indent="0">
              <a:buNone/>
              <a:defRPr sz="1100"/>
            </a:lvl6pPr>
            <a:lvl7pPr marL="3217605" indent="0">
              <a:buNone/>
              <a:defRPr sz="1100"/>
            </a:lvl7pPr>
            <a:lvl8pPr marL="3753872" indent="0">
              <a:buNone/>
              <a:defRPr sz="1100"/>
            </a:lvl8pPr>
            <a:lvl9pPr marL="4290140" indent="0">
              <a:buNone/>
              <a:defRPr sz="11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2"/>
            <a:ext cx="11911013" cy="404813"/>
          </a:xfrm>
          <a:prstGeom prst="rect">
            <a:avLst/>
          </a:prstGeom>
          <a:solidFill>
            <a:srgbClr val="A50021"/>
          </a:solidFill>
          <a:ln w="9525" algn="ctr">
            <a:solidFill>
              <a:schemeClr val="tx1"/>
            </a:solidFill>
            <a:miter lim="800000"/>
            <a:headEnd/>
            <a:tailEnd/>
          </a:ln>
        </p:spPr>
        <p:txBody>
          <a:bodyPr wrap="none" lIns="107254" tIns="53630" rIns="107254" bIns="53630" anchor="ctr"/>
          <a:lstStyle/>
          <a:p>
            <a:pPr algn="r" defTabSz="1072572"/>
            <a:endParaRPr lang="it-IT" sz="2100" smtClean="0">
              <a:solidFill>
                <a:prstClr val="black"/>
              </a:solidFill>
              <a:cs typeface="Arial" pitchFamily="34" charset="0"/>
            </a:endParaRPr>
          </a:p>
        </p:txBody>
      </p:sp>
      <p:pic>
        <p:nvPicPr>
          <p:cNvPr id="6"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10902952" y="31752"/>
            <a:ext cx="1008063" cy="373063"/>
          </a:xfrm>
          <a:prstGeom prst="rect">
            <a:avLst/>
          </a:prstGeom>
          <a:noFill/>
          <a:ln w="9525">
            <a:noFill/>
            <a:miter lim="800000"/>
            <a:headEnd/>
            <a:tailEnd/>
          </a:ln>
        </p:spPr>
      </p:pic>
      <p:sp>
        <p:nvSpPr>
          <p:cNvPr id="2" name="Titolo 1"/>
          <p:cNvSpPr>
            <a:spLocks noGrp="1"/>
          </p:cNvSpPr>
          <p:nvPr>
            <p:ph type="title"/>
          </p:nvPr>
        </p:nvSpPr>
        <p:spPr>
          <a:xfrm>
            <a:off x="2334642" y="4801715"/>
            <a:ext cx="7146608" cy="566869"/>
          </a:xfrm>
        </p:spPr>
        <p:txBody>
          <a:bodyPr anchor="b"/>
          <a:lstStyle>
            <a:lvl1pPr algn="l">
              <a:defRPr sz="23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34642" y="612920"/>
            <a:ext cx="7146608" cy="4115753"/>
          </a:xfrm>
        </p:spPr>
        <p:txBody>
          <a:bodyPr/>
          <a:lstStyle>
            <a:lvl1pPr marL="0" indent="0">
              <a:buNone/>
              <a:defRPr sz="3800"/>
            </a:lvl1pPr>
            <a:lvl2pPr marL="536267" indent="0">
              <a:buNone/>
              <a:defRPr sz="3300"/>
            </a:lvl2pPr>
            <a:lvl3pPr marL="1072535" indent="0">
              <a:buNone/>
              <a:defRPr sz="2800"/>
            </a:lvl3pPr>
            <a:lvl4pPr marL="1608802" indent="0">
              <a:buNone/>
              <a:defRPr sz="2300"/>
            </a:lvl4pPr>
            <a:lvl5pPr marL="2145070" indent="0">
              <a:buNone/>
              <a:defRPr sz="2300"/>
            </a:lvl5pPr>
            <a:lvl6pPr marL="2681337" indent="0">
              <a:buNone/>
              <a:defRPr sz="2300"/>
            </a:lvl6pPr>
            <a:lvl7pPr marL="3217605" indent="0">
              <a:buNone/>
              <a:defRPr sz="2300"/>
            </a:lvl7pPr>
            <a:lvl8pPr marL="3753872" indent="0">
              <a:buNone/>
              <a:defRPr sz="2300"/>
            </a:lvl8pPr>
            <a:lvl9pPr marL="4290140" indent="0">
              <a:buNone/>
              <a:defRPr sz="2300"/>
            </a:lvl9pPr>
          </a:lstStyle>
          <a:p>
            <a:pPr lvl="0"/>
            <a:endParaRPr lang="it-IT" noProof="0"/>
          </a:p>
        </p:txBody>
      </p:sp>
      <p:sp>
        <p:nvSpPr>
          <p:cNvPr id="4" name="Segnaposto testo 3"/>
          <p:cNvSpPr>
            <a:spLocks noGrp="1"/>
          </p:cNvSpPr>
          <p:nvPr>
            <p:ph type="body" sz="half" idx="2"/>
          </p:nvPr>
        </p:nvSpPr>
        <p:spPr>
          <a:xfrm>
            <a:off x="2334642" y="5368581"/>
            <a:ext cx="7146608" cy="805048"/>
          </a:xfrm>
        </p:spPr>
        <p:txBody>
          <a:bodyPr/>
          <a:lstStyle>
            <a:lvl1pPr marL="0" indent="0">
              <a:buNone/>
              <a:defRPr sz="1600"/>
            </a:lvl1pPr>
            <a:lvl2pPr marL="536267" indent="0">
              <a:buNone/>
              <a:defRPr sz="1400"/>
            </a:lvl2pPr>
            <a:lvl3pPr marL="1072535" indent="0">
              <a:buNone/>
              <a:defRPr sz="1200"/>
            </a:lvl3pPr>
            <a:lvl4pPr marL="1608802" indent="0">
              <a:buNone/>
              <a:defRPr sz="1100"/>
            </a:lvl4pPr>
            <a:lvl5pPr marL="2145070" indent="0">
              <a:buNone/>
              <a:defRPr sz="1100"/>
            </a:lvl5pPr>
            <a:lvl6pPr marL="2681337" indent="0">
              <a:buNone/>
              <a:defRPr sz="1100"/>
            </a:lvl6pPr>
            <a:lvl7pPr marL="3217605" indent="0">
              <a:buNone/>
              <a:defRPr sz="1100"/>
            </a:lvl7pPr>
            <a:lvl8pPr marL="3753872" indent="0">
              <a:buNone/>
              <a:defRPr sz="1100"/>
            </a:lvl8pPr>
            <a:lvl9pPr marL="4290140" indent="0">
              <a:buNone/>
              <a:defRPr sz="11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p:nvSpPr>
        <p:spPr bwMode="auto">
          <a:xfrm>
            <a:off x="0" y="6454777"/>
            <a:ext cx="11911013" cy="404813"/>
          </a:xfrm>
          <a:prstGeom prst="rect">
            <a:avLst/>
          </a:prstGeom>
          <a:solidFill>
            <a:srgbClr val="A50021"/>
          </a:solidFill>
          <a:ln w="9525" algn="ctr">
            <a:solidFill>
              <a:schemeClr val="tx1"/>
            </a:solidFill>
            <a:miter lim="800000"/>
            <a:headEnd/>
            <a:tailEnd/>
          </a:ln>
        </p:spPr>
        <p:txBody>
          <a:bodyPr wrap="none" lIns="107254" tIns="53630" rIns="107254" bIns="53630" anchor="ctr"/>
          <a:lstStyle/>
          <a:p>
            <a:pPr algn="r" defTabSz="1072572"/>
            <a:endParaRPr lang="it-IT" sz="2100" smtClean="0">
              <a:solidFill>
                <a:prstClr val="black"/>
              </a:solidFill>
              <a:cs typeface="Arial" pitchFamily="34" charset="0"/>
            </a:endParaRPr>
          </a:p>
        </p:txBody>
      </p:sp>
      <p:sp>
        <p:nvSpPr>
          <p:cNvPr id="1027" name="Rectangle 2"/>
          <p:cNvSpPr>
            <a:spLocks noGrp="1" noChangeArrowheads="1"/>
          </p:cNvSpPr>
          <p:nvPr>
            <p:ph type="title"/>
          </p:nvPr>
        </p:nvSpPr>
        <p:spPr bwMode="auto">
          <a:xfrm>
            <a:off x="595316" y="274640"/>
            <a:ext cx="10720387" cy="1143000"/>
          </a:xfrm>
          <a:prstGeom prst="rect">
            <a:avLst/>
          </a:prstGeom>
          <a:noFill/>
          <a:ln w="9525">
            <a:noFill/>
            <a:miter lim="800000"/>
            <a:headEnd/>
            <a:tailEnd/>
          </a:ln>
        </p:spPr>
        <p:txBody>
          <a:bodyPr vert="horz" wrap="square" lIns="107254" tIns="53630" rIns="107254" bIns="53630" numCol="1" anchor="ctr" anchorCtr="0" compatLnSpc="1">
            <a:prstTxWarp prst="textNoShape">
              <a:avLst/>
            </a:prstTxWarp>
          </a:bodyPr>
          <a:lstStyle/>
          <a:p>
            <a:pPr lvl="0"/>
            <a:r>
              <a:rPr lang="it-IT" smtClean="0"/>
              <a:t>Fare clic per modificare lo stile del titolo</a:t>
            </a:r>
          </a:p>
        </p:txBody>
      </p:sp>
      <p:sp>
        <p:nvSpPr>
          <p:cNvPr id="1028" name="Rectangle 3"/>
          <p:cNvSpPr>
            <a:spLocks noGrp="1" noChangeArrowheads="1"/>
          </p:cNvSpPr>
          <p:nvPr>
            <p:ph type="body" idx="1"/>
          </p:nvPr>
        </p:nvSpPr>
        <p:spPr bwMode="auto">
          <a:xfrm>
            <a:off x="595316" y="1600200"/>
            <a:ext cx="10720387" cy="4527550"/>
          </a:xfrm>
          <a:prstGeom prst="rect">
            <a:avLst/>
          </a:prstGeom>
          <a:noFill/>
          <a:ln w="9525">
            <a:noFill/>
            <a:miter lim="800000"/>
            <a:headEnd/>
            <a:tailEnd/>
          </a:ln>
        </p:spPr>
        <p:txBody>
          <a:bodyPr vert="horz" wrap="square" lIns="107254" tIns="53630" rIns="107254" bIns="5363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9" name="Text Box 7"/>
          <p:cNvSpPr txBox="1">
            <a:spLocks noChangeArrowheads="1"/>
          </p:cNvSpPr>
          <p:nvPr/>
        </p:nvSpPr>
        <p:spPr bwMode="auto">
          <a:xfrm>
            <a:off x="3854452" y="6351588"/>
            <a:ext cx="4221163" cy="333375"/>
          </a:xfrm>
          <a:prstGeom prst="rect">
            <a:avLst/>
          </a:prstGeom>
          <a:noFill/>
          <a:ln w="9525" algn="ctr">
            <a:noFill/>
            <a:miter lim="800000"/>
            <a:headEnd/>
            <a:tailEnd/>
          </a:ln>
        </p:spPr>
        <p:txBody>
          <a:bodyPr wrap="none" lIns="0" tIns="0" rIns="0" bIns="0"/>
          <a:lstStyle/>
          <a:p>
            <a:pPr algn="ctr" defTabSz="1072572" eaLnBrk="0" hangingPunct="0"/>
            <a:endParaRPr lang="it-IT" sz="1400" smtClean="0">
              <a:solidFill>
                <a:prstClr val="white"/>
              </a:solidFill>
              <a:latin typeface="Calibri"/>
              <a:cs typeface="Arial" pitchFamily="34" charset="0"/>
            </a:endParaRPr>
          </a:p>
          <a:p>
            <a:pPr algn="ctr" defTabSz="1072572" eaLnBrk="0" hangingPunct="0"/>
            <a:r>
              <a:rPr lang="it-IT" sz="1400" smtClean="0">
                <a:solidFill>
                  <a:prstClr val="white"/>
                </a:solidFill>
                <a:latin typeface="Calibri"/>
                <a:cs typeface="Arial" pitchFamily="34" charset="0"/>
              </a:rPr>
              <a:t>Promozione presso le Camere di Commercio dei servizi ICT avanzati resi disponibili dalla banda larga</a:t>
            </a:r>
          </a:p>
        </p:txBody>
      </p:sp>
      <p:sp>
        <p:nvSpPr>
          <p:cNvPr id="1030" name="Text Box 8"/>
          <p:cNvSpPr txBox="1">
            <a:spLocks noChangeArrowheads="1"/>
          </p:cNvSpPr>
          <p:nvPr/>
        </p:nvSpPr>
        <p:spPr bwMode="auto">
          <a:xfrm>
            <a:off x="10679113" y="6526213"/>
            <a:ext cx="1090612" cy="215900"/>
          </a:xfrm>
          <a:prstGeom prst="rect">
            <a:avLst/>
          </a:prstGeom>
          <a:noFill/>
          <a:ln w="9525" algn="ctr">
            <a:noFill/>
            <a:miter lim="800000"/>
            <a:headEnd/>
            <a:tailEnd/>
          </a:ln>
        </p:spPr>
        <p:txBody>
          <a:bodyPr wrap="none" lIns="0" tIns="0" rIns="0" bIns="0"/>
          <a:lstStyle/>
          <a:p>
            <a:pPr defTabSz="1072572"/>
            <a:r>
              <a:rPr lang="it-IT" sz="1400" smtClean="0">
                <a:solidFill>
                  <a:prstClr val="white"/>
                </a:solidFill>
                <a:latin typeface="Trebuchet MS" pitchFamily="34" charset="0"/>
                <a:cs typeface="Arial" pitchFamily="34" charset="0"/>
              </a:rPr>
              <a:t>13-</a:t>
            </a:r>
            <a:r>
              <a:rPr lang="it-IT" sz="1400" dirty="0" smtClean="0">
                <a:solidFill>
                  <a:prstClr val="white"/>
                </a:solidFill>
                <a:latin typeface="Trebuchet MS" pitchFamily="34" charset="0"/>
                <a:cs typeface="Arial" pitchFamily="34" charset="0"/>
              </a:rPr>
              <a:t>04-2012</a:t>
            </a:r>
          </a:p>
        </p:txBody>
      </p:sp>
      <p:sp>
        <p:nvSpPr>
          <p:cNvPr id="559113" name="Text Box 9"/>
          <p:cNvSpPr txBox="1">
            <a:spLocks noChangeArrowheads="1"/>
          </p:cNvSpPr>
          <p:nvPr/>
        </p:nvSpPr>
        <p:spPr bwMode="auto">
          <a:xfrm>
            <a:off x="136527" y="6538915"/>
            <a:ext cx="1279525" cy="333375"/>
          </a:xfrm>
          <a:prstGeom prst="rect">
            <a:avLst/>
          </a:prstGeom>
          <a:noFill/>
          <a:ln w="9525" algn="ctr">
            <a:noFill/>
            <a:miter lim="800000"/>
            <a:headEnd/>
            <a:tailEnd/>
          </a:ln>
          <a:effectLst/>
        </p:spPr>
        <p:txBody>
          <a:bodyPr wrap="none" lIns="0" tIns="0" rIns="0" bIns="0"/>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defTabSz="1072572" eaLnBrk="1" hangingPunct="1">
              <a:defRPr/>
            </a:pPr>
            <a:fld id="{8D15F236-4D1A-48F9-81AB-9D6D97685E85}" type="slidenum">
              <a:rPr lang="it-IT" sz="1400" smtClean="0">
                <a:solidFill>
                  <a:prstClr val="white"/>
                </a:solidFill>
                <a:latin typeface="Trebuchet MS" pitchFamily="34" charset="0"/>
              </a:rPr>
              <a:pPr defTabSz="1072572" eaLnBrk="1" hangingPunct="1">
                <a:defRPr/>
              </a:pPr>
              <a:t>‹n.›</a:t>
            </a:fld>
            <a:endParaRPr lang="it-IT" sz="1400" smtClean="0">
              <a:solidFill>
                <a:prstClr val="white"/>
              </a:solidFill>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 id="2147484116" r:id="rId13"/>
    <p:sldLayoutId id="2147484117" r:id="rId14"/>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A50021"/>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3600" b="1">
          <a:solidFill>
            <a:srgbClr val="A50021"/>
          </a:solidFill>
          <a:latin typeface="Calibri" pitchFamily="34" charset="0"/>
          <a:ea typeface="ＭＳ Ｐゴシック" pitchFamily="-107" charset="-128"/>
          <a:cs typeface="ＭＳ Ｐゴシック" pitchFamily="-107" charset="-128"/>
        </a:defRPr>
      </a:lvl2pPr>
      <a:lvl3pPr algn="ctr" rtl="0" eaLnBrk="0" fontAlgn="base" hangingPunct="0">
        <a:spcBef>
          <a:spcPct val="0"/>
        </a:spcBef>
        <a:spcAft>
          <a:spcPct val="0"/>
        </a:spcAft>
        <a:defRPr sz="3600" b="1">
          <a:solidFill>
            <a:srgbClr val="A50021"/>
          </a:solidFill>
          <a:latin typeface="Calibri" pitchFamily="34" charset="0"/>
          <a:ea typeface="ＭＳ Ｐゴシック" pitchFamily="-107" charset="-128"/>
          <a:cs typeface="ＭＳ Ｐゴシック" pitchFamily="-107" charset="-128"/>
        </a:defRPr>
      </a:lvl3pPr>
      <a:lvl4pPr algn="ctr" rtl="0" eaLnBrk="0" fontAlgn="base" hangingPunct="0">
        <a:spcBef>
          <a:spcPct val="0"/>
        </a:spcBef>
        <a:spcAft>
          <a:spcPct val="0"/>
        </a:spcAft>
        <a:defRPr sz="3600" b="1">
          <a:solidFill>
            <a:srgbClr val="A50021"/>
          </a:solidFill>
          <a:latin typeface="Calibri" pitchFamily="34" charset="0"/>
          <a:ea typeface="ＭＳ Ｐゴシック" pitchFamily="-107" charset="-128"/>
          <a:cs typeface="ＭＳ Ｐゴシック" pitchFamily="-107" charset="-128"/>
        </a:defRPr>
      </a:lvl4pPr>
      <a:lvl5pPr algn="ctr" rtl="0" eaLnBrk="0" fontAlgn="base" hangingPunct="0">
        <a:spcBef>
          <a:spcPct val="0"/>
        </a:spcBef>
        <a:spcAft>
          <a:spcPct val="0"/>
        </a:spcAft>
        <a:defRPr sz="3600" b="1">
          <a:solidFill>
            <a:srgbClr val="A50021"/>
          </a:solidFill>
          <a:latin typeface="Calibri" pitchFamily="34" charset="0"/>
          <a:ea typeface="ＭＳ Ｐゴシック" pitchFamily="-107" charset="-128"/>
          <a:cs typeface="ＭＳ Ｐゴシック" pitchFamily="-107" charset="-128"/>
        </a:defRPr>
      </a:lvl5pPr>
      <a:lvl6pPr marL="536267" algn="ctr" rtl="0" fontAlgn="base">
        <a:spcBef>
          <a:spcPct val="0"/>
        </a:spcBef>
        <a:spcAft>
          <a:spcPct val="0"/>
        </a:spcAft>
        <a:defRPr sz="4700" b="1">
          <a:solidFill>
            <a:srgbClr val="A50021"/>
          </a:solidFill>
          <a:latin typeface="Calibri" pitchFamily="34" charset="0"/>
        </a:defRPr>
      </a:lvl6pPr>
      <a:lvl7pPr marL="1072535" algn="ctr" rtl="0" fontAlgn="base">
        <a:spcBef>
          <a:spcPct val="0"/>
        </a:spcBef>
        <a:spcAft>
          <a:spcPct val="0"/>
        </a:spcAft>
        <a:defRPr sz="4700" b="1">
          <a:solidFill>
            <a:srgbClr val="A50021"/>
          </a:solidFill>
          <a:latin typeface="Calibri" pitchFamily="34" charset="0"/>
        </a:defRPr>
      </a:lvl7pPr>
      <a:lvl8pPr marL="1608802" algn="ctr" rtl="0" fontAlgn="base">
        <a:spcBef>
          <a:spcPct val="0"/>
        </a:spcBef>
        <a:spcAft>
          <a:spcPct val="0"/>
        </a:spcAft>
        <a:defRPr sz="4700" b="1">
          <a:solidFill>
            <a:srgbClr val="A50021"/>
          </a:solidFill>
          <a:latin typeface="Calibri" pitchFamily="34" charset="0"/>
        </a:defRPr>
      </a:lvl8pPr>
      <a:lvl9pPr marL="2145070" algn="ctr" rtl="0" fontAlgn="base">
        <a:spcBef>
          <a:spcPct val="0"/>
        </a:spcBef>
        <a:spcAft>
          <a:spcPct val="0"/>
        </a:spcAft>
        <a:defRPr sz="4700" b="1">
          <a:solidFill>
            <a:srgbClr val="A50021"/>
          </a:solidFill>
          <a:latin typeface="Calibri" pitchFamily="34" charset="0"/>
        </a:defRPr>
      </a:lvl9pPr>
    </p:titleStyle>
    <p:bodyStyle>
      <a:lvl1pPr marL="401623" indent="-401623" algn="l" rtl="0" eaLnBrk="0" fontAlgn="base" hangingPunct="0">
        <a:spcBef>
          <a:spcPct val="20000"/>
        </a:spcBef>
        <a:spcAft>
          <a:spcPct val="0"/>
        </a:spcAft>
        <a:buChar char="•"/>
        <a:defRPr sz="3800">
          <a:solidFill>
            <a:schemeClr val="tx1"/>
          </a:solidFill>
          <a:latin typeface="+mn-lt"/>
          <a:ea typeface="ＭＳ Ｐゴシック" pitchFamily="-107" charset="-128"/>
          <a:cs typeface="ＭＳ Ｐゴシック" pitchFamily="-107" charset="-128"/>
        </a:defRPr>
      </a:lvl1pPr>
      <a:lvl2pPr marL="869919" indent="-334951" algn="l" rtl="0" eaLnBrk="0" fontAlgn="base" hangingPunct="0">
        <a:spcBef>
          <a:spcPct val="20000"/>
        </a:spcBef>
        <a:spcAft>
          <a:spcPct val="0"/>
        </a:spcAft>
        <a:buChar char="–"/>
        <a:defRPr sz="3300">
          <a:solidFill>
            <a:schemeClr val="tx1"/>
          </a:solidFill>
          <a:latin typeface="+mn-lt"/>
          <a:ea typeface="ＭＳ Ｐゴシック" pitchFamily="32" charset="-128"/>
        </a:defRPr>
      </a:lvl2pPr>
      <a:lvl3pPr marL="1339803" indent="-266691" algn="l" rtl="0" eaLnBrk="0" fontAlgn="base" hangingPunct="0">
        <a:spcBef>
          <a:spcPct val="20000"/>
        </a:spcBef>
        <a:spcAft>
          <a:spcPct val="0"/>
        </a:spcAft>
        <a:buChar char="•"/>
        <a:defRPr sz="2800">
          <a:solidFill>
            <a:schemeClr val="tx1"/>
          </a:solidFill>
          <a:latin typeface="+mn-lt"/>
          <a:ea typeface="ＭＳ Ｐゴシック" pitchFamily="32" charset="-128"/>
        </a:defRPr>
      </a:lvl3pPr>
      <a:lvl4pPr marL="1876359" indent="-266691" algn="l" rtl="0" eaLnBrk="0" fontAlgn="base" hangingPunct="0">
        <a:spcBef>
          <a:spcPct val="20000"/>
        </a:spcBef>
        <a:spcAft>
          <a:spcPct val="0"/>
        </a:spcAft>
        <a:buChar char="–"/>
        <a:defRPr sz="2300">
          <a:solidFill>
            <a:schemeClr val="tx1"/>
          </a:solidFill>
          <a:latin typeface="+mn-lt"/>
          <a:ea typeface="ＭＳ Ｐゴシック" pitchFamily="32" charset="-128"/>
        </a:defRPr>
      </a:lvl4pPr>
      <a:lvl5pPr marL="2412916" indent="-266691" algn="l" rtl="0" eaLnBrk="0" fontAlgn="base" hangingPunct="0">
        <a:spcBef>
          <a:spcPct val="20000"/>
        </a:spcBef>
        <a:spcAft>
          <a:spcPct val="0"/>
        </a:spcAft>
        <a:buChar char="»"/>
        <a:defRPr sz="2300">
          <a:solidFill>
            <a:schemeClr val="tx1"/>
          </a:solidFill>
          <a:latin typeface="+mn-lt"/>
          <a:ea typeface="ＭＳ Ｐゴシック" pitchFamily="32" charset="-128"/>
        </a:defRPr>
      </a:lvl5pPr>
      <a:lvl6pPr marL="2949471" indent="-268134" algn="l" rtl="0" fontAlgn="base">
        <a:spcBef>
          <a:spcPct val="20000"/>
        </a:spcBef>
        <a:spcAft>
          <a:spcPct val="0"/>
        </a:spcAft>
        <a:buChar char="»"/>
        <a:defRPr sz="2300">
          <a:solidFill>
            <a:schemeClr val="tx1"/>
          </a:solidFill>
          <a:latin typeface="+mn-lt"/>
        </a:defRPr>
      </a:lvl6pPr>
      <a:lvl7pPr marL="3485738" indent="-268134" algn="l" rtl="0" fontAlgn="base">
        <a:spcBef>
          <a:spcPct val="20000"/>
        </a:spcBef>
        <a:spcAft>
          <a:spcPct val="0"/>
        </a:spcAft>
        <a:buChar char="»"/>
        <a:defRPr sz="2300">
          <a:solidFill>
            <a:schemeClr val="tx1"/>
          </a:solidFill>
          <a:latin typeface="+mn-lt"/>
        </a:defRPr>
      </a:lvl7pPr>
      <a:lvl8pPr marL="4022006" indent="-268134" algn="l" rtl="0" fontAlgn="base">
        <a:spcBef>
          <a:spcPct val="20000"/>
        </a:spcBef>
        <a:spcAft>
          <a:spcPct val="0"/>
        </a:spcAft>
        <a:buChar char="»"/>
        <a:defRPr sz="2300">
          <a:solidFill>
            <a:schemeClr val="tx1"/>
          </a:solidFill>
          <a:latin typeface="+mn-lt"/>
        </a:defRPr>
      </a:lvl8pPr>
      <a:lvl9pPr marL="4558273" indent="-268134" algn="l" rtl="0" fontAlgn="base">
        <a:spcBef>
          <a:spcPct val="20000"/>
        </a:spcBef>
        <a:spcAft>
          <a:spcPct val="0"/>
        </a:spcAft>
        <a:buChar char="»"/>
        <a:defRPr sz="2300">
          <a:solidFill>
            <a:schemeClr val="tx1"/>
          </a:solidFill>
          <a:latin typeface="+mn-lt"/>
        </a:defRPr>
      </a:lvl9pPr>
    </p:bodyStyle>
    <p:otherStyle>
      <a:defPPr>
        <a:defRPr lang="it-IT"/>
      </a:defPPr>
      <a:lvl1pPr marL="0" algn="l" defTabSz="1072535" rtl="0" eaLnBrk="1" latinLnBrk="0" hangingPunct="1">
        <a:defRPr sz="2100" kern="1200">
          <a:solidFill>
            <a:schemeClr val="tx1"/>
          </a:solidFill>
          <a:latin typeface="+mn-lt"/>
          <a:ea typeface="+mn-ea"/>
          <a:cs typeface="+mn-cs"/>
        </a:defRPr>
      </a:lvl1pPr>
      <a:lvl2pPr marL="536267" algn="l" defTabSz="1072535" rtl="0" eaLnBrk="1" latinLnBrk="0" hangingPunct="1">
        <a:defRPr sz="2100" kern="1200">
          <a:solidFill>
            <a:schemeClr val="tx1"/>
          </a:solidFill>
          <a:latin typeface="+mn-lt"/>
          <a:ea typeface="+mn-ea"/>
          <a:cs typeface="+mn-cs"/>
        </a:defRPr>
      </a:lvl2pPr>
      <a:lvl3pPr marL="1072535" algn="l" defTabSz="1072535" rtl="0" eaLnBrk="1" latinLnBrk="0" hangingPunct="1">
        <a:defRPr sz="2100" kern="1200">
          <a:solidFill>
            <a:schemeClr val="tx1"/>
          </a:solidFill>
          <a:latin typeface="+mn-lt"/>
          <a:ea typeface="+mn-ea"/>
          <a:cs typeface="+mn-cs"/>
        </a:defRPr>
      </a:lvl3pPr>
      <a:lvl4pPr marL="1608802" algn="l" defTabSz="1072535" rtl="0" eaLnBrk="1" latinLnBrk="0" hangingPunct="1">
        <a:defRPr sz="2100" kern="1200">
          <a:solidFill>
            <a:schemeClr val="tx1"/>
          </a:solidFill>
          <a:latin typeface="+mn-lt"/>
          <a:ea typeface="+mn-ea"/>
          <a:cs typeface="+mn-cs"/>
        </a:defRPr>
      </a:lvl4pPr>
      <a:lvl5pPr marL="2145070" algn="l" defTabSz="1072535" rtl="0" eaLnBrk="1" latinLnBrk="0" hangingPunct="1">
        <a:defRPr sz="2100" kern="1200">
          <a:solidFill>
            <a:schemeClr val="tx1"/>
          </a:solidFill>
          <a:latin typeface="+mn-lt"/>
          <a:ea typeface="+mn-ea"/>
          <a:cs typeface="+mn-cs"/>
        </a:defRPr>
      </a:lvl5pPr>
      <a:lvl6pPr marL="2681337" algn="l" defTabSz="1072535" rtl="0" eaLnBrk="1" latinLnBrk="0" hangingPunct="1">
        <a:defRPr sz="2100" kern="1200">
          <a:solidFill>
            <a:schemeClr val="tx1"/>
          </a:solidFill>
          <a:latin typeface="+mn-lt"/>
          <a:ea typeface="+mn-ea"/>
          <a:cs typeface="+mn-cs"/>
        </a:defRPr>
      </a:lvl6pPr>
      <a:lvl7pPr marL="3217605" algn="l" defTabSz="1072535" rtl="0" eaLnBrk="1" latinLnBrk="0" hangingPunct="1">
        <a:defRPr sz="2100" kern="1200">
          <a:solidFill>
            <a:schemeClr val="tx1"/>
          </a:solidFill>
          <a:latin typeface="+mn-lt"/>
          <a:ea typeface="+mn-ea"/>
          <a:cs typeface="+mn-cs"/>
        </a:defRPr>
      </a:lvl7pPr>
      <a:lvl8pPr marL="3753872" algn="l" defTabSz="1072535" rtl="0" eaLnBrk="1" latinLnBrk="0" hangingPunct="1">
        <a:defRPr sz="2100" kern="1200">
          <a:solidFill>
            <a:schemeClr val="tx1"/>
          </a:solidFill>
          <a:latin typeface="+mn-lt"/>
          <a:ea typeface="+mn-ea"/>
          <a:cs typeface="+mn-cs"/>
        </a:defRPr>
      </a:lvl8pPr>
      <a:lvl9pPr marL="4290140" algn="l" defTabSz="1072535"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59115" name="Rectangle 11"/>
          <p:cNvSpPr>
            <a:spLocks noChangeArrowheads="1"/>
          </p:cNvSpPr>
          <p:nvPr userDrawn="1"/>
        </p:nvSpPr>
        <p:spPr bwMode="auto">
          <a:xfrm>
            <a:off x="0" y="6454682"/>
            <a:ext cx="11911013" cy="404906"/>
          </a:xfrm>
          <a:prstGeom prst="rect">
            <a:avLst/>
          </a:prstGeom>
          <a:solidFill>
            <a:srgbClr val="A50021"/>
          </a:solidFill>
          <a:ln w="9525" algn="ctr">
            <a:solidFill>
              <a:schemeClr val="tx1"/>
            </a:solidFill>
            <a:miter lim="800000"/>
            <a:headEnd/>
            <a:tailEnd/>
          </a:ln>
          <a:effectLst/>
        </p:spPr>
        <p:txBody>
          <a:bodyPr wrap="none" lIns="107257" tIns="53630" rIns="107257" bIns="53630" anchor="ctr"/>
          <a:lstStyle/>
          <a:p>
            <a:pPr algn="r"/>
            <a:endParaRPr lang="it-IT">
              <a:solidFill>
                <a:prstClr val="black"/>
              </a:solidFill>
              <a:latin typeface="Arial" charset="0"/>
            </a:endParaRPr>
          </a:p>
        </p:txBody>
      </p:sp>
      <p:sp>
        <p:nvSpPr>
          <p:cNvPr id="559106" name="Rectangle 2"/>
          <p:cNvSpPr>
            <a:spLocks noGrp="1" noChangeArrowheads="1"/>
          </p:cNvSpPr>
          <p:nvPr>
            <p:ph type="title"/>
          </p:nvPr>
        </p:nvSpPr>
        <p:spPr bwMode="auto">
          <a:xfrm>
            <a:off x="595551" y="274701"/>
            <a:ext cx="10719912" cy="1143265"/>
          </a:xfrm>
          <a:prstGeom prst="rect">
            <a:avLst/>
          </a:prstGeom>
          <a:noFill/>
          <a:ln w="9525">
            <a:noFill/>
            <a:miter lim="800000"/>
            <a:headEnd/>
            <a:tailEnd/>
          </a:ln>
          <a:effectLst/>
        </p:spPr>
        <p:txBody>
          <a:bodyPr vert="horz" wrap="square" lIns="107257" tIns="53630" rIns="107257" bIns="53630" numCol="1" anchor="ctr" anchorCtr="0" compatLnSpc="1">
            <a:prstTxWarp prst="textNoShape">
              <a:avLst/>
            </a:prstTxWarp>
          </a:bodyPr>
          <a:lstStyle/>
          <a:p>
            <a:pPr lvl="0"/>
            <a:r>
              <a:rPr lang="it-IT" dirty="0" smtClean="0"/>
              <a:t>Fare clic per modificare lo stile del titolo</a:t>
            </a:r>
          </a:p>
        </p:txBody>
      </p:sp>
      <p:sp>
        <p:nvSpPr>
          <p:cNvPr id="559107" name="Rectangle 3"/>
          <p:cNvSpPr>
            <a:spLocks noGrp="1" noChangeArrowheads="1"/>
          </p:cNvSpPr>
          <p:nvPr>
            <p:ph type="body" idx="1"/>
          </p:nvPr>
        </p:nvSpPr>
        <p:spPr bwMode="auto">
          <a:xfrm>
            <a:off x="595551" y="1600572"/>
            <a:ext cx="10719912" cy="4527011"/>
          </a:xfrm>
          <a:prstGeom prst="rect">
            <a:avLst/>
          </a:prstGeom>
          <a:noFill/>
          <a:ln w="9525">
            <a:noFill/>
            <a:miter lim="800000"/>
            <a:headEnd/>
            <a:tailEnd/>
          </a:ln>
          <a:effectLst/>
        </p:spPr>
        <p:txBody>
          <a:bodyPr vert="horz" wrap="square" lIns="107257" tIns="53630" rIns="107257" bIns="53630" numCol="1" anchor="t" anchorCtr="0" compatLnSpc="1">
            <a:prstTxWarp prst="textNoShape">
              <a:avLst/>
            </a:prstTxWarp>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559111" name="Text Box 7"/>
          <p:cNvSpPr txBox="1">
            <a:spLocks noChangeArrowheads="1"/>
          </p:cNvSpPr>
          <p:nvPr/>
        </p:nvSpPr>
        <p:spPr bwMode="auto">
          <a:xfrm>
            <a:off x="3854536" y="6455023"/>
            <a:ext cx="4220552" cy="333452"/>
          </a:xfrm>
          <a:prstGeom prst="rect">
            <a:avLst/>
          </a:prstGeom>
          <a:noFill/>
          <a:ln w="9525" algn="ctr">
            <a:noFill/>
            <a:miter lim="800000"/>
            <a:headEnd/>
            <a:tailEnd/>
          </a:ln>
          <a:effectLst/>
        </p:spPr>
        <p:txBody>
          <a:bodyPr wrap="none" lIns="0" tIns="0" rIns="0" bIns="0"/>
          <a:lstStyle/>
          <a:p>
            <a:pPr algn="ctr" eaLnBrk="0" hangingPunct="0"/>
            <a:r>
              <a:rPr lang="it-IT" sz="1400" dirty="0" smtClean="0">
                <a:solidFill>
                  <a:prstClr val="white"/>
                </a:solidFill>
                <a:latin typeface="Calibri" pitchFamily="34" charset="0"/>
              </a:rPr>
              <a:t>Promozione presso le Camere di Commercio dei servizi ICT avanzati resi disponibili dalla banda larga</a:t>
            </a:r>
          </a:p>
          <a:p>
            <a:pPr algn="ctr" eaLnBrk="0" hangingPunct="0"/>
            <a:r>
              <a:rPr lang="it-IT" sz="1400" dirty="0" smtClean="0">
                <a:solidFill>
                  <a:prstClr val="white"/>
                </a:solidFill>
                <a:latin typeface="Calibri" pitchFamily="34" charset="0"/>
              </a:rPr>
              <a:t>Camera di Commercio di Cosenza</a:t>
            </a:r>
          </a:p>
        </p:txBody>
      </p:sp>
      <p:sp>
        <p:nvSpPr>
          <p:cNvPr id="559112" name="Text Box 8"/>
          <p:cNvSpPr txBox="1">
            <a:spLocks noChangeArrowheads="1"/>
          </p:cNvSpPr>
          <p:nvPr/>
        </p:nvSpPr>
        <p:spPr bwMode="auto">
          <a:xfrm>
            <a:off x="194866" y="6543628"/>
            <a:ext cx="1091843" cy="215950"/>
          </a:xfrm>
          <a:prstGeom prst="rect">
            <a:avLst/>
          </a:prstGeom>
          <a:noFill/>
          <a:ln w="9525" algn="ctr">
            <a:noFill/>
            <a:miter lim="800000"/>
            <a:headEnd/>
            <a:tailEnd/>
          </a:ln>
          <a:effectLst/>
        </p:spPr>
        <p:txBody>
          <a:bodyPr wrap="none" lIns="0" tIns="0" rIns="0" bIns="0"/>
          <a:lstStyle/>
          <a:p>
            <a:r>
              <a:rPr lang="it-IT" sz="1400" dirty="0" smtClean="0">
                <a:solidFill>
                  <a:prstClr val="white"/>
                </a:solidFill>
                <a:latin typeface="Trebuchet MS" pitchFamily="34" charset="0"/>
              </a:rPr>
              <a:t>04-04-2012</a:t>
            </a:r>
            <a:endParaRPr lang="it-IT" sz="1400" dirty="0">
              <a:solidFill>
                <a:prstClr val="white"/>
              </a:solidFill>
              <a:latin typeface="Trebuchet MS" pitchFamily="34" charset="0"/>
            </a:endParaRPr>
          </a:p>
        </p:txBody>
      </p:sp>
      <p:sp>
        <p:nvSpPr>
          <p:cNvPr id="559113" name="Text Box 9"/>
          <p:cNvSpPr txBox="1">
            <a:spLocks noChangeArrowheads="1"/>
          </p:cNvSpPr>
          <p:nvPr/>
        </p:nvSpPr>
        <p:spPr bwMode="auto">
          <a:xfrm>
            <a:off x="10996066" y="6543628"/>
            <a:ext cx="720080" cy="215950"/>
          </a:xfrm>
          <a:prstGeom prst="rect">
            <a:avLst/>
          </a:prstGeom>
          <a:noFill/>
          <a:ln w="9525" algn="ctr">
            <a:noFill/>
            <a:miter lim="800000"/>
            <a:headEnd/>
            <a:tailEnd/>
          </a:ln>
          <a:effectLst/>
        </p:spPr>
        <p:txBody>
          <a:bodyPr wrap="none" lIns="0" tIns="0" rIns="0" bIns="0"/>
          <a:lstStyle/>
          <a:p>
            <a:pPr algn="ctr"/>
            <a:fld id="{FE0F9A20-B403-4F9B-AF3B-6CACD9AC18A5}" type="slidenum">
              <a:rPr lang="it-IT" sz="1400">
                <a:solidFill>
                  <a:prstClr val="white"/>
                </a:solidFill>
                <a:latin typeface="Trebuchet MS" pitchFamily="34" charset="0"/>
              </a:rPr>
              <a:pPr algn="ctr"/>
              <a:t>‹n.›</a:t>
            </a:fld>
            <a:endParaRPr lang="it-IT" sz="1400" dirty="0">
              <a:solidFill>
                <a:prstClr val="white"/>
              </a:solidFill>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Lst>
  <p:timing>
    <p:tnLst>
      <p:par>
        <p:cTn id="1" dur="indefinite" restart="never" nodeType="tmRoot"/>
      </p:par>
    </p:tnLst>
  </p:timing>
  <p:txStyles>
    <p:titleStyle>
      <a:lvl1pPr algn="l" rtl="0" fontAlgn="base">
        <a:spcBef>
          <a:spcPct val="0"/>
        </a:spcBef>
        <a:spcAft>
          <a:spcPct val="0"/>
        </a:spcAft>
        <a:defRPr sz="3600" b="1">
          <a:solidFill>
            <a:srgbClr val="A50021"/>
          </a:solidFill>
          <a:latin typeface="+mj-lt"/>
          <a:ea typeface="+mj-ea"/>
          <a:cs typeface="+mj-cs"/>
        </a:defRPr>
      </a:lvl1pPr>
      <a:lvl2pPr algn="ctr" rtl="0" fontAlgn="base">
        <a:spcBef>
          <a:spcPct val="0"/>
        </a:spcBef>
        <a:spcAft>
          <a:spcPct val="0"/>
        </a:spcAft>
        <a:defRPr sz="4700" b="1">
          <a:solidFill>
            <a:srgbClr val="A50021"/>
          </a:solidFill>
          <a:latin typeface="Calibri" pitchFamily="34" charset="0"/>
        </a:defRPr>
      </a:lvl2pPr>
      <a:lvl3pPr algn="ctr" rtl="0" fontAlgn="base">
        <a:spcBef>
          <a:spcPct val="0"/>
        </a:spcBef>
        <a:spcAft>
          <a:spcPct val="0"/>
        </a:spcAft>
        <a:defRPr sz="4700" b="1">
          <a:solidFill>
            <a:srgbClr val="A50021"/>
          </a:solidFill>
          <a:latin typeface="Calibri" pitchFamily="34" charset="0"/>
        </a:defRPr>
      </a:lvl3pPr>
      <a:lvl4pPr algn="ctr" rtl="0" fontAlgn="base">
        <a:spcBef>
          <a:spcPct val="0"/>
        </a:spcBef>
        <a:spcAft>
          <a:spcPct val="0"/>
        </a:spcAft>
        <a:defRPr sz="4700" b="1">
          <a:solidFill>
            <a:srgbClr val="A50021"/>
          </a:solidFill>
          <a:latin typeface="Calibri" pitchFamily="34" charset="0"/>
        </a:defRPr>
      </a:lvl4pPr>
      <a:lvl5pPr algn="ctr" rtl="0" fontAlgn="base">
        <a:spcBef>
          <a:spcPct val="0"/>
        </a:spcBef>
        <a:spcAft>
          <a:spcPct val="0"/>
        </a:spcAft>
        <a:defRPr sz="4700" b="1">
          <a:solidFill>
            <a:srgbClr val="A50021"/>
          </a:solidFill>
          <a:latin typeface="Calibri" pitchFamily="34" charset="0"/>
        </a:defRPr>
      </a:lvl5pPr>
      <a:lvl6pPr marL="536286" algn="ctr" rtl="0" fontAlgn="base">
        <a:spcBef>
          <a:spcPct val="0"/>
        </a:spcBef>
        <a:spcAft>
          <a:spcPct val="0"/>
        </a:spcAft>
        <a:defRPr sz="4700" b="1">
          <a:solidFill>
            <a:srgbClr val="A50021"/>
          </a:solidFill>
          <a:latin typeface="Calibri" pitchFamily="34" charset="0"/>
        </a:defRPr>
      </a:lvl6pPr>
      <a:lvl7pPr marL="1072572" algn="ctr" rtl="0" fontAlgn="base">
        <a:spcBef>
          <a:spcPct val="0"/>
        </a:spcBef>
        <a:spcAft>
          <a:spcPct val="0"/>
        </a:spcAft>
        <a:defRPr sz="4700" b="1">
          <a:solidFill>
            <a:srgbClr val="A50021"/>
          </a:solidFill>
          <a:latin typeface="Calibri" pitchFamily="34" charset="0"/>
        </a:defRPr>
      </a:lvl7pPr>
      <a:lvl8pPr marL="1608859" algn="ctr" rtl="0" fontAlgn="base">
        <a:spcBef>
          <a:spcPct val="0"/>
        </a:spcBef>
        <a:spcAft>
          <a:spcPct val="0"/>
        </a:spcAft>
        <a:defRPr sz="4700" b="1">
          <a:solidFill>
            <a:srgbClr val="A50021"/>
          </a:solidFill>
          <a:latin typeface="Calibri" pitchFamily="34" charset="0"/>
        </a:defRPr>
      </a:lvl8pPr>
      <a:lvl9pPr marL="2145145" algn="ctr" rtl="0" fontAlgn="base">
        <a:spcBef>
          <a:spcPct val="0"/>
        </a:spcBef>
        <a:spcAft>
          <a:spcPct val="0"/>
        </a:spcAft>
        <a:defRPr sz="4700" b="1">
          <a:solidFill>
            <a:srgbClr val="A50021"/>
          </a:solidFill>
          <a:latin typeface="Calibri" pitchFamily="34" charset="0"/>
        </a:defRPr>
      </a:lvl9pPr>
    </p:titleStyle>
    <p:bodyStyle>
      <a:lvl1pPr marL="402215" indent="-402215" algn="l" rtl="0" fontAlgn="base">
        <a:spcBef>
          <a:spcPct val="20000"/>
        </a:spcBef>
        <a:spcAft>
          <a:spcPct val="0"/>
        </a:spcAft>
        <a:buChar char="•"/>
        <a:defRPr sz="3800">
          <a:solidFill>
            <a:schemeClr val="tx1"/>
          </a:solidFill>
          <a:latin typeface="+mn-lt"/>
          <a:ea typeface="+mn-ea"/>
          <a:cs typeface="+mn-cs"/>
        </a:defRPr>
      </a:lvl1pPr>
      <a:lvl2pPr marL="871465" indent="-335179" algn="l" rtl="0" fontAlgn="base">
        <a:spcBef>
          <a:spcPct val="20000"/>
        </a:spcBef>
        <a:spcAft>
          <a:spcPct val="0"/>
        </a:spcAft>
        <a:buChar char="–"/>
        <a:defRPr sz="3300">
          <a:solidFill>
            <a:schemeClr val="tx1"/>
          </a:solidFill>
          <a:latin typeface="+mn-lt"/>
        </a:defRPr>
      </a:lvl2pPr>
      <a:lvl3pPr marL="1340716" indent="-268143" algn="l" rtl="0" fontAlgn="base">
        <a:spcBef>
          <a:spcPct val="20000"/>
        </a:spcBef>
        <a:spcAft>
          <a:spcPct val="0"/>
        </a:spcAft>
        <a:buChar char="•"/>
        <a:defRPr sz="2800">
          <a:solidFill>
            <a:schemeClr val="tx1"/>
          </a:solidFill>
          <a:latin typeface="+mn-lt"/>
        </a:defRPr>
      </a:lvl3pPr>
      <a:lvl4pPr marL="1877002" indent="-268143" algn="l" rtl="0" fontAlgn="base">
        <a:spcBef>
          <a:spcPct val="20000"/>
        </a:spcBef>
        <a:spcAft>
          <a:spcPct val="0"/>
        </a:spcAft>
        <a:buChar char="–"/>
        <a:defRPr sz="2300">
          <a:solidFill>
            <a:schemeClr val="tx1"/>
          </a:solidFill>
          <a:latin typeface="+mn-lt"/>
        </a:defRPr>
      </a:lvl4pPr>
      <a:lvl5pPr marL="2413288" indent="-268143" algn="l" rtl="0" fontAlgn="base">
        <a:spcBef>
          <a:spcPct val="20000"/>
        </a:spcBef>
        <a:spcAft>
          <a:spcPct val="0"/>
        </a:spcAft>
        <a:buChar char="»"/>
        <a:defRPr sz="2300">
          <a:solidFill>
            <a:schemeClr val="tx1"/>
          </a:solidFill>
          <a:latin typeface="+mn-lt"/>
        </a:defRPr>
      </a:lvl5pPr>
      <a:lvl6pPr marL="2949574" indent="-268143" algn="l" rtl="0" fontAlgn="base">
        <a:spcBef>
          <a:spcPct val="20000"/>
        </a:spcBef>
        <a:spcAft>
          <a:spcPct val="0"/>
        </a:spcAft>
        <a:buChar char="»"/>
        <a:defRPr sz="2300">
          <a:solidFill>
            <a:schemeClr val="tx1"/>
          </a:solidFill>
          <a:latin typeface="+mn-lt"/>
        </a:defRPr>
      </a:lvl6pPr>
      <a:lvl7pPr marL="3485860" indent="-268143" algn="l" rtl="0" fontAlgn="base">
        <a:spcBef>
          <a:spcPct val="20000"/>
        </a:spcBef>
        <a:spcAft>
          <a:spcPct val="0"/>
        </a:spcAft>
        <a:buChar char="»"/>
        <a:defRPr sz="2300">
          <a:solidFill>
            <a:schemeClr val="tx1"/>
          </a:solidFill>
          <a:latin typeface="+mn-lt"/>
        </a:defRPr>
      </a:lvl7pPr>
      <a:lvl8pPr marL="4022147" indent="-268143" algn="l" rtl="0" fontAlgn="base">
        <a:spcBef>
          <a:spcPct val="20000"/>
        </a:spcBef>
        <a:spcAft>
          <a:spcPct val="0"/>
        </a:spcAft>
        <a:buChar char="»"/>
        <a:defRPr sz="2300">
          <a:solidFill>
            <a:schemeClr val="tx1"/>
          </a:solidFill>
          <a:latin typeface="+mn-lt"/>
        </a:defRPr>
      </a:lvl8pPr>
      <a:lvl9pPr marL="4558433" indent="-268143" algn="l" rtl="0" fontAlgn="base">
        <a:spcBef>
          <a:spcPct val="20000"/>
        </a:spcBef>
        <a:spcAft>
          <a:spcPct val="0"/>
        </a:spcAft>
        <a:buChar char="»"/>
        <a:defRPr sz="2300">
          <a:solidFill>
            <a:schemeClr val="tx1"/>
          </a:solidFill>
          <a:latin typeface="+mn-lt"/>
        </a:defRPr>
      </a:lvl9pPr>
    </p:bodyStyle>
    <p:otherStyle>
      <a:defPPr>
        <a:defRPr lang="it-IT"/>
      </a:defPPr>
      <a:lvl1pPr marL="0" algn="l" defTabSz="1072572" rtl="0" eaLnBrk="1" latinLnBrk="0" hangingPunct="1">
        <a:defRPr sz="2100" kern="1200">
          <a:solidFill>
            <a:schemeClr val="tx1"/>
          </a:solidFill>
          <a:latin typeface="+mn-lt"/>
          <a:ea typeface="+mn-ea"/>
          <a:cs typeface="+mn-cs"/>
        </a:defRPr>
      </a:lvl1pPr>
      <a:lvl2pPr marL="536286" algn="l" defTabSz="1072572" rtl="0" eaLnBrk="1" latinLnBrk="0" hangingPunct="1">
        <a:defRPr sz="2100" kern="1200">
          <a:solidFill>
            <a:schemeClr val="tx1"/>
          </a:solidFill>
          <a:latin typeface="+mn-lt"/>
          <a:ea typeface="+mn-ea"/>
          <a:cs typeface="+mn-cs"/>
        </a:defRPr>
      </a:lvl2pPr>
      <a:lvl3pPr marL="1072572" algn="l" defTabSz="1072572" rtl="0" eaLnBrk="1" latinLnBrk="0" hangingPunct="1">
        <a:defRPr sz="2100" kern="1200">
          <a:solidFill>
            <a:schemeClr val="tx1"/>
          </a:solidFill>
          <a:latin typeface="+mn-lt"/>
          <a:ea typeface="+mn-ea"/>
          <a:cs typeface="+mn-cs"/>
        </a:defRPr>
      </a:lvl3pPr>
      <a:lvl4pPr marL="1608859" algn="l" defTabSz="1072572" rtl="0" eaLnBrk="1" latinLnBrk="0" hangingPunct="1">
        <a:defRPr sz="2100" kern="1200">
          <a:solidFill>
            <a:schemeClr val="tx1"/>
          </a:solidFill>
          <a:latin typeface="+mn-lt"/>
          <a:ea typeface="+mn-ea"/>
          <a:cs typeface="+mn-cs"/>
        </a:defRPr>
      </a:lvl4pPr>
      <a:lvl5pPr marL="2145145" algn="l" defTabSz="1072572" rtl="0" eaLnBrk="1" latinLnBrk="0" hangingPunct="1">
        <a:defRPr sz="2100" kern="1200">
          <a:solidFill>
            <a:schemeClr val="tx1"/>
          </a:solidFill>
          <a:latin typeface="+mn-lt"/>
          <a:ea typeface="+mn-ea"/>
          <a:cs typeface="+mn-cs"/>
        </a:defRPr>
      </a:lvl5pPr>
      <a:lvl6pPr marL="2681431" algn="l" defTabSz="1072572" rtl="0" eaLnBrk="1" latinLnBrk="0" hangingPunct="1">
        <a:defRPr sz="2100" kern="1200">
          <a:solidFill>
            <a:schemeClr val="tx1"/>
          </a:solidFill>
          <a:latin typeface="+mn-lt"/>
          <a:ea typeface="+mn-ea"/>
          <a:cs typeface="+mn-cs"/>
        </a:defRPr>
      </a:lvl6pPr>
      <a:lvl7pPr marL="3217717" algn="l" defTabSz="1072572" rtl="0" eaLnBrk="1" latinLnBrk="0" hangingPunct="1">
        <a:defRPr sz="2100" kern="1200">
          <a:solidFill>
            <a:schemeClr val="tx1"/>
          </a:solidFill>
          <a:latin typeface="+mn-lt"/>
          <a:ea typeface="+mn-ea"/>
          <a:cs typeface="+mn-cs"/>
        </a:defRPr>
      </a:lvl7pPr>
      <a:lvl8pPr marL="3754004" algn="l" defTabSz="1072572" rtl="0" eaLnBrk="1" latinLnBrk="0" hangingPunct="1">
        <a:defRPr sz="2100" kern="1200">
          <a:solidFill>
            <a:schemeClr val="tx1"/>
          </a:solidFill>
          <a:latin typeface="+mn-lt"/>
          <a:ea typeface="+mn-ea"/>
          <a:cs typeface="+mn-cs"/>
        </a:defRPr>
      </a:lvl8pPr>
      <a:lvl9pPr marL="4290290" algn="l" defTabSz="107257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5.png"/><Relationship Id="rId5" Type="http://schemas.openxmlformats.org/officeDocument/2006/relationships/image" Target="../media/image6.png"/><Relationship Id="rId7" Type="http://schemas.openxmlformats.org/officeDocument/2006/relationships/image" Target="../media/image8.png"/><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4.png"/><Relationship Id="rId6"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jpeg"/></Relationships>
</file>

<file path=ppt/slides/_rels/slide16.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6" Type="http://schemas.openxmlformats.org/officeDocument/2006/relationships/image" Target="file://localhost/http/::www.enterprise20.it:multimedia:48c1a785-669e-45b0-9d07-6924472eecff.png" TargetMode="External"/><Relationship Id="rId4" Type="http://schemas.openxmlformats.org/officeDocument/2006/relationships/image" Target="file://localhost/http/::www.enterprise20.it:multimedia:82ec0fe5-e8c2-41cc-a970-a6d7a02cc2e0.png"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png"/><Relationship Id="rId5"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3"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3"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3"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3"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626914" y="3486931"/>
            <a:ext cx="2520275" cy="806959"/>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
        <p:nvSpPr>
          <p:cNvPr id="625666" name="Rectangle 2"/>
          <p:cNvSpPr>
            <a:spLocks noChangeArrowheads="1"/>
          </p:cNvSpPr>
          <p:nvPr/>
        </p:nvSpPr>
        <p:spPr bwMode="auto">
          <a:xfrm>
            <a:off x="0" y="6181168"/>
            <a:ext cx="8862952" cy="692310"/>
          </a:xfrm>
          <a:prstGeom prst="rect">
            <a:avLst/>
          </a:prstGeom>
          <a:solidFill>
            <a:schemeClr val="bg1"/>
          </a:solidFill>
          <a:ln w="9525" algn="ctr">
            <a:noFill/>
            <a:miter lim="800000"/>
            <a:headEnd/>
            <a:tailEnd/>
          </a:ln>
          <a:effectLst/>
        </p:spPr>
        <p:txBody>
          <a:bodyPr wrap="none" lIns="107257" tIns="53630" rIns="107257" bIns="53630" anchor="ctr"/>
          <a:lstStyle/>
          <a:p>
            <a:endParaRPr lang="it-IT"/>
          </a:p>
        </p:txBody>
      </p:sp>
      <p:pic>
        <p:nvPicPr>
          <p:cNvPr id="625667" name="Immagine 2" descr="Logo Trasparente.gif"/>
          <p:cNvPicPr>
            <a:picLocks noChangeArrowheads="1"/>
          </p:cNvPicPr>
          <p:nvPr/>
        </p:nvPicPr>
        <p:blipFill>
          <a:blip r:embed="rId4" cstate="print"/>
          <a:srcRect/>
          <a:stretch>
            <a:fillRect/>
          </a:stretch>
        </p:blipFill>
        <p:spPr bwMode="auto">
          <a:xfrm>
            <a:off x="703081" y="188958"/>
            <a:ext cx="4152311" cy="1451311"/>
          </a:xfrm>
          <a:prstGeom prst="rect">
            <a:avLst/>
          </a:prstGeom>
          <a:noFill/>
        </p:spPr>
      </p:pic>
      <p:grpSp>
        <p:nvGrpSpPr>
          <p:cNvPr id="2" name="Group 4"/>
          <p:cNvGrpSpPr>
            <a:grpSpLocks/>
          </p:cNvGrpSpPr>
          <p:nvPr/>
        </p:nvGrpSpPr>
        <p:grpSpPr bwMode="auto">
          <a:xfrm>
            <a:off x="8405950" y="19054"/>
            <a:ext cx="3505063" cy="6840534"/>
            <a:chOff x="7560" y="0"/>
            <a:chExt cx="4700" cy="15840"/>
          </a:xfrm>
        </p:grpSpPr>
        <p:sp>
          <p:nvSpPr>
            <p:cNvPr id="625669" name="Rectangle 5"/>
            <p:cNvSpPr>
              <a:spLocks noChangeArrowheads="1"/>
            </p:cNvSpPr>
            <p:nvPr/>
          </p:nvSpPr>
          <p:spPr bwMode="auto">
            <a:xfrm>
              <a:off x="7755" y="0"/>
              <a:ext cx="4505" cy="15840"/>
            </a:xfrm>
            <a:prstGeom prst="rect">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a:lstStyle/>
            <a:p>
              <a:endParaRPr lang="it-IT"/>
            </a:p>
          </p:txBody>
        </p:sp>
        <p:sp>
          <p:nvSpPr>
            <p:cNvPr id="625670" name="Rectangle 6"/>
            <p:cNvSpPr>
              <a:spLocks noChangeArrowheads="1"/>
            </p:cNvSpPr>
            <p:nvPr/>
          </p:nvSpPr>
          <p:spPr bwMode="auto">
            <a:xfrm>
              <a:off x="7560" y="8"/>
              <a:ext cx="195" cy="15825"/>
            </a:xfrm>
            <a:prstGeom prst="rect">
              <a:avLst/>
            </a:prstGeom>
            <a:pattFill prst="ltVert">
              <a:fgClr>
                <a:srgbClr val="9BBB59">
                  <a:alpha val="80000"/>
                </a:srgbClr>
              </a:fgClr>
              <a:bgClr>
                <a:srgbClr val="FFFFFF">
                  <a:alpha val="80000"/>
                </a:srgbClr>
              </a:bgClr>
            </a:pattFill>
            <a:ln w="12700">
              <a:noFill/>
              <a:miter lim="800000"/>
              <a:headEnd/>
              <a:tailEnd/>
            </a:ln>
            <a:effectLst/>
          </p:spPr>
          <p:txBody>
            <a:bodyPr anchor="ctr"/>
            <a:lstStyle/>
            <a:p>
              <a:endParaRPr lang="it-IT"/>
            </a:p>
          </p:txBody>
        </p:sp>
      </p:grpSp>
      <p:sp>
        <p:nvSpPr>
          <p:cNvPr id="625671" name="Rectangle 7"/>
          <p:cNvSpPr>
            <a:spLocks noChangeArrowheads="1"/>
          </p:cNvSpPr>
          <p:nvPr/>
        </p:nvSpPr>
        <p:spPr bwMode="auto">
          <a:xfrm>
            <a:off x="8405950" y="19054"/>
            <a:ext cx="3505063" cy="1708546"/>
          </a:xfrm>
          <a:prstGeom prst="rect">
            <a:avLst/>
          </a:prstGeom>
          <a:noFill/>
          <a:ln w="12700">
            <a:noFill/>
            <a:miter lim="800000"/>
            <a:headEnd/>
            <a:tailEnd/>
          </a:ln>
          <a:effectLst/>
        </p:spPr>
        <p:txBody>
          <a:bodyPr lIns="429028" tIns="214515" rIns="214515" bIns="214515" anchor="b"/>
          <a:lstStyle/>
          <a:p>
            <a:pPr algn="l" eaLnBrk="0" hangingPunct="0"/>
            <a:r>
              <a:rPr lang="it-IT" sz="5600" b="1" dirty="0" smtClean="0">
                <a:solidFill>
                  <a:srgbClr val="FFFFFF"/>
                </a:solidFill>
                <a:latin typeface="Cambria" pitchFamily="18" charset="0"/>
              </a:rPr>
              <a:t>2012</a:t>
            </a:r>
            <a:endParaRPr lang="it-IT" sz="2800" dirty="0"/>
          </a:p>
        </p:txBody>
      </p:sp>
      <p:sp>
        <p:nvSpPr>
          <p:cNvPr id="625672" name="Rectangle 8"/>
          <p:cNvSpPr>
            <a:spLocks noChangeArrowheads="1"/>
          </p:cNvSpPr>
          <p:nvPr/>
        </p:nvSpPr>
        <p:spPr bwMode="auto">
          <a:xfrm>
            <a:off x="9419017" y="4876343"/>
            <a:ext cx="2491998" cy="1926083"/>
          </a:xfrm>
          <a:prstGeom prst="rect">
            <a:avLst/>
          </a:prstGeom>
          <a:noFill/>
          <a:ln w="12700">
            <a:noFill/>
            <a:miter lim="800000"/>
            <a:headEnd/>
            <a:tailEnd/>
          </a:ln>
          <a:effectLst/>
        </p:spPr>
        <p:txBody>
          <a:bodyPr lIns="429028" tIns="214515" rIns="214515" bIns="214515" anchor="ctr"/>
          <a:lstStyle/>
          <a:p>
            <a:pPr algn="l" eaLnBrk="0" hangingPunct="0"/>
            <a:endParaRPr lang="it-IT" b="1" dirty="0" smtClean="0">
              <a:solidFill>
                <a:srgbClr val="FFFFFF"/>
              </a:solidFill>
              <a:latin typeface="Calibri" pitchFamily="34" charset="0"/>
            </a:endParaRPr>
          </a:p>
          <a:p>
            <a:pPr algn="l" eaLnBrk="0" hangingPunct="0"/>
            <a:endParaRPr lang="it-IT" b="1" dirty="0">
              <a:solidFill>
                <a:srgbClr val="FFFFFF"/>
              </a:solidFill>
              <a:latin typeface="Calibri" pitchFamily="34" charset="0"/>
            </a:endParaRPr>
          </a:p>
          <a:p>
            <a:pPr algn="l" eaLnBrk="0" hangingPunct="0"/>
            <a:r>
              <a:rPr lang="it-IT" b="1" dirty="0" smtClean="0">
                <a:solidFill>
                  <a:srgbClr val="FFFFFF"/>
                </a:solidFill>
                <a:latin typeface="Calibri" pitchFamily="34" charset="0"/>
              </a:rPr>
              <a:t>Ravenna</a:t>
            </a:r>
          </a:p>
          <a:p>
            <a:pPr algn="l" eaLnBrk="0" hangingPunct="0"/>
            <a:r>
              <a:rPr lang="it-IT" b="1" dirty="0" smtClean="0">
                <a:solidFill>
                  <a:srgbClr val="FFFFFF"/>
                </a:solidFill>
                <a:latin typeface="Calibri" pitchFamily="34" charset="0"/>
              </a:rPr>
              <a:t>13-04-2012</a:t>
            </a:r>
            <a:endParaRPr lang="it-IT" dirty="0"/>
          </a:p>
        </p:txBody>
      </p:sp>
      <p:sp>
        <p:nvSpPr>
          <p:cNvPr id="625673" name="Rectangle 9"/>
          <p:cNvSpPr>
            <a:spLocks noChangeArrowheads="1"/>
          </p:cNvSpPr>
          <p:nvPr/>
        </p:nvSpPr>
        <p:spPr bwMode="auto">
          <a:xfrm>
            <a:off x="609701" y="1641857"/>
            <a:ext cx="10410894" cy="1800642"/>
          </a:xfrm>
          <a:prstGeom prst="rect">
            <a:avLst/>
          </a:prstGeom>
          <a:solidFill>
            <a:srgbClr val="622423"/>
          </a:solidFill>
          <a:ln w="12700">
            <a:solidFill>
              <a:srgbClr val="FFFFFF"/>
            </a:solidFill>
            <a:miter lim="800000"/>
            <a:headEnd/>
            <a:tailEnd/>
          </a:ln>
          <a:effectLst/>
        </p:spPr>
        <p:txBody>
          <a:bodyPr lIns="214515" tIns="12667" rIns="214515" bIns="12667" anchor="ctr"/>
          <a:lstStyle/>
          <a:p>
            <a:r>
              <a:rPr lang="it-IT" sz="3300" b="1" dirty="0" smtClean="0">
                <a:solidFill>
                  <a:prstClr val="white"/>
                </a:solidFill>
                <a:effectLst>
                  <a:outerShdw blurRad="38100" dist="38100" dir="2700000" algn="tl">
                    <a:srgbClr val="000000"/>
                  </a:outerShdw>
                </a:effectLst>
                <a:latin typeface="Calibri" pitchFamily="34" charset="0"/>
              </a:rPr>
              <a:t>Come amplificare la capacità di comunicazione aziendale: </a:t>
            </a:r>
            <a:r>
              <a:rPr lang="it-IT" sz="3300" b="1" dirty="0" err="1" smtClean="0">
                <a:solidFill>
                  <a:prstClr val="white"/>
                </a:solidFill>
                <a:effectLst>
                  <a:outerShdw blurRad="38100" dist="38100" dir="2700000" algn="tl">
                    <a:srgbClr val="000000"/>
                  </a:outerShdw>
                </a:effectLst>
                <a:latin typeface="Calibri" pitchFamily="34" charset="0"/>
              </a:rPr>
              <a:t>Enterprise</a:t>
            </a:r>
            <a:r>
              <a:rPr lang="it-IT" sz="3300" b="1" dirty="0" smtClean="0">
                <a:solidFill>
                  <a:prstClr val="white"/>
                </a:solidFill>
                <a:effectLst>
                  <a:outerShdw blurRad="38100" dist="38100" dir="2700000" algn="tl">
                    <a:srgbClr val="000000"/>
                  </a:outerShdw>
                </a:effectLst>
                <a:latin typeface="Calibri" pitchFamily="34" charset="0"/>
              </a:rPr>
              <a:t> 2.0 e i Social Media </a:t>
            </a:r>
          </a:p>
          <a:p>
            <a:r>
              <a:rPr lang="it-IT" sz="3300" b="1" dirty="0" smtClean="0">
                <a:solidFill>
                  <a:prstClr val="white"/>
                </a:solidFill>
                <a:effectLst>
                  <a:outerShdw blurRad="38100" dist="38100" dir="2700000" algn="tl">
                    <a:srgbClr val="000000"/>
                  </a:outerShdw>
                </a:effectLst>
                <a:latin typeface="Calibri" pitchFamily="34" charset="0"/>
              </a:rPr>
              <a:t>per lo sviluppo del business </a:t>
            </a:r>
            <a:endParaRPr lang="it-IT" sz="2300" b="1" dirty="0" smtClean="0">
              <a:solidFill>
                <a:schemeClr val="bg1"/>
              </a:solidFill>
              <a:effectLst>
                <a:outerShdw blurRad="38100" dist="38100" dir="2700000" algn="tl">
                  <a:srgbClr val="000000"/>
                </a:outerShdw>
              </a:effectLst>
              <a:latin typeface="Calibri" pitchFamily="34" charset="0"/>
            </a:endParaRPr>
          </a:p>
          <a:p>
            <a:pPr eaLnBrk="0" hangingPunct="0"/>
            <a:r>
              <a:rPr lang="it-IT" sz="2300" b="1" dirty="0" smtClean="0">
                <a:solidFill>
                  <a:schemeClr val="bg1"/>
                </a:solidFill>
                <a:effectLst>
                  <a:outerShdw blurRad="38100" dist="38100" dir="2700000" algn="tl">
                    <a:srgbClr val="000000"/>
                  </a:outerShdw>
                </a:effectLst>
                <a:latin typeface="Calibri" pitchFamily="34" charset="0"/>
              </a:rPr>
              <a:t>Incontri con le imprese</a:t>
            </a:r>
            <a:endParaRPr lang="it-IT" sz="2300" b="1" dirty="0">
              <a:solidFill>
                <a:schemeClr val="bg1"/>
              </a:solidFill>
              <a:effectLst>
                <a:outerShdw blurRad="38100" dist="38100" dir="2700000" algn="tl">
                  <a:srgbClr val="000000"/>
                </a:outerShdw>
              </a:effectLst>
              <a:latin typeface="Calibri" pitchFamily="34" charset="0"/>
            </a:endParaRPr>
          </a:p>
        </p:txBody>
      </p:sp>
      <p:sp>
        <p:nvSpPr>
          <p:cNvPr id="625674" name="Text Box 10"/>
          <p:cNvSpPr txBox="1">
            <a:spLocks noChangeArrowheads="1"/>
          </p:cNvSpPr>
          <p:nvPr/>
        </p:nvSpPr>
        <p:spPr bwMode="auto">
          <a:xfrm>
            <a:off x="596599" y="5295403"/>
            <a:ext cx="2719267" cy="308046"/>
          </a:xfrm>
          <a:prstGeom prst="rect">
            <a:avLst/>
          </a:prstGeom>
          <a:solidFill>
            <a:srgbClr val="FFFFFF"/>
          </a:solidFill>
          <a:ln w="9525">
            <a:noFill/>
            <a:miter lim="800000"/>
            <a:headEnd/>
            <a:tailEnd/>
          </a:ln>
        </p:spPr>
        <p:txBody>
          <a:bodyPr lIns="107257" tIns="53630" rIns="107257" bIns="53630"/>
          <a:lstStyle/>
          <a:p>
            <a:pPr algn="l" eaLnBrk="0" hangingPunct="0"/>
            <a:r>
              <a:rPr lang="it-IT" b="1" dirty="0">
                <a:latin typeface="Calibri" pitchFamily="34" charset="0"/>
              </a:rPr>
              <a:t>Progetto finanziato da</a:t>
            </a:r>
            <a:endParaRPr lang="it-IT" dirty="0">
              <a:latin typeface="Calibri"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626914" y="5778918"/>
            <a:ext cx="7810233" cy="747220"/>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pic>
        <p:nvPicPr>
          <p:cNvPr id="16" name="Picture 6" descr="Between last pag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09881" y="259682"/>
            <a:ext cx="2861849" cy="985249"/>
          </a:xfrm>
          <a:prstGeom prst="rect">
            <a:avLst/>
          </a:prstGeom>
          <a:noFill/>
          <a:ln w="9525">
            <a:noFill/>
            <a:miter lim="800000"/>
            <a:headEnd/>
            <a:tailEnd/>
          </a:ln>
        </p:spPr>
      </p:pic>
      <p:pic>
        <p:nvPicPr>
          <p:cNvPr id="3" name="Picture 2"/>
          <p:cNvPicPr preferRelativeResize="0">
            <a:picLocks noChangeArrowheads="1"/>
          </p:cNvPicPr>
          <p:nvPr/>
        </p:nvPicPr>
        <p:blipFill>
          <a:blip r:embed="rId7"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8010594" y="3452389"/>
            <a:ext cx="3086814" cy="2224723"/>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541761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98475" y="458788"/>
            <a:ext cx="10702925" cy="750887"/>
          </a:xfrm>
        </p:spPr>
        <p:txBody>
          <a:bodyPr/>
          <a:lstStyle/>
          <a:p>
            <a:pPr marL="512763" indent="-512763" eaLnBrk="1" hangingPunct="1"/>
            <a:r>
              <a:rPr lang="it-IT" smtClean="0">
                <a:ea typeface="ＭＳ Ｐゴシック" charset="-128"/>
                <a:cs typeface="ＭＳ Ｐゴシック" charset="-128"/>
              </a:rPr>
              <a:t>Ent 2.0: Business value &amp; drivers 1/3</a:t>
            </a:r>
          </a:p>
        </p:txBody>
      </p:sp>
      <p:pic>
        <p:nvPicPr>
          <p:cNvPr id="51203" name="Picture 3"/>
          <p:cNvPicPr>
            <a:picLocks noChangeAspect="1" noChangeArrowheads="1"/>
          </p:cNvPicPr>
          <p:nvPr/>
        </p:nvPicPr>
        <p:blipFill>
          <a:blip r:embed="rId3" cstate="print"/>
          <a:srcRect l="12778" t="16127" r="12064" b="9396"/>
          <a:stretch>
            <a:fillRect/>
          </a:stretch>
        </p:blipFill>
        <p:spPr bwMode="auto">
          <a:xfrm>
            <a:off x="944563" y="1449388"/>
            <a:ext cx="9994900" cy="4546600"/>
          </a:xfrm>
          <a:prstGeom prst="rect">
            <a:avLst/>
          </a:prstGeom>
          <a:noFill/>
          <a:ln w="9525">
            <a:noFill/>
            <a:miter lim="800000"/>
            <a:headEnd/>
            <a:tailEnd/>
          </a:ln>
        </p:spPr>
      </p:pic>
      <p:sp>
        <p:nvSpPr>
          <p:cNvPr id="51204" name="Text Box 4"/>
          <p:cNvSpPr txBox="1">
            <a:spLocks noChangeArrowheads="1"/>
          </p:cNvSpPr>
          <p:nvPr/>
        </p:nvSpPr>
        <p:spPr bwMode="auto">
          <a:xfrm>
            <a:off x="1258888" y="6084888"/>
            <a:ext cx="2055812" cy="16986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it-IT" sz="1100" i="1">
                <a:solidFill>
                  <a:srgbClr val="8C8C8C"/>
                </a:solidFill>
                <a:cs typeface="Arial" charset="0"/>
              </a:rPr>
              <a:t>Author: Ron Doss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olo 1"/>
          <p:cNvSpPr>
            <a:spLocks noGrp="1"/>
          </p:cNvSpPr>
          <p:nvPr>
            <p:ph type="title"/>
          </p:nvPr>
        </p:nvSpPr>
        <p:spPr>
          <a:xfrm>
            <a:off x="595313" y="404813"/>
            <a:ext cx="10720387" cy="1012825"/>
          </a:xfrm>
        </p:spPr>
        <p:txBody>
          <a:bodyPr/>
          <a:lstStyle/>
          <a:p>
            <a:r>
              <a:rPr lang="it-IT" smtClean="0"/>
              <a:t>Strumenti dell’Enterprise 2.0</a:t>
            </a:r>
          </a:p>
        </p:txBody>
      </p:sp>
      <p:sp>
        <p:nvSpPr>
          <p:cNvPr id="3" name="Segnaposto contenuto 2"/>
          <p:cNvSpPr>
            <a:spLocks noGrp="1"/>
          </p:cNvSpPr>
          <p:nvPr>
            <p:ph idx="1"/>
          </p:nvPr>
        </p:nvSpPr>
        <p:spPr>
          <a:xfrm>
            <a:off x="595313" y="1600200"/>
            <a:ext cx="5143500" cy="4527550"/>
          </a:xfrm>
        </p:spPr>
        <p:txBody>
          <a:bodyPr>
            <a:normAutofit fontScale="77500" lnSpcReduction="20000"/>
          </a:bodyPr>
          <a:lstStyle/>
          <a:p>
            <a:pPr>
              <a:defRPr/>
            </a:pPr>
            <a:r>
              <a:rPr lang="it-IT" b="1" dirty="0" smtClean="0"/>
              <a:t>Blog</a:t>
            </a:r>
            <a:r>
              <a:rPr lang="it-IT" dirty="0" smtClean="0"/>
              <a:t>: produzione e fruizione dei contenuti</a:t>
            </a:r>
          </a:p>
          <a:p>
            <a:pPr>
              <a:defRPr/>
            </a:pPr>
            <a:r>
              <a:rPr lang="it-IT" b="1" dirty="0" err="1" smtClean="0"/>
              <a:t>Crowdsourcing</a:t>
            </a:r>
            <a:r>
              <a:rPr lang="it-IT" dirty="0" smtClean="0"/>
              <a:t>: creazione e diffusione della conoscenza</a:t>
            </a:r>
          </a:p>
          <a:p>
            <a:pPr>
              <a:defRPr/>
            </a:pPr>
            <a:r>
              <a:rPr lang="it-IT" b="1" dirty="0" err="1" smtClean="0"/>
              <a:t>Tag</a:t>
            </a:r>
            <a:r>
              <a:rPr lang="it-IT" dirty="0" smtClean="0"/>
              <a:t>,</a:t>
            </a:r>
            <a:r>
              <a:rPr lang="it-IT" b="1" dirty="0" smtClean="0"/>
              <a:t> RSS</a:t>
            </a:r>
            <a:r>
              <a:rPr lang="it-IT" dirty="0" smtClean="0"/>
              <a:t>,</a:t>
            </a:r>
            <a:r>
              <a:rPr lang="it-IT" b="1" dirty="0" smtClean="0"/>
              <a:t> </a:t>
            </a:r>
            <a:r>
              <a:rPr lang="it-IT" b="1" dirty="0" err="1" smtClean="0"/>
              <a:t>bookmarking</a:t>
            </a:r>
            <a:r>
              <a:rPr lang="it-IT" dirty="0" smtClean="0"/>
              <a:t>: aggiornamento e ricerca delle informazioni</a:t>
            </a:r>
          </a:p>
          <a:p>
            <a:pPr lvl="1">
              <a:defRPr/>
            </a:pPr>
            <a:r>
              <a:rPr lang="it-IT" dirty="0" smtClean="0"/>
              <a:t>Da tassonomia a </a:t>
            </a:r>
            <a:r>
              <a:rPr lang="it-IT" dirty="0" err="1" smtClean="0"/>
              <a:t>folksonomia</a:t>
            </a:r>
            <a:endParaRPr lang="it-IT" dirty="0" smtClean="0"/>
          </a:p>
          <a:p>
            <a:pPr>
              <a:defRPr/>
            </a:pPr>
            <a:r>
              <a:rPr lang="it-IT" b="1" dirty="0" smtClean="0"/>
              <a:t>Social network</a:t>
            </a:r>
            <a:r>
              <a:rPr lang="it-IT" dirty="0" smtClean="0"/>
              <a:t>: migliorare la rete di relazioni</a:t>
            </a:r>
          </a:p>
          <a:p>
            <a:pPr lvl="1">
              <a:defRPr/>
            </a:pPr>
            <a:endParaRPr lang="it-IT" dirty="0"/>
          </a:p>
        </p:txBody>
      </p:sp>
      <p:pic>
        <p:nvPicPr>
          <p:cNvPr id="18436" name="Picture 2"/>
          <p:cNvPicPr>
            <a:picLocks noChangeAspect="1" noChangeArrowheads="1"/>
          </p:cNvPicPr>
          <p:nvPr/>
        </p:nvPicPr>
        <p:blipFill>
          <a:blip r:embed="rId2" cstate="print"/>
          <a:srcRect/>
          <a:stretch>
            <a:fillRect/>
          </a:stretch>
        </p:blipFill>
        <p:spPr bwMode="auto">
          <a:xfrm>
            <a:off x="5667375" y="1557338"/>
            <a:ext cx="6202363" cy="447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95313" y="404813"/>
            <a:ext cx="10720387" cy="1012825"/>
          </a:xfrm>
        </p:spPr>
        <p:txBody>
          <a:bodyPr/>
          <a:lstStyle/>
          <a:p>
            <a:pPr marL="512763" indent="-512763" eaLnBrk="1" hangingPunct="1"/>
            <a:r>
              <a:rPr lang="it-IT" dirty="0" smtClean="0">
                <a:ea typeface="ＭＳ Ｐゴシック" charset="-128"/>
                <a:cs typeface="ＭＳ Ｐゴシック" charset="-128"/>
              </a:rPr>
              <a:t>Gli stimoli verso l'Enterprise 2.0</a:t>
            </a:r>
          </a:p>
        </p:txBody>
      </p:sp>
      <p:pic>
        <p:nvPicPr>
          <p:cNvPr id="55299" name="Picture 3"/>
          <p:cNvPicPr>
            <a:picLocks noGrp="1" noChangeAspect="1" noChangeArrowheads="1"/>
          </p:cNvPicPr>
          <p:nvPr>
            <p:ph type="body" idx="1"/>
          </p:nvPr>
        </p:nvPicPr>
        <p:blipFill>
          <a:blip r:embed="rId3" cstate="print"/>
          <a:srcRect l="21906" t="23238" r="24048" b="11000"/>
          <a:stretch>
            <a:fillRect/>
          </a:stretch>
        </p:blipFill>
        <p:spPr>
          <a:xfrm>
            <a:off x="1255713" y="1835150"/>
            <a:ext cx="8856662" cy="4251325"/>
          </a:xfrm>
          <a:noFill/>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6"/>
          <p:cNvGrpSpPr>
            <a:grpSpLocks/>
          </p:cNvGrpSpPr>
          <p:nvPr/>
        </p:nvGrpSpPr>
        <p:grpSpPr bwMode="auto">
          <a:xfrm>
            <a:off x="0" y="1768475"/>
            <a:ext cx="5992813" cy="4548188"/>
            <a:chOff x="1505" y="1026"/>
            <a:chExt cx="2743" cy="2751"/>
          </a:xfrm>
        </p:grpSpPr>
        <p:pic>
          <p:nvPicPr>
            <p:cNvPr id="57353" name="Picture 4" descr="forrester-global-enterprise-web-20-spend-by-technology-2007-2013"/>
            <p:cNvPicPr>
              <a:picLocks noChangeAspect="1" noChangeArrowheads="1"/>
            </p:cNvPicPr>
            <p:nvPr/>
          </p:nvPicPr>
          <p:blipFill>
            <a:blip r:embed="rId3" cstate="print"/>
            <a:srcRect/>
            <a:stretch>
              <a:fillRect/>
            </a:stretch>
          </p:blipFill>
          <p:spPr bwMode="auto">
            <a:xfrm>
              <a:off x="1505" y="1100"/>
              <a:ext cx="2743" cy="2677"/>
            </a:xfrm>
            <a:prstGeom prst="rect">
              <a:avLst/>
            </a:prstGeom>
            <a:noFill/>
            <a:ln w="9525">
              <a:noFill/>
              <a:miter lim="800000"/>
              <a:headEnd/>
              <a:tailEnd/>
            </a:ln>
          </p:spPr>
        </p:pic>
        <p:sp>
          <p:nvSpPr>
            <p:cNvPr id="57354" name="Rectangle 5"/>
            <p:cNvSpPr>
              <a:spLocks noChangeArrowheads="1"/>
            </p:cNvSpPr>
            <p:nvPr/>
          </p:nvSpPr>
          <p:spPr bwMode="auto">
            <a:xfrm>
              <a:off x="1505" y="1026"/>
              <a:ext cx="373" cy="193"/>
            </a:xfrm>
            <a:prstGeom prst="rect">
              <a:avLst/>
            </a:prstGeom>
            <a:solidFill>
              <a:schemeClr val="bg1"/>
            </a:solidFill>
            <a:ln w="9525">
              <a:noFill/>
              <a:miter lim="800000"/>
              <a:headEnd/>
              <a:tailEnd/>
            </a:ln>
          </p:spPr>
          <p:txBody>
            <a:bodyPr wrap="none" lIns="0" tIns="0" rIns="0" bIns="0" anchor="ctr">
              <a:prstTxWarp prst="textNoShape">
                <a:avLst/>
              </a:prstTxWarp>
            </a:bodyPr>
            <a:lstStyle/>
            <a:p>
              <a:endParaRPr lang="it-IT">
                <a:solidFill>
                  <a:prstClr val="black"/>
                </a:solidFill>
                <a:cs typeface="Arial" charset="0"/>
              </a:endParaRPr>
            </a:p>
          </p:txBody>
        </p:sp>
      </p:grpSp>
      <p:sp>
        <p:nvSpPr>
          <p:cNvPr id="57347" name="Rectangle 7"/>
          <p:cNvSpPr>
            <a:spLocks noGrp="1" noChangeArrowheads="1"/>
          </p:cNvSpPr>
          <p:nvPr>
            <p:ph type="title"/>
          </p:nvPr>
        </p:nvSpPr>
        <p:spPr>
          <a:xfrm>
            <a:off x="382588" y="382588"/>
            <a:ext cx="10702925" cy="685800"/>
          </a:xfrm>
          <a:noFill/>
        </p:spPr>
        <p:txBody>
          <a:bodyPr/>
          <a:lstStyle/>
          <a:p>
            <a:pPr eaLnBrk="1" hangingPunct="1"/>
            <a:r>
              <a:rPr lang="it-IT" smtClean="0">
                <a:ea typeface="ＭＳ Ｐゴシック" charset="-128"/>
                <a:cs typeface="ＭＳ Ｐゴシック" charset="-128"/>
              </a:rPr>
              <a:t>Trend di mercato</a:t>
            </a:r>
          </a:p>
        </p:txBody>
      </p:sp>
      <p:grpSp>
        <p:nvGrpSpPr>
          <p:cNvPr id="3" name="Group 11"/>
          <p:cNvGrpSpPr>
            <a:grpSpLocks/>
          </p:cNvGrpSpPr>
          <p:nvPr/>
        </p:nvGrpSpPr>
        <p:grpSpPr bwMode="auto">
          <a:xfrm>
            <a:off x="5954713" y="2058988"/>
            <a:ext cx="5868987" cy="4268787"/>
            <a:chOff x="2970" y="1371"/>
            <a:chExt cx="2678" cy="2530"/>
          </a:xfrm>
        </p:grpSpPr>
        <p:pic>
          <p:nvPicPr>
            <p:cNvPr id="57351" name="Picture 8" descr="global-enterprise-web-20-market-forecast-2007-to-2013-geography_small"/>
            <p:cNvPicPr>
              <a:picLocks noChangeAspect="1" noChangeArrowheads="1"/>
            </p:cNvPicPr>
            <p:nvPr/>
          </p:nvPicPr>
          <p:blipFill>
            <a:blip r:embed="rId4" cstate="print"/>
            <a:srcRect/>
            <a:stretch>
              <a:fillRect/>
            </a:stretch>
          </p:blipFill>
          <p:spPr bwMode="auto">
            <a:xfrm>
              <a:off x="2970" y="1371"/>
              <a:ext cx="2678" cy="2530"/>
            </a:xfrm>
            <a:prstGeom prst="rect">
              <a:avLst/>
            </a:prstGeom>
            <a:noFill/>
            <a:ln w="9525">
              <a:noFill/>
              <a:miter lim="800000"/>
              <a:headEnd/>
              <a:tailEnd/>
            </a:ln>
          </p:spPr>
        </p:pic>
        <p:sp>
          <p:nvSpPr>
            <p:cNvPr id="57352" name="Rectangle 9"/>
            <p:cNvSpPr>
              <a:spLocks noChangeArrowheads="1"/>
            </p:cNvSpPr>
            <p:nvPr/>
          </p:nvSpPr>
          <p:spPr bwMode="auto">
            <a:xfrm>
              <a:off x="2970" y="1371"/>
              <a:ext cx="119" cy="182"/>
            </a:xfrm>
            <a:prstGeom prst="rect">
              <a:avLst/>
            </a:prstGeom>
            <a:solidFill>
              <a:schemeClr val="bg1"/>
            </a:solidFill>
            <a:ln w="9525">
              <a:noFill/>
              <a:miter lim="800000"/>
              <a:headEnd/>
              <a:tailEnd/>
            </a:ln>
          </p:spPr>
          <p:txBody>
            <a:bodyPr wrap="none" lIns="0" tIns="0" rIns="0" bIns="0" anchor="ctr">
              <a:prstTxWarp prst="textNoShape">
                <a:avLst/>
              </a:prstTxWarp>
            </a:bodyPr>
            <a:lstStyle/>
            <a:p>
              <a:endParaRPr lang="it-IT">
                <a:solidFill>
                  <a:prstClr val="black"/>
                </a:solidFill>
                <a:cs typeface="Arial" charset="0"/>
              </a:endParaRPr>
            </a:p>
          </p:txBody>
        </p:sp>
      </p:grpSp>
      <p:sp>
        <p:nvSpPr>
          <p:cNvPr id="57349" name="Rectangle 10"/>
          <p:cNvSpPr>
            <a:spLocks noChangeArrowheads="1"/>
          </p:cNvSpPr>
          <p:nvPr/>
        </p:nvSpPr>
        <p:spPr bwMode="auto">
          <a:xfrm>
            <a:off x="6142038" y="1947863"/>
            <a:ext cx="246062" cy="517525"/>
          </a:xfrm>
          <a:prstGeom prst="rect">
            <a:avLst/>
          </a:prstGeom>
          <a:noFill/>
          <a:ln w="9525">
            <a:noFill/>
            <a:miter lim="800000"/>
            <a:headEnd/>
            <a:tailEnd/>
          </a:ln>
        </p:spPr>
        <p:txBody>
          <a:bodyPr wrap="none" lIns="0" tIns="0" rIns="0" bIns="0" anchor="ctr">
            <a:prstTxWarp prst="textNoShape">
              <a:avLst/>
            </a:prstTxWarp>
          </a:bodyPr>
          <a:lstStyle/>
          <a:p>
            <a:endParaRPr lang="it-IT">
              <a:solidFill>
                <a:prstClr val="black"/>
              </a:solidFill>
              <a:cs typeface="Arial"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96900" y="611188"/>
            <a:ext cx="10704513" cy="457200"/>
          </a:xfrm>
        </p:spPr>
        <p:txBody>
          <a:bodyPr/>
          <a:lstStyle/>
          <a:p>
            <a:pPr eaLnBrk="1" hangingPunct="1"/>
            <a:r>
              <a:rPr lang="it-IT" smtClean="0">
                <a:ea typeface="ＭＳ Ｐゴシック" charset="-128"/>
                <a:cs typeface="ＭＳ Ｐゴシック" charset="-128"/>
              </a:rPr>
              <a:t>L’offerta di social software</a:t>
            </a:r>
          </a:p>
        </p:txBody>
      </p:sp>
      <p:sp>
        <p:nvSpPr>
          <p:cNvPr id="59395" name="Rectangle 3"/>
          <p:cNvSpPr>
            <a:spLocks noGrp="1" noChangeArrowheads="1"/>
          </p:cNvSpPr>
          <p:nvPr>
            <p:ph type="body" idx="1"/>
          </p:nvPr>
        </p:nvSpPr>
        <p:spPr>
          <a:xfrm>
            <a:off x="596900" y="1296988"/>
            <a:ext cx="5170488" cy="4249737"/>
          </a:xfrm>
        </p:spPr>
        <p:txBody>
          <a:bodyPr/>
          <a:lstStyle/>
          <a:p>
            <a:pPr eaLnBrk="1" hangingPunct="1"/>
            <a:r>
              <a:rPr lang="it-IT" sz="1900">
                <a:ea typeface="ＭＳ Ｐゴシック" charset="-128"/>
                <a:cs typeface="ＭＳ Ｐゴシック" charset="-128"/>
              </a:rPr>
              <a:t>L’affollamento nel quadrante in basso a sinistra mostra come l’Enterprise 2.0 sia un mercato ancora molto giovane ed in veloce evoluzione, con molti piccoli attori (anche open-source). </a:t>
            </a:r>
          </a:p>
          <a:p>
            <a:pPr eaLnBrk="1" hangingPunct="1"/>
            <a:endParaRPr lang="it-IT" sz="1900">
              <a:ea typeface="ＭＳ Ｐゴシック" charset="-128"/>
              <a:cs typeface="ＭＳ Ｐゴシック" charset="-128"/>
            </a:endParaRPr>
          </a:p>
          <a:p>
            <a:pPr eaLnBrk="1" hangingPunct="1"/>
            <a:r>
              <a:rPr lang="it-IT" sz="1900">
                <a:ea typeface="ＭＳ Ｐゴシック" charset="-128"/>
                <a:cs typeface="ＭＳ Ｐゴシック" charset="-128"/>
              </a:rPr>
              <a:t>I clienti sono in attesa di soluzioni consolidate, organiche e capaci di fornire sufficienti garanzie di sicurezza, robustezza, scalabilità e facilità d’integrazione.</a:t>
            </a:r>
          </a:p>
          <a:p>
            <a:pPr eaLnBrk="1" hangingPunct="1"/>
            <a:endParaRPr lang="it-IT" sz="1900">
              <a:ea typeface="ＭＳ Ｐゴシック" charset="-128"/>
              <a:cs typeface="ＭＳ Ｐゴシック" charset="-128"/>
            </a:endParaRPr>
          </a:p>
          <a:p>
            <a:pPr eaLnBrk="1" hangingPunct="1"/>
            <a:r>
              <a:rPr lang="it-IT" sz="1900">
                <a:ea typeface="ＭＳ Ｐゴシック" charset="-128"/>
                <a:cs typeface="ＭＳ Ｐゴシック" charset="-128"/>
              </a:rPr>
              <a:t>Pochi vendors possono vantare un insieme completo di funzionalità ed esiste una corsa costante all’arricchimento di applicazioni che integrano più componenti tecnologiche (wiki, blog, social network, instant messaging).</a:t>
            </a:r>
          </a:p>
          <a:p>
            <a:pPr eaLnBrk="1" hangingPunct="1"/>
            <a:endParaRPr lang="it-IT" sz="1900">
              <a:ea typeface="ＭＳ Ｐゴシック" charset="-128"/>
              <a:cs typeface="ＭＳ Ｐゴシック" charset="-128"/>
            </a:endParaRPr>
          </a:p>
          <a:p>
            <a:pPr eaLnBrk="1" hangingPunct="1"/>
            <a:endParaRPr lang="it-IT" sz="1900">
              <a:ea typeface="ＭＳ Ｐゴシック" charset="-128"/>
              <a:cs typeface="ＭＳ Ｐゴシック" charset="-128"/>
            </a:endParaRPr>
          </a:p>
        </p:txBody>
      </p:sp>
      <p:pic>
        <p:nvPicPr>
          <p:cNvPr id="59396" name="Picture 4" descr="http://blogs.zdnet.com/BTL/images/gartner.jpg"/>
          <p:cNvPicPr>
            <a:picLocks noChangeAspect="1" noChangeArrowheads="1"/>
          </p:cNvPicPr>
          <p:nvPr/>
        </p:nvPicPr>
        <p:blipFill>
          <a:blip r:embed="rId3" cstate="print"/>
          <a:srcRect/>
          <a:stretch>
            <a:fillRect/>
          </a:stretch>
        </p:blipFill>
        <p:spPr bwMode="auto">
          <a:xfrm>
            <a:off x="5862638" y="1220788"/>
            <a:ext cx="5721350" cy="4824412"/>
          </a:xfrm>
          <a:prstGeom prst="rect">
            <a:avLst/>
          </a:prstGeom>
          <a:noFill/>
          <a:ln w="9525">
            <a:noFill/>
            <a:miter lim="800000"/>
            <a:headEnd/>
            <a:tailEnd/>
          </a:ln>
        </p:spPr>
      </p:pic>
      <p:sp>
        <p:nvSpPr>
          <p:cNvPr id="59397" name="Rettangolo 4"/>
          <p:cNvSpPr>
            <a:spLocks noChangeArrowheads="1"/>
          </p:cNvSpPr>
          <p:nvPr/>
        </p:nvSpPr>
        <p:spPr bwMode="auto">
          <a:xfrm>
            <a:off x="9688513" y="5640388"/>
            <a:ext cx="1905000" cy="228600"/>
          </a:xfrm>
          <a:prstGeom prst="rect">
            <a:avLst/>
          </a:prstGeom>
          <a:solidFill>
            <a:schemeClr val="bg1"/>
          </a:solidFill>
          <a:ln w="9525">
            <a:noFill/>
            <a:round/>
            <a:headEnd/>
            <a:tailEnd/>
          </a:ln>
        </p:spPr>
        <p:txBody>
          <a:bodyPr>
            <a:prstTxWarp prst="textNoShape">
              <a:avLst/>
            </a:prstTxWarp>
          </a:bodyPr>
          <a:lstStyle/>
          <a:p>
            <a:pPr algn="r"/>
            <a:endParaRPr lang="it-IT">
              <a:solidFill>
                <a:prstClr val="black"/>
              </a:solidFill>
              <a:ea typeface="ＭＳ Ｐゴシック" charset="-128"/>
              <a:cs typeface="ＭＳ Ｐゴシック" charset="-128"/>
            </a:endParaRPr>
          </a:p>
        </p:txBody>
      </p:sp>
      <p:sp>
        <p:nvSpPr>
          <p:cNvPr id="59398" name="Rettangolo 5"/>
          <p:cNvSpPr>
            <a:spLocks noChangeArrowheads="1"/>
          </p:cNvSpPr>
          <p:nvPr/>
        </p:nvSpPr>
        <p:spPr bwMode="auto">
          <a:xfrm>
            <a:off x="6869113" y="5792788"/>
            <a:ext cx="1066800" cy="228600"/>
          </a:xfrm>
          <a:prstGeom prst="rect">
            <a:avLst/>
          </a:prstGeom>
          <a:solidFill>
            <a:schemeClr val="bg1"/>
          </a:solidFill>
          <a:ln w="9525">
            <a:noFill/>
            <a:round/>
            <a:headEnd/>
            <a:tailEnd/>
          </a:ln>
        </p:spPr>
        <p:txBody>
          <a:bodyPr>
            <a:prstTxWarp prst="textNoShape">
              <a:avLst/>
            </a:prstTxWarp>
          </a:bodyPr>
          <a:lstStyle/>
          <a:p>
            <a:pPr algn="r"/>
            <a:endParaRPr lang="it-IT">
              <a:solidFill>
                <a:prstClr val="black"/>
              </a:solidFill>
              <a:ea typeface="ＭＳ Ｐゴシック" charset="-128"/>
              <a:cs typeface="ＭＳ Ｐゴシック" charset="-128"/>
            </a:endParaRPr>
          </a:p>
        </p:txBody>
      </p:sp>
      <p:sp>
        <p:nvSpPr>
          <p:cNvPr id="59399" name="Rettangolo 6"/>
          <p:cNvSpPr>
            <a:spLocks noChangeArrowheads="1"/>
          </p:cNvSpPr>
          <p:nvPr/>
        </p:nvSpPr>
        <p:spPr bwMode="auto">
          <a:xfrm>
            <a:off x="10983913" y="1220788"/>
            <a:ext cx="838200" cy="228600"/>
          </a:xfrm>
          <a:prstGeom prst="rect">
            <a:avLst/>
          </a:prstGeom>
          <a:solidFill>
            <a:schemeClr val="bg1"/>
          </a:solidFill>
          <a:ln w="9525">
            <a:noFill/>
            <a:round/>
            <a:headEnd/>
            <a:tailEnd/>
          </a:ln>
        </p:spPr>
        <p:txBody>
          <a:bodyPr>
            <a:prstTxWarp prst="textNoShape">
              <a:avLst/>
            </a:prstTxWarp>
          </a:bodyPr>
          <a:lstStyle/>
          <a:p>
            <a:pPr algn="r"/>
            <a:endParaRPr lang="it-IT">
              <a:solidFill>
                <a:prstClr val="black"/>
              </a:solidFill>
              <a:ea typeface="ＭＳ Ｐゴシック" charset="-128"/>
              <a:cs typeface="ＭＳ Ｐゴシック" charset="-128"/>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14350" y="382588"/>
            <a:ext cx="10704513" cy="758825"/>
          </a:xfrm>
        </p:spPr>
        <p:txBody>
          <a:bodyPr/>
          <a:lstStyle/>
          <a:p>
            <a:pPr eaLnBrk="1" hangingPunct="1"/>
            <a:r>
              <a:rPr lang="it-IT">
                <a:ea typeface="ＭＳ Ｐゴシック" charset="-128"/>
                <a:cs typeface="ＭＳ Ｐゴシック" charset="-128"/>
              </a:rPr>
              <a:t>Esigenze della domanda</a:t>
            </a:r>
            <a:endParaRPr lang="it-IT" sz="2500">
              <a:ea typeface="ＭＳ Ｐゴシック" charset="-128"/>
              <a:cs typeface="ＭＳ Ｐゴシック" charset="-128"/>
            </a:endParaRPr>
          </a:p>
        </p:txBody>
      </p:sp>
      <p:sp>
        <p:nvSpPr>
          <p:cNvPr id="61443" name="Rectangle 8"/>
          <p:cNvSpPr>
            <a:spLocks noChangeArrowheads="1"/>
          </p:cNvSpPr>
          <p:nvPr/>
        </p:nvSpPr>
        <p:spPr bwMode="auto">
          <a:xfrm>
            <a:off x="315913" y="5908675"/>
            <a:ext cx="4921250" cy="417513"/>
          </a:xfrm>
          <a:prstGeom prst="rect">
            <a:avLst/>
          </a:prstGeom>
          <a:noFill/>
          <a:ln w="9525">
            <a:noFill/>
            <a:miter lim="800000"/>
            <a:headEnd/>
            <a:tailEnd/>
          </a:ln>
        </p:spPr>
        <p:txBody>
          <a:bodyPr lIns="107259" tIns="53630" rIns="107259" bIns="53630">
            <a:prstTxWarp prst="textNoShape">
              <a:avLst/>
            </a:prstTxWarp>
            <a:spAutoFit/>
          </a:bodyPr>
          <a:lstStyle/>
          <a:p>
            <a:r>
              <a:rPr lang="it-IT" sz="1000" i="1">
                <a:solidFill>
                  <a:prstClr val="black"/>
                </a:solidFill>
                <a:cs typeface="Arial" charset="0"/>
              </a:rPr>
              <a:t>Fonte: Forrester, “Top Enterprise Web 2.0 Predictions For 20010, </a:t>
            </a:r>
            <a:br>
              <a:rPr lang="it-IT" sz="1000" i="1">
                <a:solidFill>
                  <a:prstClr val="black"/>
                </a:solidFill>
                <a:cs typeface="Arial" charset="0"/>
              </a:rPr>
            </a:br>
            <a:r>
              <a:rPr lang="it-IT" sz="1000" i="1">
                <a:solidFill>
                  <a:prstClr val="black"/>
                </a:solidFill>
                <a:cs typeface="Arial" charset="0"/>
              </a:rPr>
              <a:t>intervista ai CIO Nord America e Europa</a:t>
            </a:r>
          </a:p>
        </p:txBody>
      </p:sp>
      <p:sp>
        <p:nvSpPr>
          <p:cNvPr id="61444" name="Rectangle 11"/>
          <p:cNvSpPr>
            <a:spLocks noChangeArrowheads="1"/>
          </p:cNvSpPr>
          <p:nvPr/>
        </p:nvSpPr>
        <p:spPr bwMode="auto">
          <a:xfrm>
            <a:off x="592138" y="1220788"/>
            <a:ext cx="5176837" cy="349250"/>
          </a:xfrm>
          <a:prstGeom prst="rect">
            <a:avLst/>
          </a:prstGeom>
          <a:noFill/>
          <a:ln w="9525">
            <a:noFill/>
            <a:miter lim="800000"/>
            <a:headEnd/>
            <a:tailEnd/>
          </a:ln>
        </p:spPr>
        <p:txBody>
          <a:bodyPr lIns="0" tIns="0" rIns="0" bIns="0">
            <a:prstTxWarp prst="textNoShape">
              <a:avLst/>
            </a:prstTxWarp>
          </a:bodyPr>
          <a:lstStyle/>
          <a:p>
            <a:pPr algn="just">
              <a:spcAft>
                <a:spcPct val="10000"/>
              </a:spcAft>
              <a:buClr>
                <a:srgbClr val="4F81BD"/>
              </a:buClr>
            </a:pPr>
            <a:r>
              <a:rPr lang="it-IT" sz="1400" b="1">
                <a:solidFill>
                  <a:prstClr val="black"/>
                </a:solidFill>
                <a:ea typeface="ＭＳ Ｐゴシック" charset="-128"/>
                <a:cs typeface="ＭＳ Ｐゴシック" charset="-128"/>
              </a:rPr>
              <a:t>Principali motivazioni di adozione</a:t>
            </a:r>
            <a:endParaRPr lang="it-IT" sz="1600">
              <a:solidFill>
                <a:prstClr val="black"/>
              </a:solidFill>
              <a:cs typeface="Arial" charset="0"/>
            </a:endParaRPr>
          </a:p>
          <a:p>
            <a:pPr algn="just">
              <a:spcAft>
                <a:spcPct val="10000"/>
              </a:spcAft>
              <a:buClr>
                <a:srgbClr val="4F81BD"/>
              </a:buClr>
              <a:buFont typeface="Webdings" charset="2"/>
              <a:buChar char="4"/>
            </a:pPr>
            <a:endParaRPr lang="it-IT" sz="1600">
              <a:solidFill>
                <a:prstClr val="black"/>
              </a:solidFill>
              <a:cs typeface="Arial" charset="0"/>
            </a:endParaRPr>
          </a:p>
        </p:txBody>
      </p:sp>
      <p:pic>
        <p:nvPicPr>
          <p:cNvPr id="948236" name="Picture 12" descr="2482133699_741563e324_o"/>
          <p:cNvPicPr>
            <a:picLocks noChangeAspect="1" noChangeArrowheads="1"/>
          </p:cNvPicPr>
          <p:nvPr/>
        </p:nvPicPr>
        <p:blipFill>
          <a:blip r:embed="rId3" cstate="print"/>
          <a:srcRect t="13255" b="-7011"/>
          <a:stretch>
            <a:fillRect/>
          </a:stretch>
        </p:blipFill>
        <p:spPr bwMode="auto">
          <a:xfrm>
            <a:off x="544513" y="1590675"/>
            <a:ext cx="6727825" cy="2895600"/>
          </a:xfrm>
          <a:prstGeom prst="rect">
            <a:avLst/>
          </a:prstGeom>
          <a:noFill/>
          <a:ln w="9525">
            <a:solidFill>
              <a:schemeClr val="accent2"/>
            </a:solidFill>
            <a:miter lim="800000"/>
            <a:headEnd/>
            <a:tailEnd/>
          </a:ln>
          <a:effectLst>
            <a:outerShdw dist="107763" dir="18900000" algn="ctr" rotWithShape="0">
              <a:srgbClr val="808080">
                <a:alpha val="50000"/>
              </a:srgbClr>
            </a:outerShdw>
          </a:effectLst>
        </p:spPr>
      </p:pic>
      <p:pic>
        <p:nvPicPr>
          <p:cNvPr id="948231" name="Picture 7" descr="forrester"/>
          <p:cNvPicPr>
            <a:picLocks noChangeAspect="1" noChangeArrowheads="1"/>
          </p:cNvPicPr>
          <p:nvPr/>
        </p:nvPicPr>
        <p:blipFill>
          <a:blip r:embed="rId4" cstate="print"/>
          <a:srcRect t="7251" b="5231"/>
          <a:stretch>
            <a:fillRect/>
          </a:stretch>
        </p:blipFill>
        <p:spPr bwMode="auto">
          <a:xfrm>
            <a:off x="4856163" y="3582988"/>
            <a:ext cx="6829425" cy="2805112"/>
          </a:xfrm>
          <a:prstGeom prst="rect">
            <a:avLst/>
          </a:prstGeom>
          <a:noFill/>
          <a:ln w="12700">
            <a:solidFill>
              <a:srgbClr val="333333"/>
            </a:solidFill>
            <a:miter lim="800000"/>
            <a:headEnd/>
            <a:tailEnd/>
          </a:ln>
          <a:effectLst>
            <a:outerShdw dist="107763" dir="18900000" algn="ctr" rotWithShape="0">
              <a:srgbClr val="808080">
                <a:alpha val="50000"/>
              </a:srgbClr>
            </a:outerShdw>
          </a:effectLst>
        </p:spPr>
      </p:pic>
      <p:sp>
        <p:nvSpPr>
          <p:cNvPr id="59397" name="Rectangle 6"/>
          <p:cNvSpPr>
            <a:spLocks noChangeArrowheads="1"/>
          </p:cNvSpPr>
          <p:nvPr/>
        </p:nvSpPr>
        <p:spPr bwMode="auto">
          <a:xfrm>
            <a:off x="7897813" y="3192463"/>
            <a:ext cx="4610100" cy="314325"/>
          </a:xfrm>
          <a:prstGeom prst="rect">
            <a:avLst/>
          </a:prstGeom>
          <a:noFill/>
          <a:ln w="9525">
            <a:noFill/>
            <a:miter lim="800000"/>
            <a:headEnd/>
            <a:tailEnd/>
          </a:ln>
        </p:spPr>
        <p:txBody>
          <a:bodyPr lIns="0" tIns="0" rIns="0" bIns="0">
            <a:prstTxWarp prst="textNoShape">
              <a:avLst/>
            </a:prstTxWarp>
          </a:bodyPr>
          <a:lstStyle/>
          <a:p>
            <a:pPr algn="just">
              <a:spcAft>
                <a:spcPct val="10000"/>
              </a:spcAft>
              <a:buClr>
                <a:srgbClr val="4F81BD"/>
              </a:buClr>
              <a:buFont typeface="Webdings" charset="2"/>
              <a:buNone/>
              <a:defRPr/>
            </a:pPr>
            <a:r>
              <a:rPr lang="it-IT" sz="1600" b="1" dirty="0">
                <a:solidFill>
                  <a:prstClr val="black"/>
                </a:solidFill>
                <a:latin typeface="Calibri"/>
                <a:ea typeface="ＭＳ Ｐゴシック" charset="-128"/>
                <a:cs typeface="ＭＳ Ｐゴシック" charset="-128"/>
              </a:rPr>
              <a:t>Adozione web 2.0 per dimensioni aziendali</a:t>
            </a: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3490" name="KMA4F595B"/>
          <p:cNvSpPr>
            <a:spLocks noChangeArrowheads="1"/>
          </p:cNvSpPr>
          <p:nvPr>
            <p:custDataLst>
              <p:tags r:id="rId1"/>
            </p:custDataLst>
          </p:nvPr>
        </p:nvSpPr>
        <p:spPr bwMode="auto">
          <a:xfrm>
            <a:off x="328613" y="1220788"/>
            <a:ext cx="11255375" cy="866775"/>
          </a:xfrm>
          <a:prstGeom prst="rect">
            <a:avLst/>
          </a:prstGeom>
          <a:noFill/>
          <a:ln w="9525">
            <a:noFill/>
            <a:miter lim="800000"/>
            <a:headEnd/>
            <a:tailEnd/>
          </a:ln>
        </p:spPr>
        <p:txBody>
          <a:bodyPr lIns="0" tIns="0" rIns="0" bIns="0">
            <a:prstTxWarp prst="textNoShape">
              <a:avLst/>
            </a:prstTxWarp>
            <a:spAutoFit/>
          </a:bodyPr>
          <a:lstStyle/>
          <a:p>
            <a:pPr algn="ctr" eaLnBrk="0" hangingPunct="0">
              <a:lnSpc>
                <a:spcPct val="90000"/>
              </a:lnSpc>
              <a:spcAft>
                <a:spcPct val="10000"/>
              </a:spcAft>
              <a:buClr>
                <a:srgbClr val="000000"/>
              </a:buClr>
              <a:buSzPct val="80000"/>
              <a:buFont typeface="Wingdings" charset="2"/>
              <a:buNone/>
            </a:pPr>
            <a:r>
              <a:rPr lang="it-IT" sz="2000">
                <a:solidFill>
                  <a:srgbClr val="000000"/>
                </a:solidFill>
                <a:cs typeface="Arial" charset="0"/>
              </a:rPr>
              <a:t>I soddisfatti dichiarano che i tools 2.0 hanno cambiato le interazioni con i clienti e i fornitori (26%) </a:t>
            </a:r>
            <a:br>
              <a:rPr lang="it-IT" sz="2000">
                <a:solidFill>
                  <a:srgbClr val="000000"/>
                </a:solidFill>
                <a:cs typeface="Arial" charset="0"/>
              </a:rPr>
            </a:br>
            <a:r>
              <a:rPr lang="it-IT" sz="2000">
                <a:solidFill>
                  <a:srgbClr val="000000"/>
                </a:solidFill>
                <a:cs typeface="Arial" charset="0"/>
              </a:rPr>
              <a:t>e che hanno creato nuovi ruoli e funzioni all’interno dell’organizzazione (33%)</a:t>
            </a:r>
          </a:p>
          <a:p>
            <a:pPr algn="ctr" eaLnBrk="0" hangingPunct="0">
              <a:lnSpc>
                <a:spcPct val="90000"/>
              </a:lnSpc>
              <a:spcAft>
                <a:spcPct val="10000"/>
              </a:spcAft>
              <a:buClr>
                <a:srgbClr val="000000"/>
              </a:buClr>
              <a:buSzPct val="80000"/>
              <a:buFont typeface="Wingdings" charset="2"/>
              <a:buNone/>
            </a:pPr>
            <a:endParaRPr lang="it-IT" sz="2000">
              <a:solidFill>
                <a:srgbClr val="000000"/>
              </a:solidFill>
              <a:cs typeface="Arial" charset="0"/>
            </a:endParaRPr>
          </a:p>
        </p:txBody>
      </p:sp>
      <p:sp>
        <p:nvSpPr>
          <p:cNvPr id="63491" name="Rectangle 3"/>
          <p:cNvSpPr>
            <a:spLocks noGrp="1" noChangeArrowheads="1"/>
          </p:cNvSpPr>
          <p:nvPr>
            <p:ph type="title"/>
          </p:nvPr>
        </p:nvSpPr>
        <p:spPr>
          <a:xfrm>
            <a:off x="355600" y="458788"/>
            <a:ext cx="10702925" cy="623887"/>
          </a:xfrm>
          <a:noFill/>
        </p:spPr>
        <p:txBody>
          <a:bodyPr/>
          <a:lstStyle/>
          <a:p>
            <a:pPr eaLnBrk="1" hangingPunct="1"/>
            <a:r>
              <a:rPr lang="it-IT">
                <a:ea typeface="ＭＳ Ｐゴシック" charset="-128"/>
                <a:cs typeface="ＭＳ Ｐゴシック" charset="-128"/>
              </a:rPr>
              <a:t>Gli effetti percepiti nell’Enterprise</a:t>
            </a:r>
          </a:p>
        </p:txBody>
      </p:sp>
      <p:pic>
        <p:nvPicPr>
          <p:cNvPr id="1049604" name="Picture 4"/>
          <p:cNvPicPr>
            <a:picLocks noChangeAspect="1" noChangeArrowheads="1"/>
          </p:cNvPicPr>
          <p:nvPr/>
        </p:nvPicPr>
        <p:blipFill>
          <a:blip r:embed="rId4" cstate="print"/>
          <a:srcRect l="19012" t="23112" r="37328" b="38448"/>
          <a:stretch>
            <a:fillRect/>
          </a:stretch>
        </p:blipFill>
        <p:spPr bwMode="auto">
          <a:xfrm>
            <a:off x="696913" y="2181225"/>
            <a:ext cx="10528300" cy="3849688"/>
          </a:xfrm>
          <a:prstGeom prst="rect">
            <a:avLst/>
          </a:prstGeom>
          <a:noFill/>
          <a:ln w="9525">
            <a:solidFill>
              <a:srgbClr val="333333"/>
            </a:solidFill>
            <a:miter lim="800000"/>
            <a:headEnd/>
            <a:tailEnd/>
          </a:ln>
          <a:effectLst>
            <a:outerShdw dist="107763" dir="18900000" algn="ctr" rotWithShape="0">
              <a:schemeClr val="bg2">
                <a:alpha val="50000"/>
              </a:schemeClr>
            </a:outerShdw>
          </a:effectLst>
        </p:spPr>
      </p:pic>
      <p:sp>
        <p:nvSpPr>
          <p:cNvPr id="63493" name="Rectangle 5"/>
          <p:cNvSpPr>
            <a:spLocks noChangeArrowheads="1"/>
          </p:cNvSpPr>
          <p:nvPr/>
        </p:nvSpPr>
        <p:spPr bwMode="auto">
          <a:xfrm>
            <a:off x="777875" y="6173788"/>
            <a:ext cx="3697288" cy="214312"/>
          </a:xfrm>
          <a:prstGeom prst="rect">
            <a:avLst/>
          </a:prstGeom>
          <a:noFill/>
          <a:ln w="9525">
            <a:noFill/>
            <a:miter lim="800000"/>
            <a:headEnd/>
            <a:tailEnd/>
          </a:ln>
        </p:spPr>
        <p:txBody>
          <a:bodyPr wrap="none" lIns="0" tIns="0" rIns="0" bIns="0">
            <a:prstTxWarp prst="textNoShape">
              <a:avLst/>
            </a:prstTxWarp>
            <a:spAutoFit/>
          </a:bodyPr>
          <a:lstStyle/>
          <a:p>
            <a:pPr marL="534988" indent="-534988"/>
            <a:r>
              <a:rPr lang="it-IT" sz="1400">
                <a:solidFill>
                  <a:prstClr val="black"/>
                </a:solidFill>
                <a:cs typeface="Arial" charset="0"/>
              </a:rPr>
              <a:t>Fonte</a:t>
            </a:r>
            <a:r>
              <a:rPr lang="en-US" sz="1400" i="1">
                <a:solidFill>
                  <a:prstClr val="black"/>
                </a:solidFill>
                <a:cs typeface="Arial" charset="0"/>
              </a:rPr>
              <a:t>: McKinsey Global Survey Results, 2010</a:t>
            </a:r>
            <a:endParaRPr lang="it-IT" sz="1400" i="1">
              <a:solidFill>
                <a:prstClr val="black"/>
              </a:solidFill>
              <a:cs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olo 1"/>
          <p:cNvSpPr>
            <a:spLocks noGrp="1"/>
          </p:cNvSpPr>
          <p:nvPr>
            <p:ph type="title"/>
          </p:nvPr>
        </p:nvSpPr>
        <p:spPr>
          <a:xfrm>
            <a:off x="595313" y="404813"/>
            <a:ext cx="10720387" cy="1012825"/>
          </a:xfrm>
        </p:spPr>
        <p:txBody>
          <a:bodyPr/>
          <a:lstStyle/>
          <a:p>
            <a:r>
              <a:rPr lang="it-IT" smtClean="0">
                <a:ea typeface="ＭＳ Ｐゴシック" charset="-128"/>
                <a:cs typeface="ＭＳ Ｐゴシック" charset="-128"/>
              </a:rPr>
              <a:t>Ent 2.0: l’adozione delle tecnologie</a:t>
            </a:r>
          </a:p>
        </p:txBody>
      </p:sp>
      <p:pic>
        <p:nvPicPr>
          <p:cNvPr id="65539" name="Immagine 5"/>
          <p:cNvPicPr>
            <a:picLocks noChangeAspect="1"/>
          </p:cNvPicPr>
          <p:nvPr/>
        </p:nvPicPr>
        <p:blipFill>
          <a:blip r:embed="rId3" cstate="print"/>
          <a:srcRect/>
          <a:stretch>
            <a:fillRect/>
          </a:stretch>
        </p:blipFill>
        <p:spPr bwMode="auto">
          <a:xfrm>
            <a:off x="1916113" y="1296988"/>
            <a:ext cx="791845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141288" y="2055813"/>
            <a:ext cx="5772150" cy="1169987"/>
          </a:xfrm>
        </p:spPr>
        <p:txBody>
          <a:bodyPr/>
          <a:lstStyle/>
          <a:p>
            <a:pPr marL="357188" lvl="1" indent="-357188" eaLnBrk="1" hangingPunct="1">
              <a:lnSpc>
                <a:spcPct val="80000"/>
              </a:lnSpc>
              <a:buClr>
                <a:schemeClr val="accent1"/>
              </a:buClr>
              <a:buFontTx/>
              <a:buChar char="•"/>
              <a:defRPr/>
            </a:pPr>
            <a:r>
              <a:rPr lang="it-IT" sz="1600" kern="1200" dirty="0">
                <a:ea typeface="ＭＳ Ｐゴシック" charset="-128"/>
                <a:cs typeface="ＭＳ Ｐゴシック" charset="-128"/>
              </a:rPr>
              <a:t>Spinta all’innovazione con approccio </a:t>
            </a:r>
            <a:r>
              <a:rPr lang="it-IT" sz="1600" kern="1200" dirty="0" err="1">
                <a:ea typeface="ＭＳ Ｐゴシック" charset="-128"/>
                <a:cs typeface="ＭＳ Ｐゴシック" charset="-128"/>
              </a:rPr>
              <a:t>bottom</a:t>
            </a:r>
            <a:r>
              <a:rPr lang="it-IT" sz="1600" kern="1200" dirty="0">
                <a:ea typeface="ＭＳ Ｐゴシック" charset="-128"/>
                <a:cs typeface="ＭＳ Ｐゴシック" charset="-128"/>
              </a:rPr>
              <a:t> up</a:t>
            </a:r>
          </a:p>
          <a:p>
            <a:pPr marL="357188" lvl="1" indent="-357188" eaLnBrk="1" hangingPunct="1">
              <a:lnSpc>
                <a:spcPct val="80000"/>
              </a:lnSpc>
              <a:buClr>
                <a:schemeClr val="accent1"/>
              </a:buClr>
              <a:buFontTx/>
              <a:buChar char="•"/>
              <a:defRPr/>
            </a:pPr>
            <a:r>
              <a:rPr lang="it-IT" sz="1600" kern="1200" dirty="0">
                <a:ea typeface="ＭＳ Ｐゴシック" charset="-128"/>
                <a:cs typeface="ＭＳ Ｐゴシック" charset="-128"/>
              </a:rPr>
              <a:t>Nuovo ruolo dell’azienda:  facilitatore e propositore di </a:t>
            </a:r>
            <a:r>
              <a:rPr lang="it-IT" sz="1600" kern="1200" dirty="0" err="1">
                <a:ea typeface="ＭＳ Ｐゴシック" charset="-128"/>
                <a:cs typeface="ＭＳ Ｐゴシック" charset="-128"/>
              </a:rPr>
              <a:t>customer</a:t>
            </a:r>
            <a:r>
              <a:rPr lang="it-IT" sz="1600" kern="1200" dirty="0">
                <a:ea typeface="ＭＳ Ｐゴシック" charset="-128"/>
                <a:cs typeface="ＭＳ Ｐゴシック" charset="-128"/>
              </a:rPr>
              <a:t> </a:t>
            </a:r>
            <a:r>
              <a:rPr lang="it-IT" sz="1600" kern="1200" dirty="0" err="1">
                <a:ea typeface="ＭＳ Ｐゴシック" charset="-128"/>
                <a:cs typeface="ＭＳ Ｐゴシック" charset="-128"/>
              </a:rPr>
              <a:t>experience</a:t>
            </a:r>
            <a:endParaRPr lang="it-IT" sz="1600" kern="1200" dirty="0">
              <a:ea typeface="ＭＳ Ｐゴシック" charset="-128"/>
              <a:cs typeface="ＭＳ Ｐゴシック" charset="-128"/>
            </a:endParaRPr>
          </a:p>
          <a:p>
            <a:pPr marL="357188" lvl="1" indent="-357188" eaLnBrk="1" hangingPunct="1">
              <a:lnSpc>
                <a:spcPct val="80000"/>
              </a:lnSpc>
              <a:buClr>
                <a:schemeClr val="accent1"/>
              </a:buClr>
              <a:buFontTx/>
              <a:buChar char="•"/>
              <a:defRPr/>
            </a:pPr>
            <a:r>
              <a:rPr lang="it-IT" sz="1600" kern="1200" dirty="0">
                <a:ea typeface="ＭＳ Ｐゴシック" charset="-128"/>
                <a:cs typeface="ＭＳ Ｐゴシック" charset="-128"/>
              </a:rPr>
              <a:t>Guadagno di efficienza</a:t>
            </a:r>
          </a:p>
        </p:txBody>
      </p:sp>
      <p:pic>
        <p:nvPicPr>
          <p:cNvPr id="943107" name="Picture 3" descr="http://www.enterprise20.it/multimedia/82ec0fe5-e8c2-41cc-a970-a6d7a02cc2e0.png"/>
          <p:cNvPicPr>
            <a:picLocks noChangeAspect="1" noChangeArrowheads="1"/>
          </p:cNvPicPr>
          <p:nvPr/>
        </p:nvPicPr>
        <p:blipFill>
          <a:blip r:embed="rId3" r:link="rId4" cstate="print"/>
          <a:srcRect/>
          <a:stretch>
            <a:fillRect/>
          </a:stretch>
        </p:blipFill>
        <p:spPr bwMode="auto">
          <a:xfrm>
            <a:off x="6610350" y="3430588"/>
            <a:ext cx="5159375" cy="2651125"/>
          </a:xfrm>
          <a:prstGeom prst="rect">
            <a:avLst/>
          </a:prstGeom>
          <a:solidFill>
            <a:schemeClr val="bg2"/>
          </a:solidFill>
          <a:ln w="9525">
            <a:solidFill>
              <a:srgbClr val="808080"/>
            </a:solidFill>
            <a:miter lim="800000"/>
            <a:headEnd/>
            <a:tailEnd/>
          </a:ln>
          <a:effectLst>
            <a:outerShdw dist="107763" dir="18900000" algn="ctr" rotWithShape="0">
              <a:srgbClr val="808080">
                <a:alpha val="50000"/>
              </a:srgbClr>
            </a:outerShdw>
          </a:effectLst>
        </p:spPr>
      </p:pic>
      <p:sp>
        <p:nvSpPr>
          <p:cNvPr id="71684" name="Rectangle 4"/>
          <p:cNvSpPr>
            <a:spLocks noChangeArrowheads="1"/>
          </p:cNvSpPr>
          <p:nvPr/>
        </p:nvSpPr>
        <p:spPr bwMode="auto">
          <a:xfrm>
            <a:off x="7175500" y="3103563"/>
            <a:ext cx="4395788" cy="411162"/>
          </a:xfrm>
          <a:prstGeom prst="rect">
            <a:avLst/>
          </a:prstGeom>
          <a:noFill/>
          <a:ln w="9525">
            <a:noFill/>
            <a:miter lim="800000"/>
            <a:headEnd/>
            <a:tailEnd/>
          </a:ln>
        </p:spPr>
        <p:txBody>
          <a:bodyPr lIns="0" tIns="0" rIns="0" bIns="0">
            <a:prstTxWarp prst="textNoShape">
              <a:avLst/>
            </a:prstTxWarp>
          </a:bodyPr>
          <a:lstStyle/>
          <a:p>
            <a:pPr algn="ctr">
              <a:spcAft>
                <a:spcPct val="10000"/>
              </a:spcAft>
              <a:buClr>
                <a:srgbClr val="4F81BD"/>
              </a:buClr>
              <a:buFont typeface="Webdings" charset="2"/>
              <a:buNone/>
            </a:pPr>
            <a:r>
              <a:rPr lang="it-IT" sz="1600">
                <a:solidFill>
                  <a:srgbClr val="4F81BD"/>
                </a:solidFill>
                <a:cs typeface="Arial" charset="0"/>
              </a:rPr>
              <a:t>Barriere allo sviluppo</a:t>
            </a:r>
          </a:p>
          <a:p>
            <a:pPr algn="just">
              <a:spcAft>
                <a:spcPct val="10000"/>
              </a:spcAft>
              <a:buClr>
                <a:srgbClr val="4F81BD"/>
              </a:buClr>
              <a:buFont typeface="Webdings" charset="2"/>
              <a:buChar char="4"/>
            </a:pPr>
            <a:endParaRPr lang="it-IT" sz="1600">
              <a:solidFill>
                <a:srgbClr val="4F81BD"/>
              </a:solidFill>
              <a:cs typeface="Arial" charset="0"/>
            </a:endParaRPr>
          </a:p>
        </p:txBody>
      </p:sp>
      <p:sp>
        <p:nvSpPr>
          <p:cNvPr id="71685" name="Rectangle 5"/>
          <p:cNvSpPr>
            <a:spLocks noChangeArrowheads="1"/>
          </p:cNvSpPr>
          <p:nvPr/>
        </p:nvSpPr>
        <p:spPr bwMode="auto">
          <a:xfrm>
            <a:off x="239713" y="6173788"/>
            <a:ext cx="7010400" cy="292100"/>
          </a:xfrm>
          <a:prstGeom prst="rect">
            <a:avLst/>
          </a:prstGeom>
          <a:noFill/>
          <a:ln w="9525">
            <a:noFill/>
            <a:miter lim="800000"/>
            <a:headEnd/>
            <a:tailEnd/>
          </a:ln>
        </p:spPr>
        <p:txBody>
          <a:bodyPr lIns="107259" tIns="53630" rIns="107259" bIns="53630">
            <a:prstTxWarp prst="textNoShape">
              <a:avLst/>
            </a:prstTxWarp>
            <a:spAutoFit/>
          </a:bodyPr>
          <a:lstStyle/>
          <a:p>
            <a:r>
              <a:rPr lang="it-IT" sz="1200" i="1">
                <a:solidFill>
                  <a:prstClr val="black"/>
                </a:solidFill>
                <a:cs typeface="Arial" charset="0"/>
              </a:rPr>
              <a:t>Fonte:  Politecnico di Milano,  Intervista su un campione di 65 imprese e pubbliche amministrazioni</a:t>
            </a:r>
          </a:p>
        </p:txBody>
      </p:sp>
      <p:sp>
        <p:nvSpPr>
          <p:cNvPr id="71686" name="Rectangle 6"/>
          <p:cNvSpPr>
            <a:spLocks noGrp="1" noChangeArrowheads="1"/>
          </p:cNvSpPr>
          <p:nvPr>
            <p:ph type="title"/>
          </p:nvPr>
        </p:nvSpPr>
        <p:spPr>
          <a:xfrm>
            <a:off x="509165" y="455613"/>
            <a:ext cx="10702925" cy="612775"/>
          </a:xfrm>
          <a:noFill/>
        </p:spPr>
        <p:txBody>
          <a:bodyPr/>
          <a:lstStyle/>
          <a:p>
            <a:pPr eaLnBrk="1" hangingPunct="1"/>
            <a:r>
              <a:rPr lang="it-IT" dirty="0" err="1" smtClean="0">
                <a:ea typeface="ＭＳ Ｐゴシック" charset="-128"/>
                <a:cs typeface="ＭＳ Ｐゴシック" charset="-128"/>
              </a:rPr>
              <a:t>Ent</a:t>
            </a:r>
            <a:r>
              <a:rPr lang="it-IT" dirty="0" smtClean="0">
                <a:ea typeface="ＭＳ Ｐゴシック" charset="-128"/>
                <a:cs typeface="ＭＳ Ｐゴシック" charset="-128"/>
              </a:rPr>
              <a:t> 2.0: benefici </a:t>
            </a:r>
            <a:r>
              <a:rPr lang="it-IT" dirty="0">
                <a:ea typeface="ＭＳ Ｐゴシック" charset="-128"/>
                <a:cs typeface="ＭＳ Ｐゴシック" charset="-128"/>
              </a:rPr>
              <a:t>attesi </a:t>
            </a:r>
            <a:r>
              <a:rPr lang="it-IT" dirty="0" smtClean="0">
                <a:ea typeface="ＭＳ Ｐゴシック" charset="-128"/>
                <a:cs typeface="ＭＳ Ｐゴシック" charset="-128"/>
              </a:rPr>
              <a:t>vs </a:t>
            </a:r>
            <a:r>
              <a:rPr lang="it-IT" dirty="0">
                <a:ea typeface="ＭＳ Ｐゴシック" charset="-128"/>
                <a:cs typeface="ＭＳ Ｐゴシック" charset="-128"/>
              </a:rPr>
              <a:t>ostacoli </a:t>
            </a:r>
          </a:p>
        </p:txBody>
      </p:sp>
      <p:sp>
        <p:nvSpPr>
          <p:cNvPr id="69640" name="Rectangle 8"/>
          <p:cNvSpPr>
            <a:spLocks noChangeArrowheads="1"/>
          </p:cNvSpPr>
          <p:nvPr/>
        </p:nvSpPr>
        <p:spPr bwMode="auto">
          <a:xfrm>
            <a:off x="6861175" y="2032000"/>
            <a:ext cx="4899025" cy="560388"/>
          </a:xfrm>
          <a:prstGeom prst="rect">
            <a:avLst/>
          </a:prstGeom>
          <a:noFill/>
          <a:ln w="9525">
            <a:noFill/>
            <a:miter lim="800000"/>
            <a:headEnd/>
            <a:tailEnd/>
          </a:ln>
        </p:spPr>
        <p:txBody>
          <a:bodyPr lIns="107259" tIns="53630" rIns="107259" bIns="53630" anchor="ctr">
            <a:prstTxWarp prst="textNoShape">
              <a:avLst/>
            </a:prstTxWarp>
            <a:spAutoFit/>
          </a:bodyPr>
          <a:lstStyle/>
          <a:p>
            <a:pPr marL="357188" lvl="1" indent="-357188">
              <a:lnSpc>
                <a:spcPct val="80000"/>
              </a:lnSpc>
              <a:spcBef>
                <a:spcPct val="20000"/>
              </a:spcBef>
              <a:buClr>
                <a:srgbClr val="4F81BD"/>
              </a:buClr>
              <a:buFontTx/>
              <a:buChar char="•"/>
              <a:defRPr/>
            </a:pPr>
            <a:r>
              <a:rPr lang="it-IT" sz="1600" dirty="0">
                <a:solidFill>
                  <a:prstClr val="black"/>
                </a:solidFill>
                <a:latin typeface="Calibri"/>
                <a:ea typeface="ＭＳ Ｐゴシック" charset="-128"/>
                <a:cs typeface="ＭＳ Ｐゴシック" charset="-128"/>
              </a:rPr>
              <a:t>Crescita della cultura</a:t>
            </a:r>
          </a:p>
          <a:p>
            <a:pPr marL="357188" lvl="1" indent="-357188">
              <a:lnSpc>
                <a:spcPct val="80000"/>
              </a:lnSpc>
              <a:spcBef>
                <a:spcPct val="20000"/>
              </a:spcBef>
              <a:buClr>
                <a:srgbClr val="4F81BD"/>
              </a:buClr>
              <a:buFontTx/>
              <a:buChar char="•"/>
              <a:defRPr/>
            </a:pPr>
            <a:r>
              <a:rPr lang="it-IT" sz="1600" dirty="0">
                <a:solidFill>
                  <a:prstClr val="black"/>
                </a:solidFill>
                <a:latin typeface="Calibri"/>
                <a:ea typeface="ＭＳ Ｐゴシック" charset="-128"/>
                <a:cs typeface="ＭＳ Ｐゴシック" charset="-128"/>
              </a:rPr>
              <a:t>Reputazione</a:t>
            </a:r>
          </a:p>
        </p:txBody>
      </p:sp>
      <p:sp>
        <p:nvSpPr>
          <p:cNvPr id="69641" name="Rectangle 9"/>
          <p:cNvSpPr>
            <a:spLocks noChangeArrowheads="1"/>
          </p:cNvSpPr>
          <p:nvPr/>
        </p:nvSpPr>
        <p:spPr bwMode="auto">
          <a:xfrm>
            <a:off x="-198438" y="1290638"/>
            <a:ext cx="6353176" cy="555625"/>
          </a:xfrm>
          <a:prstGeom prst="rect">
            <a:avLst/>
          </a:prstGeom>
          <a:noFill/>
          <a:ln w="9525">
            <a:noFill/>
            <a:miter lim="800000"/>
            <a:headEnd/>
            <a:tailEnd/>
          </a:ln>
        </p:spPr>
        <p:txBody>
          <a:bodyPr lIns="107259" tIns="53630" rIns="107259" bIns="53630">
            <a:prstTxWarp prst="textNoShape">
              <a:avLst/>
            </a:prstTxWarp>
            <a:spAutoFit/>
          </a:bodyPr>
          <a:lstStyle/>
          <a:p>
            <a:pPr lvl="1" algn="just">
              <a:lnSpc>
                <a:spcPct val="90000"/>
              </a:lnSpc>
              <a:spcAft>
                <a:spcPct val="10000"/>
              </a:spcAft>
              <a:buClr>
                <a:srgbClr val="4F81BD"/>
              </a:buClr>
              <a:buFont typeface="Webdings" charset="2"/>
              <a:buNone/>
              <a:defRPr/>
            </a:pPr>
            <a:r>
              <a:rPr lang="it-IT" sz="1600" dirty="0" err="1">
                <a:solidFill>
                  <a:prstClr val="black"/>
                </a:solidFill>
                <a:latin typeface="Calibri"/>
                <a:ea typeface="ＭＳ Ｐゴシック" charset="-128"/>
                <a:cs typeface="ＭＳ Ｐゴシック" charset="-128"/>
              </a:rPr>
              <a:t>Ent</a:t>
            </a:r>
            <a:r>
              <a:rPr lang="it-IT" sz="1600" dirty="0">
                <a:solidFill>
                  <a:prstClr val="black"/>
                </a:solidFill>
                <a:latin typeface="Calibri"/>
                <a:ea typeface="ＭＳ Ｐゴシック" charset="-128"/>
                <a:cs typeface="ＭＳ Ｐゴシック" charset="-128"/>
              </a:rPr>
              <a:t>. 2.0 permette di catturare le conoscenze aziendali e in rete rendendole pubbliche e visibili</a:t>
            </a:r>
          </a:p>
        </p:txBody>
      </p:sp>
      <p:sp>
        <p:nvSpPr>
          <p:cNvPr id="69642" name="Rectangle 10"/>
          <p:cNvSpPr>
            <a:spLocks noChangeArrowheads="1"/>
          </p:cNvSpPr>
          <p:nvPr/>
        </p:nvSpPr>
        <p:spPr bwMode="auto">
          <a:xfrm>
            <a:off x="6332538" y="1265238"/>
            <a:ext cx="5437187" cy="555625"/>
          </a:xfrm>
          <a:prstGeom prst="rect">
            <a:avLst/>
          </a:prstGeom>
          <a:noFill/>
          <a:ln w="9525">
            <a:noFill/>
            <a:miter lim="800000"/>
            <a:headEnd/>
            <a:tailEnd/>
          </a:ln>
        </p:spPr>
        <p:txBody>
          <a:bodyPr lIns="107259" tIns="53630" rIns="107259" bIns="53630">
            <a:prstTxWarp prst="textNoShape">
              <a:avLst/>
            </a:prstTxWarp>
            <a:spAutoFit/>
          </a:bodyPr>
          <a:lstStyle/>
          <a:p>
            <a:pPr lvl="1" algn="just">
              <a:lnSpc>
                <a:spcPct val="90000"/>
              </a:lnSpc>
              <a:spcAft>
                <a:spcPct val="10000"/>
              </a:spcAft>
              <a:buClr>
                <a:srgbClr val="4F81BD"/>
              </a:buClr>
              <a:buFont typeface="Webdings" charset="2"/>
              <a:buNone/>
              <a:defRPr/>
            </a:pPr>
            <a:r>
              <a:rPr lang="it-IT" sz="1600" dirty="0">
                <a:solidFill>
                  <a:prstClr val="black"/>
                </a:solidFill>
                <a:latin typeface="Calibri"/>
                <a:ea typeface="ＭＳ Ｐゴシック" charset="-128"/>
                <a:cs typeface="ＭＳ Ｐゴシック" charset="-128"/>
              </a:rPr>
              <a:t>L’impiego di </a:t>
            </a:r>
            <a:r>
              <a:rPr lang="it-IT" sz="1600" dirty="0" err="1">
                <a:solidFill>
                  <a:prstClr val="black"/>
                </a:solidFill>
                <a:latin typeface="Calibri"/>
                <a:ea typeface="ＭＳ Ｐゴシック" charset="-128"/>
                <a:cs typeface="ＭＳ Ｐゴシック" charset="-128"/>
              </a:rPr>
              <a:t>Ent</a:t>
            </a:r>
            <a:r>
              <a:rPr lang="it-IT" sz="1600" dirty="0">
                <a:solidFill>
                  <a:prstClr val="black"/>
                </a:solidFill>
                <a:latin typeface="Calibri"/>
                <a:ea typeface="ＭＳ Ｐゴシック" charset="-128"/>
                <a:cs typeface="ＭＳ Ｐゴシック" charset="-128"/>
              </a:rPr>
              <a:t>. 2.0 incontra la resistenza ai cambiamenti organizzativi e culturali :</a:t>
            </a:r>
          </a:p>
        </p:txBody>
      </p:sp>
      <p:sp>
        <p:nvSpPr>
          <p:cNvPr id="71690" name="Rectangle 13"/>
          <p:cNvSpPr>
            <a:spLocks noChangeArrowheads="1"/>
          </p:cNvSpPr>
          <p:nvPr/>
        </p:nvSpPr>
        <p:spPr bwMode="auto">
          <a:xfrm>
            <a:off x="1036638" y="3205163"/>
            <a:ext cx="4395787" cy="411162"/>
          </a:xfrm>
          <a:prstGeom prst="rect">
            <a:avLst/>
          </a:prstGeom>
          <a:noFill/>
          <a:ln w="9525">
            <a:noFill/>
            <a:miter lim="800000"/>
            <a:headEnd/>
            <a:tailEnd/>
          </a:ln>
        </p:spPr>
        <p:txBody>
          <a:bodyPr lIns="0" tIns="0" rIns="0" bIns="0">
            <a:prstTxWarp prst="textNoShape">
              <a:avLst/>
            </a:prstTxWarp>
          </a:bodyPr>
          <a:lstStyle/>
          <a:p>
            <a:pPr algn="ctr">
              <a:spcAft>
                <a:spcPct val="10000"/>
              </a:spcAft>
              <a:buClr>
                <a:srgbClr val="4F81BD"/>
              </a:buClr>
              <a:buFont typeface="Webdings" charset="2"/>
              <a:buNone/>
            </a:pPr>
            <a:r>
              <a:rPr lang="it-IT" sz="1600">
                <a:solidFill>
                  <a:srgbClr val="4F81BD"/>
                </a:solidFill>
                <a:cs typeface="Arial" charset="0"/>
              </a:rPr>
              <a:t>Motivazioni di utilizzo</a:t>
            </a:r>
          </a:p>
          <a:p>
            <a:pPr algn="just">
              <a:spcAft>
                <a:spcPct val="10000"/>
              </a:spcAft>
              <a:buClr>
                <a:srgbClr val="4F81BD"/>
              </a:buClr>
              <a:buFont typeface="Webdings" charset="2"/>
              <a:buChar char="4"/>
            </a:pPr>
            <a:endParaRPr lang="it-IT" sz="1600">
              <a:solidFill>
                <a:srgbClr val="4F81BD"/>
              </a:solidFill>
              <a:cs typeface="Arial" charset="0"/>
            </a:endParaRPr>
          </a:p>
        </p:txBody>
      </p:sp>
      <p:pic>
        <p:nvPicPr>
          <p:cNvPr id="943122" name="Picture 18" descr="http://www.enterprise20.it/multimedia/48c1a785-669e-45b0-9d07-6924472eecff.png"/>
          <p:cNvPicPr>
            <a:picLocks noChangeAspect="1" noChangeArrowheads="1"/>
          </p:cNvPicPr>
          <p:nvPr/>
        </p:nvPicPr>
        <p:blipFill>
          <a:blip r:embed="rId5" r:link="rId6" cstate="print"/>
          <a:srcRect/>
          <a:stretch>
            <a:fillRect/>
          </a:stretch>
        </p:blipFill>
        <p:spPr bwMode="auto">
          <a:xfrm>
            <a:off x="306388" y="3514725"/>
            <a:ext cx="5535612" cy="2552700"/>
          </a:xfrm>
          <a:prstGeom prst="rect">
            <a:avLst/>
          </a:prstGeom>
          <a:noFill/>
          <a:ln w="9525">
            <a:solidFill>
              <a:srgbClr val="808080"/>
            </a:solidFill>
            <a:miter lim="800000"/>
            <a:headEnd/>
            <a:tailEnd/>
          </a:ln>
          <a:effectLst>
            <a:outerShdw dist="107763" dir="18900000" algn="ctr" rotWithShape="0">
              <a:srgbClr val="808080">
                <a:alpha val="50000"/>
              </a:srgbClr>
            </a:outerShdw>
          </a:effectLst>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324930" name="Rectangle 2" descr="Light upward diagonal"/>
          <p:cNvSpPr>
            <a:spLocks noChangeArrowheads="1"/>
          </p:cNvSpPr>
          <p:nvPr/>
        </p:nvSpPr>
        <p:spPr bwMode="auto">
          <a:xfrm>
            <a:off x="543815" y="1543107"/>
            <a:ext cx="10934700" cy="4676033"/>
          </a:xfrm>
          <a:prstGeom prst="rect">
            <a:avLst/>
          </a:prstGeom>
          <a:pattFill prst="ltUpDiag">
            <a:fgClr>
              <a:srgbClr val="E8E8E8"/>
            </a:fgClr>
            <a:bgClr>
              <a:schemeClr val="bg1"/>
            </a:bgClr>
          </a:pattFill>
          <a:ln w="9525">
            <a:solidFill>
              <a:schemeClr val="tx1"/>
            </a:solidFill>
            <a:miter lim="800000"/>
            <a:headEnd/>
            <a:tailEnd/>
          </a:ln>
          <a:effectLst>
            <a:outerShdw blurRad="63500" dist="38099" dir="2700000" algn="ctr" rotWithShape="0">
              <a:schemeClr val="bg2">
                <a:alpha val="74998"/>
              </a:schemeClr>
            </a:outerShdw>
          </a:effectLst>
        </p:spPr>
        <p:txBody>
          <a:bodyPr wrap="none" lIns="0" tIns="0" rIns="0" bIns="0" anchor="ctr">
            <a:prstTxWarp prst="textNoShape">
              <a:avLst/>
            </a:prstTxWarp>
          </a:bodyPr>
          <a:lstStyle/>
          <a:p>
            <a:endParaRPr lang="it-IT">
              <a:solidFill>
                <a:prstClr val="black"/>
              </a:solidFill>
              <a:cs typeface="Arial" charset="0"/>
            </a:endParaRPr>
          </a:p>
        </p:txBody>
      </p:sp>
      <p:sp>
        <p:nvSpPr>
          <p:cNvPr id="3324931" name="Rectangle 3"/>
          <p:cNvSpPr>
            <a:spLocks noGrp="1" noChangeArrowheads="1"/>
          </p:cNvSpPr>
          <p:nvPr>
            <p:ph type="title"/>
          </p:nvPr>
        </p:nvSpPr>
        <p:spPr>
          <a:xfrm>
            <a:off x="595551" y="405458"/>
            <a:ext cx="10719912" cy="814536"/>
          </a:xfrm>
          <a:noFill/>
          <a:ln/>
        </p:spPr>
        <p:txBody>
          <a:bodyPr/>
          <a:lstStyle/>
          <a:p>
            <a:r>
              <a:rPr lang="it-IT" dirty="0" smtClean="0">
                <a:ea typeface="ＭＳ Ｐゴシック" charset="-128"/>
                <a:cs typeface="ＭＳ Ｐゴシック" charset="-128"/>
              </a:rPr>
              <a:t>Analisi delle necessità PMI</a:t>
            </a:r>
            <a:endParaRPr lang="it-IT" sz="2000" dirty="0"/>
          </a:p>
        </p:txBody>
      </p:sp>
      <p:sp>
        <p:nvSpPr>
          <p:cNvPr id="3324955" name="AutoShape 27"/>
          <p:cNvSpPr>
            <a:spLocks noChangeArrowheads="1"/>
          </p:cNvSpPr>
          <p:nvPr/>
        </p:nvSpPr>
        <p:spPr bwMode="auto">
          <a:xfrm>
            <a:off x="974487" y="1934265"/>
            <a:ext cx="583963" cy="733663"/>
          </a:xfrm>
          <a:prstGeom prst="rightArrow">
            <a:avLst>
              <a:gd name="adj1" fmla="val 50000"/>
              <a:gd name="adj2" fmla="val 29197"/>
            </a:avLst>
          </a:prstGeom>
          <a:solidFill>
            <a:schemeClr val="accent1"/>
          </a:solidFill>
          <a:ln w="12700">
            <a:noFill/>
            <a:miter lim="800000"/>
            <a:headEnd/>
            <a:tailEnd/>
          </a:ln>
          <a:effectLst/>
        </p:spPr>
        <p:txBody>
          <a:bodyPr anchor="ctr">
            <a:prstTxWarp prst="textNoShape">
              <a:avLst/>
            </a:prstTxWarp>
            <a:spAutoFit/>
          </a:bodyPr>
          <a:lstStyle/>
          <a:p>
            <a:endParaRPr lang="it-IT">
              <a:solidFill>
                <a:prstClr val="black"/>
              </a:solidFill>
              <a:cs typeface="Arial" charset="0"/>
            </a:endParaRPr>
          </a:p>
        </p:txBody>
      </p:sp>
      <p:sp>
        <p:nvSpPr>
          <p:cNvPr id="3324961" name="Text Box 33"/>
          <p:cNvSpPr txBox="1">
            <a:spLocks noChangeArrowheads="1"/>
          </p:cNvSpPr>
          <p:nvPr/>
        </p:nvSpPr>
        <p:spPr bwMode="auto">
          <a:xfrm>
            <a:off x="1740939" y="2055466"/>
            <a:ext cx="9244858" cy="523220"/>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400">
                <a:solidFill>
                  <a:prstClr val="black"/>
                </a:solidFill>
                <a:latin typeface="Verdana" charset="0"/>
                <a:cs typeface="Arial" charset="0"/>
              </a:rPr>
              <a:t>Una soluzione </a:t>
            </a:r>
            <a:r>
              <a:rPr lang="it-IT" sz="1400" b="1">
                <a:solidFill>
                  <a:prstClr val="black"/>
                </a:solidFill>
                <a:latin typeface="Verdana" charset="0"/>
                <a:cs typeface="Arial" charset="0"/>
              </a:rPr>
              <a:t>più conveniente economicamente</a:t>
            </a:r>
            <a:r>
              <a:rPr lang="it-IT" sz="1400">
                <a:solidFill>
                  <a:prstClr val="black"/>
                </a:solidFill>
                <a:latin typeface="Verdana" charset="0"/>
                <a:cs typeface="Arial" charset="0"/>
              </a:rPr>
              <a:t> tra le offerte </a:t>
            </a:r>
            <a:r>
              <a:rPr lang="it-IT" sz="1400" i="1">
                <a:solidFill>
                  <a:prstClr val="black"/>
                </a:solidFill>
                <a:latin typeface="Verdana" charset="0"/>
                <a:cs typeface="Arial" charset="0"/>
              </a:rPr>
              <a:t>peer</a:t>
            </a:r>
            <a:r>
              <a:rPr lang="it-IT" sz="1400">
                <a:solidFill>
                  <a:prstClr val="black"/>
                </a:solidFill>
                <a:latin typeface="Verdana" charset="0"/>
                <a:cs typeface="Arial" charset="0"/>
              </a:rPr>
              <a:t> e con un </a:t>
            </a:r>
            <a:r>
              <a:rPr lang="it-IT" sz="1400" b="1">
                <a:solidFill>
                  <a:prstClr val="black"/>
                </a:solidFill>
                <a:latin typeface="Verdana" charset="0"/>
                <a:cs typeface="Arial" charset="0"/>
              </a:rPr>
              <a:t>livello superiore di performance</a:t>
            </a:r>
            <a:r>
              <a:rPr lang="it-IT" sz="1400">
                <a:solidFill>
                  <a:prstClr val="black"/>
                </a:solidFill>
                <a:latin typeface="Verdana" charset="0"/>
                <a:cs typeface="Arial" charset="0"/>
              </a:rPr>
              <a:t>, a parità di funzionalità per le PMI</a:t>
            </a:r>
          </a:p>
        </p:txBody>
      </p:sp>
      <p:sp>
        <p:nvSpPr>
          <p:cNvPr id="3324956" name="AutoShape 28"/>
          <p:cNvSpPr>
            <a:spLocks noChangeArrowheads="1"/>
          </p:cNvSpPr>
          <p:nvPr/>
        </p:nvSpPr>
        <p:spPr bwMode="auto">
          <a:xfrm>
            <a:off x="974487" y="2550604"/>
            <a:ext cx="583963" cy="733663"/>
          </a:xfrm>
          <a:prstGeom prst="rightArrow">
            <a:avLst>
              <a:gd name="adj1" fmla="val 50000"/>
              <a:gd name="adj2" fmla="val 29197"/>
            </a:avLst>
          </a:prstGeom>
          <a:solidFill>
            <a:schemeClr val="accent1"/>
          </a:solidFill>
          <a:ln w="12700">
            <a:noFill/>
            <a:miter lim="800000"/>
            <a:headEnd/>
            <a:tailEnd/>
          </a:ln>
          <a:effectLst/>
        </p:spPr>
        <p:txBody>
          <a:bodyPr anchor="ctr">
            <a:prstTxWarp prst="textNoShape">
              <a:avLst/>
            </a:prstTxWarp>
            <a:spAutoFit/>
          </a:bodyPr>
          <a:lstStyle/>
          <a:p>
            <a:endParaRPr lang="it-IT">
              <a:solidFill>
                <a:prstClr val="black"/>
              </a:solidFill>
              <a:cs typeface="Arial" charset="0"/>
            </a:endParaRPr>
          </a:p>
        </p:txBody>
      </p:sp>
      <p:sp>
        <p:nvSpPr>
          <p:cNvPr id="3324962" name="Text Box 34"/>
          <p:cNvSpPr txBox="1">
            <a:spLocks noChangeArrowheads="1"/>
          </p:cNvSpPr>
          <p:nvPr/>
        </p:nvSpPr>
        <p:spPr bwMode="auto">
          <a:xfrm>
            <a:off x="1740939" y="2772769"/>
            <a:ext cx="9244858" cy="307777"/>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400">
                <a:solidFill>
                  <a:prstClr val="black"/>
                </a:solidFill>
                <a:latin typeface="Verdana" charset="0"/>
                <a:cs typeface="Arial" charset="0"/>
              </a:rPr>
              <a:t>Una soluzione </a:t>
            </a:r>
            <a:r>
              <a:rPr lang="it-IT" sz="1400" b="1">
                <a:solidFill>
                  <a:prstClr val="black"/>
                </a:solidFill>
                <a:latin typeface="Verdana" charset="0"/>
                <a:cs typeface="Arial" charset="0"/>
              </a:rPr>
              <a:t>più flessibile</a:t>
            </a:r>
          </a:p>
        </p:txBody>
      </p:sp>
      <p:sp>
        <p:nvSpPr>
          <p:cNvPr id="3324957" name="AutoShape 29"/>
          <p:cNvSpPr>
            <a:spLocks noChangeArrowheads="1"/>
          </p:cNvSpPr>
          <p:nvPr/>
        </p:nvSpPr>
        <p:spPr bwMode="auto">
          <a:xfrm>
            <a:off x="974487" y="3127761"/>
            <a:ext cx="583963" cy="733663"/>
          </a:xfrm>
          <a:prstGeom prst="rightArrow">
            <a:avLst>
              <a:gd name="adj1" fmla="val 50000"/>
              <a:gd name="adj2" fmla="val 29197"/>
            </a:avLst>
          </a:prstGeom>
          <a:solidFill>
            <a:schemeClr val="accent1"/>
          </a:solidFill>
          <a:ln w="12700">
            <a:noFill/>
            <a:miter lim="800000"/>
            <a:headEnd/>
            <a:tailEnd/>
          </a:ln>
          <a:effectLst/>
        </p:spPr>
        <p:txBody>
          <a:bodyPr anchor="ctr">
            <a:prstTxWarp prst="textNoShape">
              <a:avLst/>
            </a:prstTxWarp>
            <a:spAutoFit/>
          </a:bodyPr>
          <a:lstStyle/>
          <a:p>
            <a:endParaRPr lang="it-IT">
              <a:solidFill>
                <a:prstClr val="black"/>
              </a:solidFill>
              <a:cs typeface="Arial" charset="0"/>
            </a:endParaRPr>
          </a:p>
        </p:txBody>
      </p:sp>
      <p:sp>
        <p:nvSpPr>
          <p:cNvPr id="3324963" name="Text Box 35"/>
          <p:cNvSpPr txBox="1">
            <a:spLocks noChangeArrowheads="1"/>
          </p:cNvSpPr>
          <p:nvPr/>
        </p:nvSpPr>
        <p:spPr bwMode="auto">
          <a:xfrm>
            <a:off x="1740939" y="3349927"/>
            <a:ext cx="9244858" cy="307777"/>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400">
                <a:solidFill>
                  <a:prstClr val="black"/>
                </a:solidFill>
                <a:latin typeface="Verdana" charset="0"/>
                <a:cs typeface="Arial" charset="0"/>
              </a:rPr>
              <a:t>Una soluzione </a:t>
            </a:r>
            <a:r>
              <a:rPr lang="it-IT" sz="1400" b="1" i="1">
                <a:solidFill>
                  <a:prstClr val="black"/>
                </a:solidFill>
                <a:latin typeface="Verdana" charset="0"/>
                <a:cs typeface="Arial" charset="0"/>
              </a:rPr>
              <a:t>“plug &amp; play”</a:t>
            </a:r>
            <a:r>
              <a:rPr lang="it-IT" sz="1400">
                <a:solidFill>
                  <a:prstClr val="black"/>
                </a:solidFill>
                <a:latin typeface="Verdana" charset="0"/>
                <a:cs typeface="Arial" charset="0"/>
              </a:rPr>
              <a:t>, facile da installare e da avviare</a:t>
            </a:r>
          </a:p>
        </p:txBody>
      </p:sp>
      <p:sp>
        <p:nvSpPr>
          <p:cNvPr id="3324958" name="AutoShape 30"/>
          <p:cNvSpPr>
            <a:spLocks noChangeArrowheads="1"/>
          </p:cNvSpPr>
          <p:nvPr/>
        </p:nvSpPr>
        <p:spPr bwMode="auto">
          <a:xfrm>
            <a:off x="974487" y="3704920"/>
            <a:ext cx="583963" cy="733663"/>
          </a:xfrm>
          <a:prstGeom prst="rightArrow">
            <a:avLst>
              <a:gd name="adj1" fmla="val 50000"/>
              <a:gd name="adj2" fmla="val 29197"/>
            </a:avLst>
          </a:prstGeom>
          <a:solidFill>
            <a:schemeClr val="accent1"/>
          </a:solidFill>
          <a:ln w="12700">
            <a:noFill/>
            <a:miter lim="800000"/>
            <a:headEnd/>
            <a:tailEnd/>
          </a:ln>
          <a:effectLst/>
        </p:spPr>
        <p:txBody>
          <a:bodyPr anchor="ctr">
            <a:prstTxWarp prst="textNoShape">
              <a:avLst/>
            </a:prstTxWarp>
            <a:spAutoFit/>
          </a:bodyPr>
          <a:lstStyle/>
          <a:p>
            <a:endParaRPr lang="it-IT">
              <a:solidFill>
                <a:prstClr val="black"/>
              </a:solidFill>
              <a:cs typeface="Arial" charset="0"/>
            </a:endParaRPr>
          </a:p>
        </p:txBody>
      </p:sp>
      <p:sp>
        <p:nvSpPr>
          <p:cNvPr id="3324964" name="Text Box 36"/>
          <p:cNvSpPr txBox="1">
            <a:spLocks noChangeArrowheads="1"/>
          </p:cNvSpPr>
          <p:nvPr/>
        </p:nvSpPr>
        <p:spPr bwMode="auto">
          <a:xfrm>
            <a:off x="1740939" y="3927084"/>
            <a:ext cx="9244858" cy="307777"/>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400" dirty="0">
                <a:solidFill>
                  <a:prstClr val="black"/>
                </a:solidFill>
                <a:latin typeface="Verdana" charset="0"/>
                <a:cs typeface="Arial" charset="0"/>
              </a:rPr>
              <a:t>Una soluzione </a:t>
            </a:r>
            <a:r>
              <a:rPr lang="it-IT" sz="1400" b="1" dirty="0">
                <a:solidFill>
                  <a:prstClr val="black"/>
                </a:solidFill>
                <a:latin typeface="Verdana" charset="0"/>
                <a:cs typeface="Arial" charset="0"/>
              </a:rPr>
              <a:t>facilmente commerciabile</a:t>
            </a:r>
          </a:p>
        </p:txBody>
      </p:sp>
      <p:sp>
        <p:nvSpPr>
          <p:cNvPr id="3324959" name="AutoShape 31"/>
          <p:cNvSpPr>
            <a:spLocks noChangeArrowheads="1"/>
          </p:cNvSpPr>
          <p:nvPr/>
        </p:nvSpPr>
        <p:spPr bwMode="auto">
          <a:xfrm>
            <a:off x="974487" y="4282077"/>
            <a:ext cx="583963" cy="733663"/>
          </a:xfrm>
          <a:prstGeom prst="rightArrow">
            <a:avLst>
              <a:gd name="adj1" fmla="val 50000"/>
              <a:gd name="adj2" fmla="val 29197"/>
            </a:avLst>
          </a:prstGeom>
          <a:solidFill>
            <a:schemeClr val="accent1"/>
          </a:solidFill>
          <a:ln w="12700">
            <a:noFill/>
            <a:miter lim="800000"/>
            <a:headEnd/>
            <a:tailEnd/>
          </a:ln>
          <a:effectLst/>
        </p:spPr>
        <p:txBody>
          <a:bodyPr anchor="ctr">
            <a:prstTxWarp prst="textNoShape">
              <a:avLst/>
            </a:prstTxWarp>
            <a:spAutoFit/>
          </a:bodyPr>
          <a:lstStyle/>
          <a:p>
            <a:endParaRPr lang="it-IT">
              <a:solidFill>
                <a:prstClr val="black"/>
              </a:solidFill>
              <a:cs typeface="Arial" charset="0"/>
            </a:endParaRPr>
          </a:p>
        </p:txBody>
      </p:sp>
      <p:sp>
        <p:nvSpPr>
          <p:cNvPr id="3324965" name="Text Box 37"/>
          <p:cNvSpPr txBox="1">
            <a:spLocks noChangeArrowheads="1"/>
          </p:cNvSpPr>
          <p:nvPr/>
        </p:nvSpPr>
        <p:spPr bwMode="auto">
          <a:xfrm>
            <a:off x="1740939" y="4504242"/>
            <a:ext cx="9244858" cy="307777"/>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400">
                <a:solidFill>
                  <a:prstClr val="black"/>
                </a:solidFill>
                <a:latin typeface="Verdana" charset="0"/>
                <a:cs typeface="Arial" charset="0"/>
              </a:rPr>
              <a:t>Una soluzione che </a:t>
            </a:r>
            <a:r>
              <a:rPr lang="it-IT" sz="1400" b="1">
                <a:solidFill>
                  <a:prstClr val="black"/>
                </a:solidFill>
                <a:latin typeface="Verdana" charset="0"/>
                <a:cs typeface="Arial" charset="0"/>
              </a:rPr>
              <a:t>valorizzi l’intelligenza della rete (Net Centric)</a:t>
            </a:r>
          </a:p>
        </p:txBody>
      </p:sp>
      <p:sp>
        <p:nvSpPr>
          <p:cNvPr id="3324960" name="AutoShape 32"/>
          <p:cNvSpPr>
            <a:spLocks noChangeArrowheads="1"/>
          </p:cNvSpPr>
          <p:nvPr/>
        </p:nvSpPr>
        <p:spPr bwMode="auto">
          <a:xfrm>
            <a:off x="974487" y="4859235"/>
            <a:ext cx="583963" cy="733663"/>
          </a:xfrm>
          <a:prstGeom prst="rightArrow">
            <a:avLst>
              <a:gd name="adj1" fmla="val 50000"/>
              <a:gd name="adj2" fmla="val 29197"/>
            </a:avLst>
          </a:prstGeom>
          <a:solidFill>
            <a:schemeClr val="accent1"/>
          </a:solidFill>
          <a:ln w="12700">
            <a:noFill/>
            <a:miter lim="800000"/>
            <a:headEnd/>
            <a:tailEnd/>
          </a:ln>
          <a:effectLst/>
        </p:spPr>
        <p:txBody>
          <a:bodyPr anchor="ctr">
            <a:prstTxWarp prst="textNoShape">
              <a:avLst/>
            </a:prstTxWarp>
            <a:spAutoFit/>
          </a:bodyPr>
          <a:lstStyle/>
          <a:p>
            <a:endParaRPr lang="it-IT">
              <a:solidFill>
                <a:prstClr val="black"/>
              </a:solidFill>
              <a:cs typeface="Arial" charset="0"/>
            </a:endParaRPr>
          </a:p>
        </p:txBody>
      </p:sp>
      <p:sp>
        <p:nvSpPr>
          <p:cNvPr id="3324966" name="Text Box 38"/>
          <p:cNvSpPr txBox="1">
            <a:spLocks noChangeArrowheads="1"/>
          </p:cNvSpPr>
          <p:nvPr/>
        </p:nvSpPr>
        <p:spPr bwMode="auto">
          <a:xfrm>
            <a:off x="1740939" y="5081400"/>
            <a:ext cx="9244858" cy="307777"/>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400">
                <a:solidFill>
                  <a:prstClr val="black"/>
                </a:solidFill>
                <a:latin typeface="Verdana" charset="0"/>
                <a:cs typeface="Arial" charset="0"/>
              </a:rPr>
              <a:t>Una soluzione che </a:t>
            </a:r>
            <a:r>
              <a:rPr lang="it-IT" sz="1400" b="1">
                <a:solidFill>
                  <a:prstClr val="black"/>
                </a:solidFill>
                <a:latin typeface="Verdana" charset="0"/>
                <a:cs typeface="Arial" charset="0"/>
              </a:rPr>
              <a:t>non necessiti di manutenzione da parte del Cliente</a:t>
            </a:r>
          </a:p>
        </p:txBody>
      </p:sp>
      <p:sp>
        <p:nvSpPr>
          <p:cNvPr id="3324974" name="AutoShape 46"/>
          <p:cNvSpPr>
            <a:spLocks noChangeArrowheads="1"/>
          </p:cNvSpPr>
          <p:nvPr/>
        </p:nvSpPr>
        <p:spPr bwMode="auto">
          <a:xfrm>
            <a:off x="974487" y="5475573"/>
            <a:ext cx="583963" cy="733663"/>
          </a:xfrm>
          <a:prstGeom prst="rightArrow">
            <a:avLst>
              <a:gd name="adj1" fmla="val 50000"/>
              <a:gd name="adj2" fmla="val 29197"/>
            </a:avLst>
          </a:prstGeom>
          <a:solidFill>
            <a:schemeClr val="accent1"/>
          </a:solidFill>
          <a:ln w="12700">
            <a:noFill/>
            <a:miter lim="800000"/>
            <a:headEnd/>
            <a:tailEnd/>
          </a:ln>
          <a:effectLst/>
        </p:spPr>
        <p:txBody>
          <a:bodyPr anchor="ctr">
            <a:prstTxWarp prst="textNoShape">
              <a:avLst/>
            </a:prstTxWarp>
            <a:spAutoFit/>
          </a:bodyPr>
          <a:lstStyle/>
          <a:p>
            <a:endParaRPr lang="it-IT">
              <a:solidFill>
                <a:prstClr val="black"/>
              </a:solidFill>
              <a:cs typeface="Arial" charset="0"/>
            </a:endParaRPr>
          </a:p>
        </p:txBody>
      </p:sp>
      <p:sp>
        <p:nvSpPr>
          <p:cNvPr id="3324975" name="Text Box 47"/>
          <p:cNvSpPr txBox="1">
            <a:spLocks noChangeArrowheads="1"/>
          </p:cNvSpPr>
          <p:nvPr/>
        </p:nvSpPr>
        <p:spPr bwMode="auto">
          <a:xfrm>
            <a:off x="1740939" y="5598281"/>
            <a:ext cx="9244858" cy="523220"/>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400">
                <a:solidFill>
                  <a:prstClr val="black"/>
                </a:solidFill>
                <a:latin typeface="Verdana" charset="0"/>
                <a:cs typeface="Arial" charset="0"/>
              </a:rPr>
              <a:t>Una soluzione che consenta alle </a:t>
            </a:r>
            <a:r>
              <a:rPr lang="it-IT" sz="1400" b="1">
                <a:solidFill>
                  <a:prstClr val="black"/>
                </a:solidFill>
                <a:latin typeface="Verdana" charset="0"/>
                <a:cs typeface="Arial" charset="0"/>
              </a:rPr>
              <a:t>risorse del Cliente</a:t>
            </a:r>
            <a:r>
              <a:rPr lang="it-IT" sz="1400">
                <a:solidFill>
                  <a:prstClr val="black"/>
                </a:solidFill>
                <a:latin typeface="Verdana" charset="0"/>
                <a:cs typeface="Arial" charset="0"/>
              </a:rPr>
              <a:t> di </a:t>
            </a:r>
            <a:r>
              <a:rPr lang="it-IT" sz="1400" b="1">
                <a:solidFill>
                  <a:prstClr val="black"/>
                </a:solidFill>
                <a:latin typeface="Verdana" charset="0"/>
                <a:cs typeface="Arial" charset="0"/>
              </a:rPr>
              <a:t>focalizzarsi maggiormente sul core business</a:t>
            </a:r>
          </a:p>
        </p:txBody>
      </p:sp>
      <p:sp>
        <p:nvSpPr>
          <p:cNvPr id="3324983" name="Text Box 55"/>
          <p:cNvSpPr txBox="1">
            <a:spLocks noChangeArrowheads="1"/>
          </p:cNvSpPr>
          <p:nvPr/>
        </p:nvSpPr>
        <p:spPr bwMode="auto">
          <a:xfrm>
            <a:off x="1990948" y="1598863"/>
            <a:ext cx="8042260" cy="338554"/>
          </a:xfrm>
          <a:prstGeom prst="rect">
            <a:avLst/>
          </a:prstGeom>
          <a:noFill/>
          <a:ln w="12700">
            <a:noFill/>
            <a:miter lim="800000"/>
            <a:headEnd/>
            <a:tailEnd/>
          </a:ln>
          <a:effectLst/>
        </p:spPr>
        <p:txBody>
          <a:bodyPr>
            <a:prstTxWarp prst="textNoShape">
              <a:avLst/>
            </a:prstTxWarp>
            <a:spAutoFit/>
          </a:bodyPr>
          <a:lstStyle/>
          <a:p>
            <a:pPr marL="193675" indent="-103188" defTabSz="609600">
              <a:tabLst>
                <a:tab pos="635000" algn="l"/>
                <a:tab pos="4572000" algn="ctr"/>
                <a:tab pos="5778500" algn="ctr"/>
              </a:tabLst>
            </a:pPr>
            <a:r>
              <a:rPr lang="it-IT" sz="1600" b="1" dirty="0">
                <a:solidFill>
                  <a:prstClr val="black"/>
                </a:solidFill>
                <a:latin typeface="Verdana" charset="0"/>
                <a:cs typeface="Arial" charset="0"/>
              </a:rPr>
              <a:t>Principi di Sviluppo</a:t>
            </a:r>
            <a:r>
              <a:rPr lang="it-IT" sz="1600" b="1" dirty="0" smtClean="0">
                <a:solidFill>
                  <a:prstClr val="black"/>
                </a:solidFill>
                <a:latin typeface="Verdana" charset="0"/>
                <a:cs typeface="Arial" charset="0"/>
              </a:rPr>
              <a:t> dell’offerta di servizi per PMI</a:t>
            </a:r>
            <a:endParaRPr lang="it-IT" sz="1600" b="1" dirty="0">
              <a:solidFill>
                <a:prstClr val="black"/>
              </a:solidFill>
              <a:latin typeface="Verdana" charset="0"/>
              <a:cs typeface="Arial" charset="0"/>
            </a:endParaRPr>
          </a:p>
        </p:txBody>
      </p:sp>
      <p:sp>
        <p:nvSpPr>
          <p:cNvPr id="3324985" name="Line 57"/>
          <p:cNvSpPr>
            <a:spLocks noChangeShapeType="1"/>
          </p:cNvSpPr>
          <p:nvPr/>
        </p:nvSpPr>
        <p:spPr bwMode="auto">
          <a:xfrm>
            <a:off x="994562" y="1900251"/>
            <a:ext cx="10033208" cy="3014"/>
          </a:xfrm>
          <a:prstGeom prst="line">
            <a:avLst/>
          </a:prstGeom>
          <a:noFill/>
          <a:ln w="12700">
            <a:solidFill>
              <a:schemeClr val="tx1"/>
            </a:solidFill>
            <a:round/>
            <a:headEnd/>
            <a:tailEnd/>
          </a:ln>
          <a:effectLst/>
        </p:spPr>
        <p:txBody>
          <a:bodyPr anchor="ctr">
            <a:prstTxWarp prst="textNoShape">
              <a:avLst/>
            </a:prstTxWarp>
            <a:spAutoFit/>
          </a:bodyPr>
          <a:lstStyle/>
          <a:p>
            <a:endParaRPr lang="it-IT">
              <a:solidFill>
                <a:prstClr val="black"/>
              </a:solidFill>
              <a:cs typeface="Arial" charset="0"/>
            </a:endParaRPr>
          </a:p>
        </p:txBody>
      </p:sp>
      <p:sp>
        <p:nvSpPr>
          <p:cNvPr id="2" name="CasellaDiTesto 1"/>
          <p:cNvSpPr txBox="1"/>
          <p:nvPr/>
        </p:nvSpPr>
        <p:spPr>
          <a:xfrm>
            <a:off x="13282477" y="5697581"/>
            <a:ext cx="184666" cy="369332"/>
          </a:xfrm>
          <a:prstGeom prst="rect">
            <a:avLst/>
          </a:prstGeom>
          <a:noFill/>
        </p:spPr>
        <p:txBody>
          <a:bodyPr wrap="none" rtlCol="0">
            <a:spAutoFit/>
          </a:bodyPr>
          <a:lstStyle/>
          <a:p>
            <a:endParaRPr lang="it-IT" dirty="0">
              <a:solidFill>
                <a:prstClr val="black"/>
              </a:solidFill>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8980" name="Rectangle 4"/>
          <p:cNvSpPr>
            <a:spLocks noChangeArrowheads="1"/>
          </p:cNvSpPr>
          <p:nvPr/>
        </p:nvSpPr>
        <p:spPr bwMode="auto">
          <a:xfrm>
            <a:off x="0" y="1341562"/>
            <a:ext cx="11911013" cy="4628778"/>
          </a:xfrm>
          <a:prstGeom prst="rect">
            <a:avLst/>
          </a:prstGeom>
          <a:noFill/>
          <a:ln w="9525" algn="ctr">
            <a:noFill/>
            <a:miter lim="800000"/>
            <a:headEnd/>
            <a:tailEnd/>
          </a:ln>
          <a:effectLst/>
        </p:spPr>
        <p:txBody>
          <a:bodyPr lIns="422273" tIns="422273" rIns="422273" bIns="422273" anchor="ctr">
            <a:prstTxWarp prst="textNoShape">
              <a:avLst/>
            </a:prstTxWarp>
          </a:bodyPr>
          <a:lstStyle/>
          <a:p>
            <a:pPr marL="533400" lvl="1" indent="306388" algn="just" eaLnBrk="0" hangingPunct="0">
              <a:lnSpc>
                <a:spcPct val="200000"/>
              </a:lnSpc>
              <a:buClr>
                <a:srgbClr val="A50021"/>
              </a:buClr>
              <a:buFontTx/>
              <a:buChar char="•"/>
              <a:tabLst>
                <a:tab pos="533400" algn="l"/>
              </a:tabLst>
            </a:pPr>
            <a:r>
              <a:rPr lang="it-IT" sz="2800" dirty="0" err="1">
                <a:solidFill>
                  <a:prstClr val="black"/>
                </a:solidFill>
                <a:effectLst>
                  <a:outerShdw blurRad="38100" dist="38100" dir="2700000" algn="tl">
                    <a:srgbClr val="DDDDDD"/>
                  </a:outerShdw>
                </a:effectLst>
                <a:latin typeface="Calibri" charset="0"/>
                <a:ea typeface="Times New Roman" charset="0"/>
                <a:cs typeface="Times New Roman" charset="0"/>
              </a:rPr>
              <a:t>Enterprise</a:t>
            </a:r>
            <a:r>
              <a:rPr lang="it-IT" sz="2800" dirty="0">
                <a:solidFill>
                  <a:prstClr val="black"/>
                </a:solidFill>
                <a:effectLst>
                  <a:outerShdw blurRad="38100" dist="38100" dir="2700000" algn="tl">
                    <a:srgbClr val="DDDDDD"/>
                  </a:outerShdw>
                </a:effectLst>
                <a:latin typeface="Calibri" charset="0"/>
                <a:ea typeface="Times New Roman" charset="0"/>
                <a:cs typeface="Times New Roman" charset="0"/>
              </a:rPr>
              <a:t> 2.0: reti e processi</a:t>
            </a:r>
          </a:p>
          <a:p>
            <a:pPr marL="533400" lvl="1" indent="306388" algn="just" eaLnBrk="0" hangingPunct="0">
              <a:lnSpc>
                <a:spcPct val="200000"/>
              </a:lnSpc>
              <a:buClr>
                <a:srgbClr val="A50021"/>
              </a:buClr>
              <a:buFontTx/>
              <a:buChar char="•"/>
              <a:tabLst>
                <a:tab pos="533400" algn="l"/>
              </a:tabLst>
            </a:pPr>
            <a:r>
              <a:rPr lang="it-IT" sz="2800" dirty="0" smtClean="0">
                <a:solidFill>
                  <a:prstClr val="black"/>
                </a:solidFill>
                <a:effectLst>
                  <a:outerShdw blurRad="38100" dist="38100" dir="2700000" algn="tl">
                    <a:srgbClr val="DDDDDD"/>
                  </a:outerShdw>
                </a:effectLst>
                <a:latin typeface="Calibri" charset="0"/>
                <a:ea typeface="Times New Roman" charset="0"/>
                <a:cs typeface="Times New Roman" charset="0"/>
              </a:rPr>
              <a:t>L’interesse e l’impatto </a:t>
            </a:r>
            <a:r>
              <a:rPr lang="it-IT" sz="2800" dirty="0">
                <a:solidFill>
                  <a:prstClr val="black"/>
                </a:solidFill>
                <a:effectLst>
                  <a:outerShdw blurRad="38100" dist="38100" dir="2700000" algn="tl">
                    <a:srgbClr val="DDDDDD"/>
                  </a:outerShdw>
                </a:effectLst>
                <a:latin typeface="Calibri" charset="0"/>
                <a:ea typeface="Times New Roman" charset="0"/>
                <a:cs typeface="Times New Roman" charset="0"/>
              </a:rPr>
              <a:t>per le aziende</a:t>
            </a:r>
          </a:p>
          <a:p>
            <a:pPr marL="533400" lvl="1" indent="306388" algn="just" eaLnBrk="0" hangingPunct="0">
              <a:lnSpc>
                <a:spcPct val="200000"/>
              </a:lnSpc>
              <a:buClr>
                <a:srgbClr val="A50021"/>
              </a:buClr>
              <a:buFontTx/>
              <a:buChar char="•"/>
              <a:tabLst>
                <a:tab pos="533400" algn="l"/>
              </a:tabLst>
            </a:pPr>
            <a:r>
              <a:rPr lang="it-IT" sz="2800" dirty="0">
                <a:solidFill>
                  <a:prstClr val="black"/>
                </a:solidFill>
                <a:effectLst>
                  <a:outerShdw blurRad="38100" dist="38100" dir="2700000" algn="tl">
                    <a:srgbClr val="DDDDDD"/>
                  </a:outerShdw>
                </a:effectLst>
                <a:latin typeface="Calibri" charset="0"/>
                <a:ea typeface="Times New Roman" charset="0"/>
                <a:cs typeface="Times New Roman" charset="0"/>
              </a:rPr>
              <a:t>Dimensioni e trend di mercato</a:t>
            </a:r>
          </a:p>
          <a:p>
            <a:pPr marL="533400" lvl="1" indent="306388" algn="just" eaLnBrk="0" hangingPunct="0">
              <a:lnSpc>
                <a:spcPct val="200000"/>
              </a:lnSpc>
              <a:buClr>
                <a:srgbClr val="A50021"/>
              </a:buClr>
              <a:buFontTx/>
              <a:buChar char="•"/>
              <a:tabLst>
                <a:tab pos="533400" algn="l"/>
              </a:tabLst>
            </a:pPr>
            <a:r>
              <a:rPr lang="it-IT" sz="2800" dirty="0">
                <a:solidFill>
                  <a:prstClr val="black"/>
                </a:solidFill>
                <a:effectLst>
                  <a:outerShdw blurRad="38100" dist="38100" dir="2700000" algn="tl">
                    <a:srgbClr val="DDDDDD"/>
                  </a:outerShdw>
                </a:effectLst>
                <a:latin typeface="Calibri" charset="0"/>
                <a:ea typeface="Times New Roman" charset="0"/>
                <a:cs typeface="Times New Roman" charset="0"/>
              </a:rPr>
              <a:t>Casi di </a:t>
            </a:r>
            <a:r>
              <a:rPr lang="it-IT" sz="2800" dirty="0" smtClean="0">
                <a:solidFill>
                  <a:prstClr val="black"/>
                </a:solidFill>
                <a:effectLst>
                  <a:outerShdw blurRad="38100" dist="38100" dir="2700000" algn="tl">
                    <a:srgbClr val="DDDDDD"/>
                  </a:outerShdw>
                </a:effectLst>
                <a:latin typeface="Calibri" charset="0"/>
                <a:ea typeface="Times New Roman" charset="0"/>
                <a:cs typeface="Times New Roman" charset="0"/>
              </a:rPr>
              <a:t>Studio</a:t>
            </a:r>
          </a:p>
        </p:txBody>
      </p:sp>
      <p:sp>
        <p:nvSpPr>
          <p:cNvPr id="20483" name="Titolo 3"/>
          <p:cNvSpPr>
            <a:spLocks noGrp="1"/>
          </p:cNvSpPr>
          <p:nvPr>
            <p:ph type="title"/>
          </p:nvPr>
        </p:nvSpPr>
        <p:spPr>
          <a:xfrm>
            <a:off x="595313" y="404813"/>
            <a:ext cx="10720387" cy="1012825"/>
          </a:xfrm>
        </p:spPr>
        <p:txBody>
          <a:bodyPr/>
          <a:lstStyle/>
          <a:p>
            <a:pPr eaLnBrk="1" hangingPunct="1"/>
            <a:r>
              <a:rPr lang="it-IT" sz="4000">
                <a:ea typeface="ＭＳ Ｐゴシック" charset="-128"/>
                <a:cs typeface="ＭＳ Ｐゴシック" charset="-128"/>
              </a:rPr>
              <a:t>Sommario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 se l'impresa è piccola?</a:t>
            </a:r>
            <a:endParaRPr lang="it-IT" dirty="0"/>
          </a:p>
        </p:txBody>
      </p:sp>
      <p:pic>
        <p:nvPicPr>
          <p:cNvPr id="1026" name="Picture 2"/>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235426" y="1821234"/>
            <a:ext cx="6063983" cy="3889251"/>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10890" y="1821234"/>
            <a:ext cx="3495675" cy="40100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20084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L'opportunità dell'Enterprise per le PMI</a:t>
            </a:r>
            <a:endParaRPr lang="it-IT" dirty="0"/>
          </a:p>
        </p:txBody>
      </p:sp>
      <p:sp>
        <p:nvSpPr>
          <p:cNvPr id="3" name="Segnaposto contenuto 2"/>
          <p:cNvSpPr>
            <a:spLocks noGrp="1"/>
          </p:cNvSpPr>
          <p:nvPr>
            <p:ph idx="1"/>
          </p:nvPr>
        </p:nvSpPr>
        <p:spPr>
          <a:xfrm>
            <a:off x="554906" y="1413570"/>
            <a:ext cx="10720387" cy="4527550"/>
          </a:xfrm>
        </p:spPr>
        <p:txBody>
          <a:bodyPr/>
          <a:lstStyle/>
          <a:p>
            <a:r>
              <a:rPr lang="it-IT" sz="2400" dirty="0" smtClean="0"/>
              <a:t>I  </a:t>
            </a:r>
            <a:r>
              <a:rPr lang="it-IT" sz="2400" dirty="0"/>
              <a:t>social  network  permettono  inoltre  </a:t>
            </a:r>
            <a:r>
              <a:rPr lang="it-IT" sz="2400" dirty="0" smtClean="0"/>
              <a:t>alle imprese di scambiare  </a:t>
            </a:r>
            <a:r>
              <a:rPr lang="it-IT" sz="2400" dirty="0"/>
              <a:t>conoscenze  ed  </a:t>
            </a:r>
            <a:r>
              <a:rPr lang="it-IT" sz="2400" dirty="0" smtClean="0"/>
              <a:t>informazioni tra loro e </a:t>
            </a:r>
            <a:r>
              <a:rPr lang="it-IT" sz="2400" dirty="0"/>
              <a:t>con </a:t>
            </a:r>
            <a:r>
              <a:rPr lang="it-IT" sz="2400" dirty="0" smtClean="0"/>
              <a:t>le comunità internazionali per arricchire le proprie opportunità di </a:t>
            </a:r>
            <a:r>
              <a:rPr lang="it-IT" sz="2400" dirty="0"/>
              <a:t>business.</a:t>
            </a:r>
          </a:p>
        </p:txBody>
      </p:sp>
      <p:pic>
        <p:nvPicPr>
          <p:cNvPr id="2050" name="Picture 2"/>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299322" y="2205658"/>
            <a:ext cx="6912768" cy="418866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4202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Uno strumento per trovarsi e parlarsi</a:t>
            </a:r>
            <a:endParaRPr lang="it-IT" dirty="0"/>
          </a:p>
        </p:txBody>
      </p:sp>
      <p:pic>
        <p:nvPicPr>
          <p:cNvPr id="5" name="Picture 2"/>
          <p:cNvPicPr>
            <a:picLocks noChangeAspect="1" noChangeArrowheads="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5243" t="17857" r="9307" b="4048"/>
          <a:stretch/>
        </p:blipFill>
        <p:spPr bwMode="auto">
          <a:xfrm>
            <a:off x="1058962" y="1557586"/>
            <a:ext cx="9453888" cy="485772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544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Anche per trovare partner internazionali</a:t>
            </a:r>
            <a:endParaRPr lang="it-IT" dirty="0"/>
          </a:p>
        </p:txBody>
      </p:sp>
      <p:pic>
        <p:nvPicPr>
          <p:cNvPr id="5" name="Picture 2"/>
          <p:cNvPicPr>
            <a:picLocks noChangeAspect="1" noChangeArrowheads="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4764" t="18056" r="21467" b="6229"/>
          <a:stretch/>
        </p:blipFill>
        <p:spPr bwMode="auto">
          <a:xfrm>
            <a:off x="2753648" y="1158854"/>
            <a:ext cx="6226194" cy="492940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Ovale 3"/>
          <p:cNvSpPr/>
          <p:nvPr/>
        </p:nvSpPr>
        <p:spPr bwMode="auto">
          <a:xfrm>
            <a:off x="6747594" y="4077866"/>
            <a:ext cx="2448272" cy="432048"/>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r"/>
            <a:endParaRPr lang="it-IT" smtClean="0">
              <a:solidFill>
                <a:prstClr val="black"/>
              </a:solidFill>
              <a:latin typeface="Arial" charset="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1755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0474" t="18207" r="16569" b="6272"/>
          <a:stretch/>
        </p:blipFill>
        <p:spPr bwMode="auto">
          <a:xfrm>
            <a:off x="0" y="1413570"/>
            <a:ext cx="6983766" cy="470998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it-IT" dirty="0" err="1" smtClean="0"/>
              <a:t>Doodle</a:t>
            </a:r>
            <a:endParaRPr lang="it-IT" dirty="0"/>
          </a:p>
        </p:txBody>
      </p:sp>
      <p:pic>
        <p:nvPicPr>
          <p:cNvPr id="7" name="Picture 3"/>
          <p:cNvPicPr>
            <a:picLocks noChangeAspect="1" noChangeArrowheads="1"/>
          </p:cNvPicPr>
          <p:nvPr/>
        </p:nvPicPr>
        <p:blipFill rotWithShape="1">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1791" t="17426" r="17740" b="10438"/>
          <a:stretch/>
        </p:blipFill>
        <p:spPr bwMode="auto">
          <a:xfrm>
            <a:off x="7107635" y="1259309"/>
            <a:ext cx="4390676" cy="294483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1753" t="32738" r="40319" b="4167"/>
          <a:stretch/>
        </p:blipFill>
        <p:spPr bwMode="auto">
          <a:xfrm>
            <a:off x="7899722" y="3261792"/>
            <a:ext cx="3310556" cy="309634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24546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Google </a:t>
            </a:r>
            <a:r>
              <a:rPr lang="it-IT" dirty="0" err="1" smtClean="0"/>
              <a:t>Apps</a:t>
            </a:r>
            <a:r>
              <a:rPr lang="it-IT" dirty="0" smtClean="0"/>
              <a:t> – Il calendario</a:t>
            </a:r>
            <a:endParaRPr lang="it-IT" dirty="0"/>
          </a:p>
        </p:txBody>
      </p:sp>
      <p:pic>
        <p:nvPicPr>
          <p:cNvPr id="7171" name="Picture 3"/>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891878" y="1485206"/>
            <a:ext cx="7776864" cy="469624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61869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Google </a:t>
            </a:r>
            <a:r>
              <a:rPr lang="it-IT" dirty="0" err="1" smtClean="0"/>
              <a:t>Apps</a:t>
            </a:r>
            <a:r>
              <a:rPr lang="it-IT" dirty="0" smtClean="0"/>
              <a:t> – Foglio Excel</a:t>
            </a:r>
            <a:endParaRPr lang="it-IT" dirty="0"/>
          </a:p>
        </p:txBody>
      </p:sp>
      <p:pic>
        <p:nvPicPr>
          <p:cNvPr id="5" name="Picture 2"/>
          <p:cNvPicPr>
            <a:picLocks noChangeAspect="1" noChangeArrowheads="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4686" t="18255" b="3967"/>
          <a:stretch/>
        </p:blipFill>
        <p:spPr bwMode="auto">
          <a:xfrm>
            <a:off x="698922" y="1413570"/>
            <a:ext cx="10729192" cy="492235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1776" t="23937" r="31524" b="5428"/>
          <a:stretch/>
        </p:blipFill>
        <p:spPr bwMode="auto">
          <a:xfrm>
            <a:off x="7755706" y="1176267"/>
            <a:ext cx="2493346" cy="269796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Ovale 3"/>
          <p:cNvSpPr/>
          <p:nvPr/>
        </p:nvSpPr>
        <p:spPr bwMode="auto">
          <a:xfrm>
            <a:off x="7270408" y="1176267"/>
            <a:ext cx="4445737" cy="2829591"/>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r"/>
            <a:endParaRPr lang="it-IT" smtClean="0">
              <a:solidFill>
                <a:prstClr val="black"/>
              </a:solidFill>
              <a:latin typeface="Arial" charset="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07384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Dropbox</a:t>
            </a:r>
            <a:endParaRPr lang="it-IT" dirty="0"/>
          </a:p>
        </p:txBody>
      </p:sp>
      <p:pic>
        <p:nvPicPr>
          <p:cNvPr id="5" name="Picture 2"/>
          <p:cNvPicPr>
            <a:picLocks noChangeAspect="1" noChangeArrowheads="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4496" t="17968" r="12151" b="3646"/>
          <a:stretch/>
        </p:blipFill>
        <p:spPr bwMode="auto">
          <a:xfrm>
            <a:off x="3328288" y="1413570"/>
            <a:ext cx="8246020" cy="495419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7" name="Ovale 6"/>
          <p:cNvSpPr/>
          <p:nvPr/>
        </p:nvSpPr>
        <p:spPr bwMode="auto">
          <a:xfrm>
            <a:off x="4690170" y="4056032"/>
            <a:ext cx="864096" cy="30986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r"/>
            <a:endParaRPr lang="it-IT" smtClean="0">
              <a:solidFill>
                <a:prstClr val="black"/>
              </a:solidFill>
              <a:latin typeface="Arial" charset="0"/>
              <a:ea typeface="ＭＳ Ｐゴシック" pitchFamily="34" charset="-128"/>
            </a:endParaRPr>
          </a:p>
        </p:txBody>
      </p:sp>
      <p:sp>
        <p:nvSpPr>
          <p:cNvPr id="9" name="Ovale 8"/>
          <p:cNvSpPr/>
          <p:nvPr/>
        </p:nvSpPr>
        <p:spPr bwMode="auto">
          <a:xfrm>
            <a:off x="4690170" y="3688350"/>
            <a:ext cx="864096" cy="30986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r"/>
            <a:endParaRPr lang="it-IT" smtClean="0">
              <a:solidFill>
                <a:prstClr val="black"/>
              </a:solidFill>
              <a:latin typeface="Arial" charset="0"/>
              <a:ea typeface="ＭＳ Ｐゴシック" pitchFamily="34" charset="-128"/>
            </a:endParaRPr>
          </a:p>
        </p:txBody>
      </p:sp>
      <p:sp>
        <p:nvSpPr>
          <p:cNvPr id="10" name="Ovale 9"/>
          <p:cNvSpPr/>
          <p:nvPr/>
        </p:nvSpPr>
        <p:spPr bwMode="auto">
          <a:xfrm>
            <a:off x="4690170" y="5950074"/>
            <a:ext cx="864096" cy="30986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r"/>
            <a:endParaRPr lang="it-IT" smtClean="0">
              <a:solidFill>
                <a:prstClr val="black"/>
              </a:solidFill>
              <a:latin typeface="Arial" charset="0"/>
              <a:ea typeface="ＭＳ Ｐゴシック" pitchFamily="34" charset="-128"/>
            </a:endParaRPr>
          </a:p>
        </p:txBody>
      </p:sp>
      <p:sp>
        <p:nvSpPr>
          <p:cNvPr id="6" name="CasellaDiTesto 5"/>
          <p:cNvSpPr txBox="1"/>
          <p:nvPr/>
        </p:nvSpPr>
        <p:spPr>
          <a:xfrm>
            <a:off x="5626274" y="5951993"/>
            <a:ext cx="2005677" cy="369332"/>
          </a:xfrm>
          <a:prstGeom prst="rect">
            <a:avLst/>
          </a:prstGeom>
          <a:noFill/>
        </p:spPr>
        <p:txBody>
          <a:bodyPr wrap="none" rtlCol="0">
            <a:spAutoFit/>
          </a:bodyPr>
          <a:lstStyle/>
          <a:p>
            <a:r>
              <a:rPr lang="it-IT" dirty="0" smtClean="0">
                <a:solidFill>
                  <a:prstClr val="black"/>
                </a:solidFill>
                <a:cs typeface="Arial" charset="0"/>
              </a:rPr>
              <a:t>Cartella condivisa</a:t>
            </a:r>
            <a:endParaRPr lang="it-IT" dirty="0">
              <a:solidFill>
                <a:prstClr val="black"/>
              </a:solidFill>
              <a:cs typeface="Arial" charset="0"/>
            </a:endParaRPr>
          </a:p>
        </p:txBody>
      </p:sp>
      <p:sp>
        <p:nvSpPr>
          <p:cNvPr id="12" name="CasellaDiTesto 11"/>
          <p:cNvSpPr txBox="1"/>
          <p:nvPr/>
        </p:nvSpPr>
        <p:spPr>
          <a:xfrm>
            <a:off x="5633415" y="4005858"/>
            <a:ext cx="1903085" cy="369332"/>
          </a:xfrm>
          <a:prstGeom prst="rect">
            <a:avLst/>
          </a:prstGeom>
          <a:noFill/>
        </p:spPr>
        <p:txBody>
          <a:bodyPr wrap="none" rtlCol="0">
            <a:spAutoFit/>
          </a:bodyPr>
          <a:lstStyle/>
          <a:p>
            <a:r>
              <a:rPr lang="it-IT" dirty="0" smtClean="0">
                <a:solidFill>
                  <a:prstClr val="black"/>
                </a:solidFill>
                <a:cs typeface="Arial" charset="0"/>
              </a:rPr>
              <a:t>Cartella pubblica</a:t>
            </a:r>
            <a:endParaRPr lang="it-IT" dirty="0">
              <a:solidFill>
                <a:prstClr val="black"/>
              </a:solidFill>
              <a:cs typeface="Arial" charset="0"/>
            </a:endParaRPr>
          </a:p>
        </p:txBody>
      </p:sp>
      <p:sp>
        <p:nvSpPr>
          <p:cNvPr id="13" name="CasellaDiTesto 12"/>
          <p:cNvSpPr txBox="1"/>
          <p:nvPr/>
        </p:nvSpPr>
        <p:spPr>
          <a:xfrm>
            <a:off x="5635969" y="3688350"/>
            <a:ext cx="1428596" cy="369332"/>
          </a:xfrm>
          <a:prstGeom prst="rect">
            <a:avLst/>
          </a:prstGeom>
          <a:noFill/>
        </p:spPr>
        <p:txBody>
          <a:bodyPr wrap="none" rtlCol="0">
            <a:spAutoFit/>
          </a:bodyPr>
          <a:lstStyle/>
          <a:p>
            <a:r>
              <a:rPr lang="it-IT" dirty="0" smtClean="0">
                <a:solidFill>
                  <a:prstClr val="black"/>
                </a:solidFill>
                <a:cs typeface="Arial" charset="0"/>
              </a:rPr>
              <a:t>Cartella foto</a:t>
            </a:r>
            <a:endParaRPr lang="it-IT" dirty="0">
              <a:solidFill>
                <a:prstClr val="black"/>
              </a:solidFill>
              <a:cs typeface="Arial" charset="0"/>
            </a:endParaRPr>
          </a:p>
        </p:txBody>
      </p:sp>
      <p:pic>
        <p:nvPicPr>
          <p:cNvPr id="15" name="Picture 3"/>
          <p:cNvPicPr>
            <a:picLocks noChangeAspect="1" noChangeArrowheads="1"/>
          </p:cNvPicPr>
          <p:nvPr/>
        </p:nvPicPr>
        <p:blipFill rotWithShape="1">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9004" r="45168" b="13441"/>
          <a:stretch/>
        </p:blipFill>
        <p:spPr bwMode="auto">
          <a:xfrm>
            <a:off x="281734" y="2205657"/>
            <a:ext cx="3046554" cy="413827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6" name="Ovale 15"/>
          <p:cNvSpPr/>
          <p:nvPr/>
        </p:nvSpPr>
        <p:spPr bwMode="auto">
          <a:xfrm>
            <a:off x="1202978" y="2925738"/>
            <a:ext cx="864096" cy="76261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r"/>
            <a:endParaRPr lang="it-IT" smtClean="0">
              <a:solidFill>
                <a:prstClr val="black"/>
              </a:solidFill>
              <a:latin typeface="Arial" charset="0"/>
              <a:ea typeface="ＭＳ Ｐゴシック" pitchFamily="34" charset="-128"/>
            </a:endParaRPr>
          </a:p>
        </p:txBody>
      </p:sp>
      <p:sp>
        <p:nvSpPr>
          <p:cNvPr id="17" name="Ovale 16"/>
          <p:cNvSpPr/>
          <p:nvPr/>
        </p:nvSpPr>
        <p:spPr bwMode="auto">
          <a:xfrm>
            <a:off x="2067074" y="2883206"/>
            <a:ext cx="864096" cy="76261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r"/>
            <a:endParaRPr lang="it-IT" smtClean="0">
              <a:solidFill>
                <a:prstClr val="black"/>
              </a:solidFill>
              <a:latin typeface="Arial" charset="0"/>
              <a:ea typeface="ＭＳ Ｐゴシック" pitchFamily="34" charset="-128"/>
            </a:endParaRPr>
          </a:p>
        </p:txBody>
      </p:sp>
      <p:sp>
        <p:nvSpPr>
          <p:cNvPr id="18" name="Ovale 17"/>
          <p:cNvSpPr/>
          <p:nvPr/>
        </p:nvSpPr>
        <p:spPr bwMode="auto">
          <a:xfrm>
            <a:off x="1202978" y="5085978"/>
            <a:ext cx="864096" cy="76261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r"/>
            <a:endParaRPr lang="it-IT" smtClean="0">
              <a:solidFill>
                <a:prstClr val="black"/>
              </a:solidFill>
              <a:latin typeface="Arial" charset="0"/>
              <a:ea typeface="ＭＳ Ｐゴシック" pitchFamily="34" charset="-128"/>
            </a:endParaRPr>
          </a:p>
        </p:txBody>
      </p:sp>
      <p:cxnSp>
        <p:nvCxnSpPr>
          <p:cNvPr id="22" name="Connettore 1 21"/>
          <p:cNvCxnSpPr>
            <a:stCxn id="16" idx="5"/>
            <a:endCxn id="9" idx="2"/>
          </p:cNvCxnSpPr>
          <p:nvPr/>
        </p:nvCxnSpPr>
        <p:spPr bwMode="auto">
          <a:xfrm>
            <a:off x="1940530" y="3576668"/>
            <a:ext cx="2749640" cy="266615"/>
          </a:xfrm>
          <a:prstGeom prst="line">
            <a:avLst/>
          </a:prstGeom>
          <a:ln w="28575">
            <a:headEnd type="none" w="med" len="med"/>
            <a:tailEnd type="stealth" w="lg" len="lg"/>
          </a:ln>
        </p:spPr>
        <p:style>
          <a:lnRef idx="1">
            <a:schemeClr val="accent2"/>
          </a:lnRef>
          <a:fillRef idx="0">
            <a:schemeClr val="accent2"/>
          </a:fillRef>
          <a:effectRef idx="0">
            <a:schemeClr val="accent2"/>
          </a:effectRef>
          <a:fontRef idx="minor">
            <a:schemeClr val="tx1"/>
          </a:fontRef>
        </p:style>
      </p:cxnSp>
      <p:cxnSp>
        <p:nvCxnSpPr>
          <p:cNvPr id="25" name="Connettore 1 24"/>
          <p:cNvCxnSpPr>
            <a:stCxn id="17" idx="4"/>
            <a:endCxn id="7" idx="2"/>
          </p:cNvCxnSpPr>
          <p:nvPr/>
        </p:nvCxnSpPr>
        <p:spPr bwMode="auto">
          <a:xfrm>
            <a:off x="2499122" y="3645818"/>
            <a:ext cx="2191048" cy="565147"/>
          </a:xfrm>
          <a:prstGeom prst="line">
            <a:avLst/>
          </a:prstGeom>
          <a:ln w="28575">
            <a:headEnd type="none" w="med" len="med"/>
            <a:tailEnd type="stealth" w="lg" len="lg"/>
          </a:ln>
        </p:spPr>
        <p:style>
          <a:lnRef idx="1">
            <a:schemeClr val="accent2"/>
          </a:lnRef>
          <a:fillRef idx="0">
            <a:schemeClr val="accent2"/>
          </a:fillRef>
          <a:effectRef idx="0">
            <a:schemeClr val="accent2"/>
          </a:effectRef>
          <a:fontRef idx="minor">
            <a:schemeClr val="tx1"/>
          </a:fontRef>
        </p:style>
      </p:cxnSp>
      <p:cxnSp>
        <p:nvCxnSpPr>
          <p:cNvPr id="28" name="Connettore 1 27"/>
          <p:cNvCxnSpPr>
            <a:stCxn id="18" idx="6"/>
            <a:endCxn id="10" idx="2"/>
          </p:cNvCxnSpPr>
          <p:nvPr/>
        </p:nvCxnSpPr>
        <p:spPr bwMode="auto">
          <a:xfrm>
            <a:off x="2067074" y="5467284"/>
            <a:ext cx="2623096" cy="637723"/>
          </a:xfrm>
          <a:prstGeom prst="line">
            <a:avLst/>
          </a:prstGeom>
          <a:ln w="28575">
            <a:headEnd type="none" w="med" len="med"/>
            <a:tailEnd type="stealth" w="lg" len="lg"/>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56543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Twitter</a:t>
            </a:r>
            <a:r>
              <a:rPr lang="it-IT" dirty="0" smtClean="0"/>
              <a:t> in a </a:t>
            </a:r>
            <a:r>
              <a:rPr lang="it-IT" dirty="0" err="1" smtClean="0"/>
              <a:t>Nutshell</a:t>
            </a:r>
            <a:endParaRPr lang="it-IT" dirty="0"/>
          </a:p>
        </p:txBody>
      </p:sp>
      <p:pic>
        <p:nvPicPr>
          <p:cNvPr id="5" name="Picture 2"/>
          <p:cNvPicPr>
            <a:picLocks noChangeAspect="1" noChangeArrowheads="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6237" t="17456" r="13486" b="6229"/>
          <a:stretch/>
        </p:blipFill>
        <p:spPr bwMode="auto">
          <a:xfrm>
            <a:off x="2147434" y="1341562"/>
            <a:ext cx="8307423" cy="507183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9757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54906" y="3789834"/>
            <a:ext cx="10720387" cy="677466"/>
          </a:xfrm>
        </p:spPr>
        <p:txBody>
          <a:bodyPr/>
          <a:lstStyle/>
          <a:p>
            <a:pPr marL="0" indent="0">
              <a:buNone/>
            </a:pPr>
            <a:r>
              <a:rPr lang="it-IT" dirty="0" smtClean="0">
                <a:solidFill>
                  <a:srgbClr val="FF0000"/>
                </a:solidFill>
              </a:rPr>
              <a:t>Pausa per un caffè?</a:t>
            </a:r>
            <a:endParaRPr lang="it-IT" dirty="0">
              <a:solidFill>
                <a:srgbClr val="FF0000"/>
              </a:solidFill>
            </a:endParaRPr>
          </a:p>
        </p:txBody>
      </p:sp>
      <p:pic>
        <p:nvPicPr>
          <p:cNvPr id="6" name="Immagine 5"/>
          <p:cNvPicPr>
            <a:picLocks noChangeAspect="1"/>
          </p:cNvPicPr>
          <p:nvPr/>
        </p:nvPicPr>
        <p:blipFill>
          <a:blip r:embed="rId3" cstate="print"/>
          <a:stretch>
            <a:fillRect/>
          </a:stretch>
        </p:blipFill>
        <p:spPr>
          <a:xfrm>
            <a:off x="5163418" y="1917626"/>
            <a:ext cx="4826000" cy="3810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4046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olo 1"/>
          <p:cNvSpPr>
            <a:spLocks noGrp="1"/>
          </p:cNvSpPr>
          <p:nvPr>
            <p:ph type="title"/>
          </p:nvPr>
        </p:nvSpPr>
        <p:spPr>
          <a:xfrm>
            <a:off x="595313" y="404813"/>
            <a:ext cx="10720387" cy="1012825"/>
          </a:xfrm>
        </p:spPr>
        <p:txBody>
          <a:bodyPr/>
          <a:lstStyle/>
          <a:p>
            <a:r>
              <a:rPr lang="it-IT">
                <a:ea typeface="ＭＳ Ｐゴシック" charset="-128"/>
                <a:cs typeface="ＭＳ Ｐゴシック" charset="-128"/>
              </a:rPr>
              <a:t>Le 10 piccole differenze</a:t>
            </a:r>
          </a:p>
        </p:txBody>
      </p:sp>
      <p:pic>
        <p:nvPicPr>
          <p:cNvPr id="22531" name="Picture 2"/>
          <p:cNvPicPr>
            <a:picLocks noChangeAspect="1" noChangeArrowheads="1"/>
          </p:cNvPicPr>
          <p:nvPr/>
        </p:nvPicPr>
        <p:blipFill>
          <a:blip r:embed="rId3" cstate="print"/>
          <a:srcRect/>
          <a:stretch>
            <a:fillRect/>
          </a:stretch>
        </p:blipFill>
        <p:spPr bwMode="auto">
          <a:xfrm>
            <a:off x="266700" y="1628775"/>
            <a:ext cx="5453063" cy="3719513"/>
          </a:xfrm>
          <a:prstGeom prst="rect">
            <a:avLst/>
          </a:prstGeom>
          <a:noFill/>
          <a:ln w="9525">
            <a:noFill/>
            <a:miter lim="800000"/>
            <a:headEnd/>
            <a:tailEnd/>
          </a:ln>
        </p:spPr>
      </p:pic>
      <p:pic>
        <p:nvPicPr>
          <p:cNvPr id="22532" name="Picture 3"/>
          <p:cNvPicPr>
            <a:picLocks noChangeAspect="1" noChangeArrowheads="1"/>
          </p:cNvPicPr>
          <p:nvPr/>
        </p:nvPicPr>
        <p:blipFill>
          <a:blip r:embed="rId4" cstate="print"/>
          <a:srcRect/>
          <a:stretch>
            <a:fillRect/>
          </a:stretch>
        </p:blipFill>
        <p:spPr bwMode="auto">
          <a:xfrm>
            <a:off x="7324725" y="1701800"/>
            <a:ext cx="3743325" cy="3694113"/>
          </a:xfrm>
          <a:prstGeom prst="rect">
            <a:avLst/>
          </a:prstGeom>
          <a:noFill/>
          <a:ln w="9525">
            <a:noFill/>
            <a:miter lim="800000"/>
            <a:headEnd/>
            <a:tailEnd/>
          </a:ln>
        </p:spPr>
      </p:pic>
      <p:sp>
        <p:nvSpPr>
          <p:cNvPr id="22533" name="CasellaDiTesto 5"/>
          <p:cNvSpPr txBox="1">
            <a:spLocks noChangeArrowheads="1"/>
          </p:cNvSpPr>
          <p:nvPr/>
        </p:nvSpPr>
        <p:spPr bwMode="auto">
          <a:xfrm>
            <a:off x="6243638" y="2852738"/>
            <a:ext cx="469900" cy="831850"/>
          </a:xfrm>
          <a:prstGeom prst="rect">
            <a:avLst/>
          </a:prstGeom>
          <a:noFill/>
          <a:ln w="9525">
            <a:noFill/>
            <a:miter lim="800000"/>
            <a:headEnd/>
            <a:tailEnd/>
          </a:ln>
        </p:spPr>
        <p:txBody>
          <a:bodyPr wrap="none" lIns="91439" tIns="45719" rIns="91439" bIns="45719">
            <a:prstTxWarp prst="textNoShape">
              <a:avLst/>
            </a:prstTxWarp>
            <a:spAutoFit/>
          </a:bodyPr>
          <a:lstStyle/>
          <a:p>
            <a:r>
              <a:rPr lang="it-IT" sz="4800">
                <a:solidFill>
                  <a:prstClr val="black"/>
                </a:solidFill>
                <a:latin typeface="Calibri" charset="0"/>
                <a:cs typeface="Arial"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olo 1"/>
          <p:cNvSpPr>
            <a:spLocks noGrp="1"/>
          </p:cNvSpPr>
          <p:nvPr>
            <p:ph type="title"/>
          </p:nvPr>
        </p:nvSpPr>
        <p:spPr>
          <a:xfrm>
            <a:off x="595313" y="404813"/>
            <a:ext cx="10720387" cy="1012825"/>
          </a:xfrm>
        </p:spPr>
        <p:txBody>
          <a:bodyPr/>
          <a:lstStyle/>
          <a:p>
            <a:r>
              <a:rPr lang="it-IT">
                <a:ea typeface="ＭＳ Ｐゴシック" charset="-128"/>
                <a:cs typeface="ＭＳ Ｐゴシック" charset="-128"/>
              </a:rPr>
              <a:t>In origine era il Web… </a:t>
            </a:r>
          </a:p>
        </p:txBody>
      </p:sp>
      <p:pic>
        <p:nvPicPr>
          <p:cNvPr id="24579" name="Picture 2"/>
          <p:cNvPicPr>
            <a:picLocks noChangeAspect="1" noChangeArrowheads="1"/>
          </p:cNvPicPr>
          <p:nvPr/>
        </p:nvPicPr>
        <p:blipFill>
          <a:blip r:embed="rId3" cstate="print"/>
          <a:srcRect/>
          <a:stretch>
            <a:fillRect/>
          </a:stretch>
        </p:blipFill>
        <p:spPr bwMode="auto">
          <a:xfrm>
            <a:off x="627063" y="1196975"/>
            <a:ext cx="6119812" cy="5276850"/>
          </a:xfrm>
          <a:prstGeom prst="rect">
            <a:avLst/>
          </a:prstGeom>
          <a:noFill/>
          <a:ln w="9525">
            <a:noFill/>
            <a:miter lim="800000"/>
            <a:headEnd/>
            <a:tailEnd/>
          </a:ln>
        </p:spPr>
      </p:pic>
      <p:pic>
        <p:nvPicPr>
          <p:cNvPr id="24580" name="Picture 3"/>
          <p:cNvPicPr>
            <a:picLocks noChangeAspect="1" noChangeArrowheads="1"/>
          </p:cNvPicPr>
          <p:nvPr/>
        </p:nvPicPr>
        <p:blipFill>
          <a:blip r:embed="rId4" cstate="print"/>
          <a:srcRect/>
          <a:stretch>
            <a:fillRect/>
          </a:stretch>
        </p:blipFill>
        <p:spPr bwMode="auto">
          <a:xfrm>
            <a:off x="6892925" y="1270000"/>
            <a:ext cx="4464050"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Ovale 10"/>
          <p:cNvSpPr/>
          <p:nvPr/>
        </p:nvSpPr>
        <p:spPr bwMode="auto">
          <a:xfrm>
            <a:off x="1706563" y="2349500"/>
            <a:ext cx="3024187" cy="1152525"/>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39" tIns="45719" rIns="91439" bIns="45719">
            <a:prstTxWarp prst="textNoShape">
              <a:avLst/>
            </a:prstTxWarp>
          </a:bodyPr>
          <a:lstStyle/>
          <a:p>
            <a:pPr algn="ctr" defTabSz="914310">
              <a:defRPr/>
            </a:pPr>
            <a:endParaRPr lang="it-IT" dirty="0">
              <a:solidFill>
                <a:prstClr val="black"/>
              </a:solidFill>
              <a:latin typeface="Arial" pitchFamily="-107" charset="0"/>
              <a:ea typeface="ＭＳ Ｐゴシック" pitchFamily="-107" charset="-128"/>
              <a:cs typeface="ＭＳ Ｐゴシック" pitchFamily="-107" charset="-128"/>
            </a:endParaRPr>
          </a:p>
          <a:p>
            <a:pPr algn="ctr" defTabSz="914310">
              <a:defRPr/>
            </a:pPr>
            <a:r>
              <a:rPr lang="it-IT" dirty="0">
                <a:solidFill>
                  <a:prstClr val="black"/>
                </a:solidFill>
                <a:latin typeface="Arial" pitchFamily="-107" charset="0"/>
                <a:ea typeface="ＭＳ Ｐゴシック" pitchFamily="-107" charset="-128"/>
                <a:cs typeface="ＭＳ Ｐゴシック" pitchFamily="-107" charset="-128"/>
              </a:rPr>
              <a:t>Commerciale</a:t>
            </a:r>
          </a:p>
        </p:txBody>
      </p:sp>
      <p:sp>
        <p:nvSpPr>
          <p:cNvPr id="10" name="Ovale 9"/>
          <p:cNvSpPr/>
          <p:nvPr/>
        </p:nvSpPr>
        <p:spPr bwMode="auto">
          <a:xfrm>
            <a:off x="5522913" y="2349500"/>
            <a:ext cx="3025775" cy="1152525"/>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9" tIns="45719" rIns="91439" bIns="45719">
            <a:prstTxWarp prst="textNoShape">
              <a:avLst/>
            </a:prstTxWarp>
          </a:bodyPr>
          <a:lstStyle/>
          <a:p>
            <a:pPr algn="ctr" defTabSz="914310">
              <a:defRPr/>
            </a:pPr>
            <a:endParaRPr lang="it-IT" dirty="0">
              <a:solidFill>
                <a:prstClr val="black"/>
              </a:solidFill>
              <a:latin typeface="Arial" pitchFamily="-107" charset="0"/>
              <a:ea typeface="ＭＳ Ｐゴシック" pitchFamily="-107" charset="-128"/>
              <a:cs typeface="ＭＳ Ｐゴシック" pitchFamily="-107" charset="-128"/>
            </a:endParaRPr>
          </a:p>
          <a:p>
            <a:pPr algn="ctr" defTabSz="914310">
              <a:defRPr/>
            </a:pPr>
            <a:r>
              <a:rPr lang="it-IT" dirty="0">
                <a:solidFill>
                  <a:prstClr val="black"/>
                </a:solidFill>
                <a:latin typeface="Arial" pitchFamily="-107" charset="0"/>
                <a:ea typeface="ＭＳ Ｐゴシック" pitchFamily="-107" charset="-128"/>
                <a:cs typeface="ＭＳ Ｐゴシック" pitchFamily="-107" charset="-128"/>
              </a:rPr>
              <a:t>Produzione/</a:t>
            </a:r>
            <a:r>
              <a:rPr lang="it-IT" dirty="0" err="1">
                <a:solidFill>
                  <a:prstClr val="black"/>
                </a:solidFill>
                <a:latin typeface="Arial" pitchFamily="-107" charset="0"/>
                <a:ea typeface="ＭＳ Ｐゴシック" pitchFamily="-107" charset="-128"/>
                <a:cs typeface="ＭＳ Ｐゴシック" pitchFamily="-107" charset="-128"/>
              </a:rPr>
              <a:t>R&amp;D</a:t>
            </a:r>
            <a:endParaRPr lang="it-IT" dirty="0">
              <a:solidFill>
                <a:prstClr val="black"/>
              </a:solidFill>
              <a:latin typeface="Arial" pitchFamily="-107" charset="0"/>
              <a:ea typeface="ＭＳ Ｐゴシック" pitchFamily="-107" charset="-128"/>
              <a:cs typeface="ＭＳ Ｐゴシック" pitchFamily="-107" charset="-128"/>
            </a:endParaRPr>
          </a:p>
        </p:txBody>
      </p:sp>
      <p:sp>
        <p:nvSpPr>
          <p:cNvPr id="9" name="Ovale 8"/>
          <p:cNvSpPr/>
          <p:nvPr/>
        </p:nvSpPr>
        <p:spPr bwMode="auto">
          <a:xfrm>
            <a:off x="1419225" y="3790950"/>
            <a:ext cx="3024188" cy="115093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39" tIns="45719" rIns="91439" bIns="45719">
            <a:prstTxWarp prst="textNoShape">
              <a:avLst/>
            </a:prstTxWarp>
          </a:bodyPr>
          <a:lstStyle/>
          <a:p>
            <a:pPr algn="ctr" defTabSz="914310">
              <a:defRPr/>
            </a:pPr>
            <a:endParaRPr lang="it-IT" dirty="0">
              <a:solidFill>
                <a:prstClr val="black"/>
              </a:solidFill>
              <a:latin typeface="Arial" pitchFamily="-107" charset="0"/>
              <a:ea typeface="ＭＳ Ｐゴシック" pitchFamily="-107" charset="-128"/>
              <a:cs typeface="ＭＳ Ｐゴシック" pitchFamily="-107" charset="-128"/>
            </a:endParaRPr>
          </a:p>
          <a:p>
            <a:pPr algn="ctr" defTabSz="914310">
              <a:defRPr/>
            </a:pPr>
            <a:r>
              <a:rPr lang="it-IT" dirty="0">
                <a:solidFill>
                  <a:prstClr val="black"/>
                </a:solidFill>
                <a:latin typeface="Arial" pitchFamily="-107" charset="0"/>
                <a:ea typeface="ＭＳ Ｐゴシック" pitchFamily="-107" charset="-128"/>
                <a:cs typeface="ＭＳ Ｐゴシック" pitchFamily="-107" charset="-128"/>
              </a:rPr>
              <a:t>Amministrazione</a:t>
            </a:r>
          </a:p>
        </p:txBody>
      </p:sp>
      <p:sp>
        <p:nvSpPr>
          <p:cNvPr id="26629" name="Titolo 1"/>
          <p:cNvSpPr>
            <a:spLocks noGrp="1"/>
          </p:cNvSpPr>
          <p:nvPr>
            <p:ph type="title"/>
          </p:nvPr>
        </p:nvSpPr>
        <p:spPr>
          <a:xfrm>
            <a:off x="595313" y="404813"/>
            <a:ext cx="10720387" cy="1012825"/>
          </a:xfrm>
        </p:spPr>
        <p:txBody>
          <a:bodyPr/>
          <a:lstStyle/>
          <a:p>
            <a:r>
              <a:rPr lang="it-IT">
                <a:ea typeface="ＭＳ Ｐゴシック" charset="-128"/>
                <a:cs typeface="ＭＳ Ｐゴシック" charset="-128"/>
              </a:rPr>
              <a:t>Pensare “Social” in azienda</a:t>
            </a:r>
          </a:p>
        </p:txBody>
      </p:sp>
      <p:sp>
        <p:nvSpPr>
          <p:cNvPr id="6" name="Ovale 5"/>
          <p:cNvSpPr/>
          <p:nvPr/>
        </p:nvSpPr>
        <p:spPr bwMode="auto">
          <a:xfrm>
            <a:off x="5018088" y="4149725"/>
            <a:ext cx="3025775" cy="1152525"/>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39" tIns="45719" rIns="91439" bIns="45719">
            <a:prstTxWarp prst="textNoShape">
              <a:avLst/>
            </a:prstTxWarp>
          </a:bodyPr>
          <a:lstStyle/>
          <a:p>
            <a:pPr algn="ctr" defTabSz="914310">
              <a:defRPr/>
            </a:pPr>
            <a:endParaRPr lang="it-IT" dirty="0">
              <a:solidFill>
                <a:prstClr val="black"/>
              </a:solidFill>
              <a:latin typeface="Arial" pitchFamily="-107" charset="0"/>
              <a:ea typeface="ＭＳ Ｐゴシック" pitchFamily="-107" charset="-128"/>
              <a:cs typeface="ＭＳ Ｐゴシック" pitchFamily="-107" charset="-128"/>
            </a:endParaRPr>
          </a:p>
          <a:p>
            <a:pPr algn="ctr" defTabSz="914310">
              <a:defRPr/>
            </a:pPr>
            <a:r>
              <a:rPr lang="it-IT" dirty="0">
                <a:solidFill>
                  <a:prstClr val="black"/>
                </a:solidFill>
                <a:latin typeface="Arial" pitchFamily="-107" charset="0"/>
                <a:ea typeface="ＭＳ Ｐゴシック" pitchFamily="-107" charset="-128"/>
                <a:cs typeface="ＭＳ Ｐゴシック" pitchFamily="-107" charset="-128"/>
              </a:rPr>
              <a:t>Risorse Umane</a:t>
            </a:r>
          </a:p>
        </p:txBody>
      </p:sp>
      <p:pic>
        <p:nvPicPr>
          <p:cNvPr id="26631" name="Picture 4"/>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867150" y="2636838"/>
            <a:ext cx="2592388" cy="1946275"/>
          </a:xfrm>
          <a:prstGeom prst="rect">
            <a:avLst/>
          </a:prstGeom>
          <a:noFill/>
          <a:ln w="9525">
            <a:noFill/>
            <a:miter lim="800000"/>
            <a:headEnd/>
            <a:tailEnd/>
          </a:ln>
        </p:spPr>
      </p:pic>
      <p:sp>
        <p:nvSpPr>
          <p:cNvPr id="12" name="Nuvola 11"/>
          <p:cNvSpPr/>
          <p:nvPr/>
        </p:nvSpPr>
        <p:spPr bwMode="auto">
          <a:xfrm>
            <a:off x="5883275" y="4941888"/>
            <a:ext cx="2089150" cy="1223962"/>
          </a:xfrm>
          <a:prstGeom prst="cloud">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39" tIns="45719" rIns="91439" bIns="45719">
            <a:prstTxWarp prst="textNoShape">
              <a:avLst/>
            </a:prstTxWarp>
          </a:bodyPr>
          <a:lstStyle/>
          <a:p>
            <a:pPr algn="r" defTabSz="914384">
              <a:defRPr/>
            </a:pPr>
            <a:r>
              <a:rPr lang="it-IT" dirty="0">
                <a:solidFill>
                  <a:prstClr val="black"/>
                </a:solidFill>
                <a:latin typeface="Arial" charset="0"/>
                <a:ea typeface="ＭＳ Ｐゴシック" pitchFamily="34" charset="-128"/>
              </a:rPr>
              <a:t>I cv sono aggiornati?</a:t>
            </a:r>
          </a:p>
        </p:txBody>
      </p:sp>
      <p:sp>
        <p:nvSpPr>
          <p:cNvPr id="13" name="Nuvola 12"/>
          <p:cNvSpPr/>
          <p:nvPr/>
        </p:nvSpPr>
        <p:spPr bwMode="auto">
          <a:xfrm>
            <a:off x="5164138" y="1270000"/>
            <a:ext cx="2519362" cy="1582738"/>
          </a:xfrm>
          <a:prstGeom prst="cloud">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39" tIns="45719" rIns="91439" bIns="45719">
            <a:prstTxWarp prst="textNoShape">
              <a:avLst/>
            </a:prstTxWarp>
          </a:bodyPr>
          <a:lstStyle/>
          <a:p>
            <a:pPr algn="ctr" defTabSz="914310">
              <a:defRPr/>
            </a:pPr>
            <a:r>
              <a:rPr lang="it-IT" dirty="0">
                <a:solidFill>
                  <a:prstClr val="black"/>
                </a:solidFill>
                <a:latin typeface="Arial" pitchFamily="-107" charset="0"/>
                <a:ea typeface="ＭＳ Ｐゴシック" pitchFamily="-107" charset="-128"/>
                <a:cs typeface="ＭＳ Ｐゴシック" pitchFamily="-107" charset="-128"/>
              </a:rPr>
              <a:t>Il personale è capace di svolgere il lavoro?</a:t>
            </a:r>
          </a:p>
        </p:txBody>
      </p:sp>
      <p:sp>
        <p:nvSpPr>
          <p:cNvPr id="14" name="Nuvola 13"/>
          <p:cNvSpPr/>
          <p:nvPr/>
        </p:nvSpPr>
        <p:spPr bwMode="auto">
          <a:xfrm>
            <a:off x="193675" y="4510088"/>
            <a:ext cx="2736850" cy="1800225"/>
          </a:xfrm>
          <a:prstGeom prst="cloud">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lIns="91439" tIns="45719" rIns="91439" bIns="45719">
            <a:prstTxWarp prst="textNoShape">
              <a:avLst/>
            </a:prstTxWarp>
          </a:bodyPr>
          <a:lstStyle/>
          <a:p>
            <a:pPr algn="ctr" defTabSz="914384">
              <a:defRPr/>
            </a:pPr>
            <a:r>
              <a:rPr lang="it-IT" dirty="0">
                <a:solidFill>
                  <a:prstClr val="black"/>
                </a:solidFill>
                <a:latin typeface="Arial" charset="0"/>
                <a:ea typeface="ＭＳ Ｐゴシック" pitchFamily="34" charset="-128"/>
              </a:rPr>
              <a:t>Sono state comunicati tutti i dati per le buste paga?</a:t>
            </a:r>
          </a:p>
        </p:txBody>
      </p:sp>
      <p:sp>
        <p:nvSpPr>
          <p:cNvPr id="15" name="Nuvola 14"/>
          <p:cNvSpPr/>
          <p:nvPr/>
        </p:nvSpPr>
        <p:spPr bwMode="auto">
          <a:xfrm>
            <a:off x="0" y="1341438"/>
            <a:ext cx="3025775" cy="1943100"/>
          </a:xfrm>
          <a:prstGeom prst="cloud">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91439" tIns="45719" rIns="91439" bIns="45719">
            <a:prstTxWarp prst="textNoShape">
              <a:avLst/>
            </a:prstTxWarp>
          </a:bodyPr>
          <a:lstStyle/>
          <a:p>
            <a:pPr algn="ctr" defTabSz="914310">
              <a:defRPr/>
            </a:pPr>
            <a:r>
              <a:rPr lang="it-IT" dirty="0">
                <a:solidFill>
                  <a:prstClr val="black"/>
                </a:solidFill>
                <a:latin typeface="Arial" pitchFamily="-107" charset="0"/>
                <a:ea typeface="ＭＳ Ｐゴシック" pitchFamily="-107" charset="-128"/>
                <a:cs typeface="ＭＳ Ｐゴシック" pitchFamily="-107" charset="-128"/>
              </a:rPr>
              <a:t>Quali sono le novità dei prodotti che stanno per uscire?</a:t>
            </a:r>
          </a:p>
        </p:txBody>
      </p:sp>
      <p:sp>
        <p:nvSpPr>
          <p:cNvPr id="26636" name="Freccia a destra 15"/>
          <p:cNvSpPr>
            <a:spLocks noChangeArrowheads="1"/>
          </p:cNvSpPr>
          <p:nvPr/>
        </p:nvSpPr>
        <p:spPr bwMode="auto">
          <a:xfrm rot="-5400000">
            <a:off x="6711950" y="3609975"/>
            <a:ext cx="576263" cy="360363"/>
          </a:xfrm>
          <a:prstGeom prst="rightArrow">
            <a:avLst>
              <a:gd name="adj1" fmla="val 50000"/>
              <a:gd name="adj2" fmla="val 49972"/>
            </a:avLst>
          </a:prstGeom>
          <a:solidFill>
            <a:schemeClr val="accent1"/>
          </a:solidFill>
          <a:ln w="9525">
            <a:solidFill>
              <a:schemeClr val="tx1"/>
            </a:solidFill>
            <a:round/>
            <a:headEnd/>
            <a:tailEnd/>
          </a:ln>
        </p:spPr>
        <p:txBody>
          <a:bodyPr lIns="91439" tIns="45719" rIns="91439" bIns="45719">
            <a:prstTxWarp prst="textNoShape">
              <a:avLst/>
            </a:prstTxWarp>
          </a:bodyPr>
          <a:lstStyle/>
          <a:p>
            <a:pPr algn="r" defTabSz="912813"/>
            <a:endParaRPr lang="it-IT">
              <a:solidFill>
                <a:prstClr val="black"/>
              </a:solidFill>
              <a:ea typeface="ＭＳ Ｐゴシック" charset="-128"/>
              <a:cs typeface="ＭＳ Ｐゴシック" charset="-128"/>
            </a:endParaRPr>
          </a:p>
        </p:txBody>
      </p:sp>
      <p:sp>
        <p:nvSpPr>
          <p:cNvPr id="26637" name="Freccia a destra 16"/>
          <p:cNvSpPr>
            <a:spLocks noChangeArrowheads="1"/>
          </p:cNvSpPr>
          <p:nvPr/>
        </p:nvSpPr>
        <p:spPr bwMode="auto">
          <a:xfrm>
            <a:off x="4227513" y="5446713"/>
            <a:ext cx="649287" cy="431800"/>
          </a:xfrm>
          <a:prstGeom prst="rightArrow">
            <a:avLst>
              <a:gd name="adj1" fmla="val 50000"/>
              <a:gd name="adj2" fmla="val 50123"/>
            </a:avLst>
          </a:prstGeom>
          <a:solidFill>
            <a:schemeClr val="accent1"/>
          </a:solidFill>
          <a:ln w="9525">
            <a:solidFill>
              <a:schemeClr val="tx1"/>
            </a:solidFill>
            <a:round/>
            <a:headEnd/>
            <a:tailEnd/>
          </a:ln>
        </p:spPr>
        <p:txBody>
          <a:bodyPr lIns="91439" tIns="45719" rIns="91439" bIns="45719">
            <a:prstTxWarp prst="textNoShape">
              <a:avLst/>
            </a:prstTxWarp>
          </a:bodyPr>
          <a:lstStyle/>
          <a:p>
            <a:pPr algn="r" defTabSz="912813"/>
            <a:endParaRPr lang="it-IT">
              <a:solidFill>
                <a:prstClr val="black"/>
              </a:solidFill>
              <a:ea typeface="ＭＳ Ｐゴシック" charset="-128"/>
              <a:cs typeface="ＭＳ Ｐゴシック" charset="-128"/>
            </a:endParaRPr>
          </a:p>
        </p:txBody>
      </p:sp>
      <p:sp>
        <p:nvSpPr>
          <p:cNvPr id="26638" name="Freccia a destra 17"/>
          <p:cNvSpPr>
            <a:spLocks noChangeArrowheads="1"/>
          </p:cNvSpPr>
          <p:nvPr/>
        </p:nvSpPr>
        <p:spPr bwMode="auto">
          <a:xfrm>
            <a:off x="4011613" y="1773238"/>
            <a:ext cx="647700" cy="431800"/>
          </a:xfrm>
          <a:prstGeom prst="rightArrow">
            <a:avLst>
              <a:gd name="adj1" fmla="val 50000"/>
              <a:gd name="adj2" fmla="val 50000"/>
            </a:avLst>
          </a:prstGeom>
          <a:solidFill>
            <a:schemeClr val="accent1"/>
          </a:solidFill>
          <a:ln w="9525">
            <a:solidFill>
              <a:schemeClr val="tx1"/>
            </a:solidFill>
            <a:round/>
            <a:headEnd/>
            <a:tailEnd/>
          </a:ln>
        </p:spPr>
        <p:txBody>
          <a:bodyPr lIns="91439" tIns="45719" rIns="91439" bIns="45719">
            <a:prstTxWarp prst="textNoShape">
              <a:avLst/>
            </a:prstTxWarp>
          </a:bodyPr>
          <a:lstStyle/>
          <a:p>
            <a:pPr algn="r" defTabSz="912813"/>
            <a:endParaRPr lang="it-IT">
              <a:solidFill>
                <a:prstClr val="black"/>
              </a:solidFill>
              <a:ea typeface="ＭＳ Ｐゴシック" charset="-128"/>
              <a:cs typeface="ＭＳ Ｐゴシック" charset="-128"/>
            </a:endParaRPr>
          </a:p>
        </p:txBody>
      </p:sp>
      <p:sp>
        <p:nvSpPr>
          <p:cNvPr id="26639" name="Freccia a destra 18"/>
          <p:cNvSpPr>
            <a:spLocks noChangeArrowheads="1"/>
          </p:cNvSpPr>
          <p:nvPr/>
        </p:nvSpPr>
        <p:spPr bwMode="auto">
          <a:xfrm rot="-5400000">
            <a:off x="663575" y="3754438"/>
            <a:ext cx="719138" cy="360362"/>
          </a:xfrm>
          <a:prstGeom prst="rightArrow">
            <a:avLst>
              <a:gd name="adj1" fmla="val 50000"/>
              <a:gd name="adj2" fmla="val 49899"/>
            </a:avLst>
          </a:prstGeom>
          <a:solidFill>
            <a:schemeClr val="accent1"/>
          </a:solidFill>
          <a:ln w="9525">
            <a:solidFill>
              <a:schemeClr val="tx1"/>
            </a:solidFill>
            <a:round/>
            <a:headEnd/>
            <a:tailEnd/>
          </a:ln>
        </p:spPr>
        <p:txBody>
          <a:bodyPr lIns="91439" tIns="45719" rIns="91439" bIns="45719">
            <a:prstTxWarp prst="textNoShape">
              <a:avLst/>
            </a:prstTxWarp>
          </a:bodyPr>
          <a:lstStyle/>
          <a:p>
            <a:pPr algn="r" defTabSz="912813"/>
            <a:endParaRPr lang="it-IT">
              <a:solidFill>
                <a:prstClr val="black"/>
              </a:solidFill>
              <a:ea typeface="ＭＳ Ｐゴシック" charset="-128"/>
              <a:cs typeface="ＭＳ Ｐゴシック" charset="-128"/>
            </a:endParaRPr>
          </a:p>
        </p:txBody>
      </p:sp>
      <p:pic>
        <p:nvPicPr>
          <p:cNvPr id="26640" name="Picture 6"/>
          <p:cNvPicPr>
            <a:picLocks noChangeAspect="1" noChangeArrowheads="1"/>
          </p:cNvPicPr>
          <p:nvPr/>
        </p:nvPicPr>
        <p:blipFill>
          <a:blip r:embed="rId4" cstate="print"/>
          <a:srcRect/>
          <a:stretch>
            <a:fillRect/>
          </a:stretch>
        </p:blipFill>
        <p:spPr bwMode="auto">
          <a:xfrm>
            <a:off x="8475663" y="1989138"/>
            <a:ext cx="3168650"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5"/>
          <p:cNvPicPr>
            <a:picLocks noChangeAspect="1" noChangeArrowheads="1"/>
          </p:cNvPicPr>
          <p:nvPr/>
        </p:nvPicPr>
        <p:blipFill>
          <a:blip r:embed="rId3" cstate="print">
            <a:clrChange>
              <a:clrFrom>
                <a:srgbClr val="FFFFFF"/>
              </a:clrFrom>
              <a:clrTo>
                <a:srgbClr val="FFFFFF">
                  <a:alpha val="0"/>
                </a:srgbClr>
              </a:clrTo>
            </a:clrChange>
          </a:blip>
          <a:srcRect l="28175" t="25516" r="29300" b="16245"/>
          <a:stretch>
            <a:fillRect/>
          </a:stretch>
        </p:blipFill>
        <p:spPr bwMode="auto">
          <a:xfrm>
            <a:off x="1306513" y="152400"/>
            <a:ext cx="8915400" cy="6554788"/>
          </a:xfrm>
          <a:prstGeom prst="rect">
            <a:avLst/>
          </a:prstGeom>
          <a:noFill/>
          <a:ln w="9525">
            <a:noFill/>
            <a:miter lim="800000"/>
            <a:headEnd/>
            <a:tailEnd/>
          </a:ln>
        </p:spPr>
      </p:pic>
      <p:sp>
        <p:nvSpPr>
          <p:cNvPr id="30723" name="Titolo 1"/>
          <p:cNvSpPr>
            <a:spLocks noGrp="1"/>
          </p:cNvSpPr>
          <p:nvPr>
            <p:ph type="title"/>
          </p:nvPr>
        </p:nvSpPr>
        <p:spPr>
          <a:xfrm>
            <a:off x="595313" y="404813"/>
            <a:ext cx="10720387" cy="1012825"/>
          </a:xfrm>
        </p:spPr>
        <p:txBody>
          <a:bodyPr/>
          <a:lstStyle/>
          <a:p>
            <a:r>
              <a:rPr lang="it-IT" dirty="0" smtClean="0">
                <a:ea typeface="ＭＳ Ｐゴシック" charset="-128"/>
                <a:cs typeface="ＭＳ Ｐゴシック" charset="-128"/>
              </a:rPr>
              <a:t>Il concetto di </a:t>
            </a:r>
            <a:r>
              <a:rPr lang="it-IT" dirty="0" err="1" smtClean="0">
                <a:ea typeface="ＭＳ Ｐゴシック" charset="-128"/>
                <a:cs typeface="ＭＳ Ｐゴシック" charset="-128"/>
              </a:rPr>
              <a:t>Enterprise</a:t>
            </a:r>
            <a:r>
              <a:rPr lang="it-IT" dirty="0" smtClean="0">
                <a:ea typeface="ＭＳ Ｐゴシック" charset="-128"/>
                <a:cs typeface="ＭＳ Ｐゴシック" charset="-128"/>
              </a:rPr>
              <a:t> 2.0</a:t>
            </a:r>
          </a:p>
        </p:txBody>
      </p:sp>
      <p:pic>
        <p:nvPicPr>
          <p:cNvPr id="30724" name="Picture 2"/>
          <p:cNvPicPr>
            <a:picLocks noChangeAspect="1" noChangeArrowheads="1"/>
          </p:cNvPicPr>
          <p:nvPr/>
        </p:nvPicPr>
        <p:blipFill>
          <a:blip r:embed="rId4" cstate="print"/>
          <a:srcRect/>
          <a:stretch>
            <a:fillRect/>
          </a:stretch>
        </p:blipFill>
        <p:spPr bwMode="auto">
          <a:xfrm>
            <a:off x="620713" y="1038225"/>
            <a:ext cx="2590800" cy="2239963"/>
          </a:xfrm>
          <a:prstGeom prst="rect">
            <a:avLst/>
          </a:prstGeom>
          <a:noFill/>
          <a:ln w="9525">
            <a:noFill/>
            <a:miter lim="800000"/>
            <a:headEnd/>
            <a:tailEnd/>
          </a:ln>
        </p:spPr>
      </p:pic>
      <p:pic>
        <p:nvPicPr>
          <p:cNvPr id="30725" name="Picture 3"/>
          <p:cNvPicPr>
            <a:picLocks noChangeAspect="1" noChangeArrowheads="1"/>
          </p:cNvPicPr>
          <p:nvPr/>
        </p:nvPicPr>
        <p:blipFill>
          <a:blip r:embed="rId5" cstate="print"/>
          <a:srcRect/>
          <a:stretch>
            <a:fillRect/>
          </a:stretch>
        </p:blipFill>
        <p:spPr bwMode="auto">
          <a:xfrm>
            <a:off x="8012113" y="3473450"/>
            <a:ext cx="3605212" cy="2700338"/>
          </a:xfrm>
          <a:prstGeom prst="rect">
            <a:avLst/>
          </a:prstGeom>
          <a:noFill/>
          <a:ln w="9525">
            <a:noFill/>
            <a:miter lim="800000"/>
            <a:headEnd/>
            <a:tailEnd/>
          </a:ln>
        </p:spPr>
      </p:pic>
      <p:sp>
        <p:nvSpPr>
          <p:cNvPr id="30726" name="CasellaDiTesto 5"/>
          <p:cNvSpPr txBox="1">
            <a:spLocks noChangeArrowheads="1"/>
          </p:cNvSpPr>
          <p:nvPr/>
        </p:nvSpPr>
        <p:spPr bwMode="auto">
          <a:xfrm>
            <a:off x="239713" y="5716588"/>
            <a:ext cx="3657600" cy="368300"/>
          </a:xfrm>
          <a:prstGeom prst="rect">
            <a:avLst/>
          </a:prstGeom>
          <a:noFill/>
          <a:ln w="9525">
            <a:noFill/>
            <a:miter lim="800000"/>
            <a:headEnd/>
            <a:tailEnd/>
          </a:ln>
        </p:spPr>
        <p:txBody>
          <a:bodyPr>
            <a:prstTxWarp prst="textNoShape">
              <a:avLst/>
            </a:prstTxWarp>
            <a:spAutoFit/>
          </a:bodyPr>
          <a:lstStyle/>
          <a:p>
            <a:r>
              <a:rPr lang="it-IT" dirty="0">
                <a:solidFill>
                  <a:prstClr val="black"/>
                </a:solidFill>
                <a:cs typeface="Arial" charset="0"/>
                <a:hlinkClick r:id="" action="ppaction://noaction"/>
              </a:rPr>
              <a:t>Politecnico di Milano su </a:t>
            </a:r>
            <a:r>
              <a:rPr lang="it-IT" dirty="0" err="1">
                <a:solidFill>
                  <a:prstClr val="black"/>
                </a:solidFill>
                <a:cs typeface="Arial" charset="0"/>
                <a:hlinkClick r:id="" action="ppaction://noaction"/>
              </a:rPr>
              <a:t>Youtube</a:t>
            </a:r>
            <a:endParaRPr lang="it-IT" dirty="0">
              <a:solidFill>
                <a:prstClr val="black"/>
              </a:solidFill>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98475" y="477466"/>
            <a:ext cx="10702925" cy="979487"/>
          </a:xfrm>
        </p:spPr>
        <p:txBody>
          <a:bodyPr/>
          <a:lstStyle/>
          <a:p>
            <a:pPr eaLnBrk="1" hangingPunct="1"/>
            <a:r>
              <a:rPr lang="it-IT" dirty="0" err="1" smtClean="0">
                <a:ea typeface="ＭＳ Ｐゴシック" charset="-128"/>
                <a:cs typeface="ＭＳ Ｐゴシック" charset="-128"/>
              </a:rPr>
              <a:t>Ent</a:t>
            </a:r>
            <a:r>
              <a:rPr lang="it-IT" dirty="0" smtClean="0">
                <a:ea typeface="ＭＳ Ｐゴシック" charset="-128"/>
                <a:cs typeface="ＭＳ Ｐゴシック" charset="-128"/>
              </a:rPr>
              <a:t> 2.0 significa: </a:t>
            </a:r>
            <a:br>
              <a:rPr lang="it-IT" dirty="0" smtClean="0">
                <a:ea typeface="ＭＳ Ｐゴシック" charset="-128"/>
                <a:cs typeface="ＭＳ Ｐゴシック" charset="-128"/>
              </a:rPr>
            </a:br>
            <a:r>
              <a:rPr lang="it-IT" i="1" dirty="0" smtClean="0">
                <a:ea typeface="ＭＳ Ｐゴシック" charset="-128"/>
                <a:cs typeface="ＭＳ Ｐゴシック" charset="-128"/>
              </a:rPr>
              <a:t>mappare le reti informali di interazione</a:t>
            </a:r>
            <a:r>
              <a:rPr lang="it-IT" dirty="0" smtClean="0">
                <a:ea typeface="ＭＳ Ｐゴシック" charset="-128"/>
                <a:cs typeface="ＭＳ Ｐゴシック" charset="-128"/>
              </a:rPr>
              <a:t> </a:t>
            </a:r>
          </a:p>
        </p:txBody>
      </p:sp>
      <p:pic>
        <p:nvPicPr>
          <p:cNvPr id="45059" name="Picture 3"/>
          <p:cNvPicPr>
            <a:picLocks noChangeAspect="1" noChangeArrowheads="1"/>
          </p:cNvPicPr>
          <p:nvPr/>
        </p:nvPicPr>
        <p:blipFill>
          <a:blip r:embed="rId3" cstate="print"/>
          <a:srcRect l="21825" t="15366" r="21548" b="17555"/>
          <a:stretch>
            <a:fillRect/>
          </a:stretch>
        </p:blipFill>
        <p:spPr bwMode="auto">
          <a:xfrm>
            <a:off x="834824" y="1810246"/>
            <a:ext cx="10449274" cy="4355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olo 1"/>
          <p:cNvSpPr>
            <a:spLocks noGrp="1"/>
          </p:cNvSpPr>
          <p:nvPr>
            <p:ph type="title"/>
          </p:nvPr>
        </p:nvSpPr>
        <p:spPr>
          <a:xfrm>
            <a:off x="595313" y="404813"/>
            <a:ext cx="10720387" cy="1012825"/>
          </a:xfrm>
        </p:spPr>
        <p:txBody>
          <a:bodyPr/>
          <a:lstStyle/>
          <a:p>
            <a:r>
              <a:rPr lang="it-IT" smtClean="0">
                <a:ea typeface="ＭＳ Ｐゴシック" charset="-128"/>
                <a:cs typeface="ＭＳ Ｐゴシック" charset="-128"/>
              </a:rPr>
              <a:t>Le dimensioni di cambiamento per l’impresa</a:t>
            </a:r>
          </a:p>
        </p:txBody>
      </p:sp>
      <p:pic>
        <p:nvPicPr>
          <p:cNvPr id="32771" name="Picture 2"/>
          <p:cNvPicPr>
            <a:picLocks noChangeAspect="1" noChangeArrowheads="1"/>
          </p:cNvPicPr>
          <p:nvPr/>
        </p:nvPicPr>
        <p:blipFill>
          <a:blip r:embed="rId2" cstate="print"/>
          <a:srcRect l="31129" t="38397" r="31662" b="13409"/>
          <a:stretch>
            <a:fillRect/>
          </a:stretch>
        </p:blipFill>
        <p:spPr bwMode="auto">
          <a:xfrm>
            <a:off x="2859163" y="1125538"/>
            <a:ext cx="5689526" cy="4605807"/>
          </a:xfrm>
          <a:prstGeom prst="rect">
            <a:avLst/>
          </a:prstGeom>
          <a:noFill/>
          <a:ln w="9525">
            <a:noFill/>
            <a:miter lim="800000"/>
            <a:headEnd/>
            <a:tailEnd/>
          </a:ln>
        </p:spPr>
      </p:pic>
      <p:sp>
        <p:nvSpPr>
          <p:cNvPr id="5" name="Rettangolo 4"/>
          <p:cNvSpPr/>
          <p:nvPr/>
        </p:nvSpPr>
        <p:spPr bwMode="auto">
          <a:xfrm rot="19011759">
            <a:off x="6662738" y="3936857"/>
            <a:ext cx="5867400" cy="508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39" tIns="45719" rIns="91439" bIns="45719">
            <a:prstTxWarp prst="textNoShape">
              <a:avLst/>
            </a:prstTxWarp>
          </a:bodyPr>
          <a:lstStyle/>
          <a:p>
            <a:pPr algn="ctr" defTabSz="914384">
              <a:defRPr/>
            </a:pPr>
            <a:r>
              <a:rPr lang="it-IT" dirty="0" smtClean="0">
                <a:solidFill>
                  <a:prstClr val="black"/>
                </a:solidFill>
                <a:latin typeface="Arial" charset="0"/>
                <a:ea typeface="ＭＳ Ｐゴシック" pitchFamily="34" charset="-128"/>
              </a:rPr>
              <a:t>Dimensioni </a:t>
            </a:r>
            <a:r>
              <a:rPr lang="it-IT" dirty="0">
                <a:solidFill>
                  <a:prstClr val="black"/>
                </a:solidFill>
                <a:latin typeface="Arial" charset="0"/>
                <a:ea typeface="ＭＳ Ｐゴシック" pitchFamily="34" charset="-128"/>
              </a:rPr>
              <a:t>tecnologiche, organizzative, culturali </a:t>
            </a:r>
          </a:p>
        </p:txBody>
      </p:sp>
      <p:sp>
        <p:nvSpPr>
          <p:cNvPr id="7" name="Freccia a destra 6"/>
          <p:cNvSpPr/>
          <p:nvPr/>
        </p:nvSpPr>
        <p:spPr bwMode="auto">
          <a:xfrm>
            <a:off x="4209898" y="5446266"/>
            <a:ext cx="1800200" cy="4318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9" tIns="45719" rIns="91439" bIns="45719">
            <a:prstTxWarp prst="textNoShape">
              <a:avLst/>
            </a:prstTxWarp>
          </a:bodyPr>
          <a:lstStyle/>
          <a:p>
            <a:pPr algn="r" defTabSz="914384">
              <a:defRPr/>
            </a:pPr>
            <a:endParaRPr lang="it-IT" dirty="0">
              <a:solidFill>
                <a:prstClr val="black"/>
              </a:solidFill>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olo 1"/>
          <p:cNvSpPr>
            <a:spLocks noGrp="1"/>
          </p:cNvSpPr>
          <p:nvPr>
            <p:ph type="title"/>
          </p:nvPr>
        </p:nvSpPr>
        <p:spPr>
          <a:xfrm>
            <a:off x="696913" y="458788"/>
            <a:ext cx="10720387" cy="1217612"/>
          </a:xfrm>
        </p:spPr>
        <p:txBody>
          <a:bodyPr/>
          <a:lstStyle/>
          <a:p>
            <a:pPr eaLnBrk="1" hangingPunct="1">
              <a:spcBef>
                <a:spcPts val="1200"/>
              </a:spcBef>
            </a:pPr>
            <a:r>
              <a:rPr lang="it-IT" smtClean="0">
                <a:ea typeface="ＭＳ Ｐゴシック" charset="-128"/>
                <a:cs typeface="ＭＳ Ｐゴシック" charset="-128"/>
              </a:rPr>
              <a:t>Ent 2.0 significa: SLATES</a:t>
            </a:r>
            <a:br>
              <a:rPr lang="it-IT" smtClean="0">
                <a:ea typeface="ＭＳ Ｐゴシック" charset="-128"/>
                <a:cs typeface="ＭＳ Ｐゴシック" charset="-128"/>
              </a:rPr>
            </a:br>
            <a:endParaRPr lang="it-IT" smtClean="0">
              <a:ea typeface="ＭＳ Ｐゴシック" charset="-128"/>
              <a:cs typeface="ＭＳ Ｐゴシック" charset="-128"/>
            </a:endParaRPr>
          </a:p>
        </p:txBody>
      </p:sp>
      <p:sp>
        <p:nvSpPr>
          <p:cNvPr id="5" name="Rectangle 3"/>
          <p:cNvSpPr txBox="1">
            <a:spLocks noChangeArrowheads="1"/>
          </p:cNvSpPr>
          <p:nvPr/>
        </p:nvSpPr>
        <p:spPr bwMode="auto">
          <a:xfrm>
            <a:off x="596900" y="1746250"/>
            <a:ext cx="5253038" cy="4251325"/>
          </a:xfrm>
          <a:prstGeom prst="rect">
            <a:avLst/>
          </a:prstGeom>
          <a:noFill/>
          <a:ln w="9525">
            <a:noFill/>
            <a:miter lim="800000"/>
            <a:headEnd/>
            <a:tailEnd/>
          </a:ln>
        </p:spPr>
        <p:txBody>
          <a:bodyPr lIns="107257" tIns="53630" rIns="107257" bIns="53630">
            <a:prstTxWarp prst="textNoShape">
              <a:avLst/>
            </a:prstTxWarp>
          </a:bodyPr>
          <a:lstStyle/>
          <a:p>
            <a:pPr marL="402222" indent="-402222">
              <a:spcBef>
                <a:spcPct val="20000"/>
              </a:spcBef>
              <a:buFontTx/>
              <a:buChar char="•"/>
              <a:defRPr/>
            </a:pPr>
            <a:r>
              <a:rPr lang="it-IT" sz="2100" kern="0" dirty="0" smtClean="0">
                <a:solidFill>
                  <a:prstClr val="black"/>
                </a:solidFill>
                <a:latin typeface="Calibri"/>
                <a:ea typeface="ＭＳ Ｐゴシック" pitchFamily="-107" charset="-128"/>
                <a:cs typeface="ＭＳ Ｐゴシック" pitchFamily="-107" charset="-128"/>
              </a:rPr>
              <a:t>Meccanismi </a:t>
            </a:r>
            <a:r>
              <a:rPr lang="it-IT" sz="2100" kern="0" dirty="0">
                <a:solidFill>
                  <a:prstClr val="black"/>
                </a:solidFill>
                <a:latin typeface="Calibri"/>
                <a:ea typeface="ＭＳ Ｐゴシック" pitchFamily="-107" charset="-128"/>
                <a:cs typeface="ＭＳ Ｐゴシック" pitchFamily="-107" charset="-128"/>
              </a:rPr>
              <a:t>di ricerca (</a:t>
            </a:r>
            <a:r>
              <a:rPr lang="it-IT" sz="2100" b="1" kern="0" dirty="0" err="1">
                <a:solidFill>
                  <a:prstClr val="black"/>
                </a:solidFill>
                <a:latin typeface="Calibri"/>
                <a:ea typeface="ＭＳ Ｐゴシック" pitchFamily="-107" charset="-128"/>
                <a:cs typeface="ＭＳ Ｐゴシック" pitchFamily="-107" charset="-128"/>
              </a:rPr>
              <a:t>Search</a:t>
            </a:r>
            <a:r>
              <a:rPr lang="it-IT" sz="2100" kern="0" dirty="0">
                <a:solidFill>
                  <a:prstClr val="black"/>
                </a:solidFill>
                <a:latin typeface="Calibri"/>
                <a:ea typeface="ＭＳ Ｐゴシック" pitchFamily="-107" charset="-128"/>
                <a:cs typeface="ＭＳ Ｐゴシック" pitchFamily="-107" charset="-128"/>
              </a:rPr>
              <a:t>)</a:t>
            </a:r>
          </a:p>
          <a:p>
            <a:pPr marL="402222" indent="-402222">
              <a:spcBef>
                <a:spcPct val="20000"/>
              </a:spcBef>
              <a:buFontTx/>
              <a:buChar char="•"/>
              <a:defRPr/>
            </a:pPr>
            <a:r>
              <a:rPr lang="it-IT" sz="2100" kern="0" dirty="0" smtClean="0">
                <a:solidFill>
                  <a:prstClr val="black"/>
                </a:solidFill>
                <a:latin typeface="Calibri"/>
                <a:ea typeface="ＭＳ Ｐゴシック" pitchFamily="-107" charset="-128"/>
                <a:cs typeface="ＭＳ Ｐゴシック" pitchFamily="-107" charset="-128"/>
              </a:rPr>
              <a:t>Creazione </a:t>
            </a:r>
            <a:r>
              <a:rPr lang="it-IT" sz="2100" kern="0" dirty="0">
                <a:solidFill>
                  <a:prstClr val="black"/>
                </a:solidFill>
                <a:latin typeface="Calibri"/>
                <a:ea typeface="ＭＳ Ｐゴシック" pitchFamily="-107" charset="-128"/>
                <a:cs typeface="ＭＳ Ｐゴシック" pitchFamily="-107" charset="-128"/>
              </a:rPr>
              <a:t>e navigazione dei link sociali (</a:t>
            </a:r>
            <a:r>
              <a:rPr lang="it-IT" sz="2100" b="1" kern="0" dirty="0">
                <a:solidFill>
                  <a:prstClr val="black"/>
                </a:solidFill>
                <a:latin typeface="Calibri"/>
                <a:ea typeface="ＭＳ Ｐゴシック" pitchFamily="-107" charset="-128"/>
                <a:cs typeface="ＭＳ Ｐゴシック" pitchFamily="-107" charset="-128"/>
              </a:rPr>
              <a:t>Link</a:t>
            </a:r>
            <a:r>
              <a:rPr lang="it-IT" sz="2100" kern="0" dirty="0">
                <a:solidFill>
                  <a:prstClr val="black"/>
                </a:solidFill>
                <a:latin typeface="Calibri"/>
                <a:ea typeface="ＭＳ Ｐゴシック" pitchFamily="-107" charset="-128"/>
                <a:cs typeface="ＭＳ Ｐゴシック" pitchFamily="-107" charset="-128"/>
              </a:rPr>
              <a:t>)</a:t>
            </a:r>
          </a:p>
          <a:p>
            <a:pPr marL="402222" indent="-402222">
              <a:spcBef>
                <a:spcPct val="20000"/>
              </a:spcBef>
              <a:buFontTx/>
              <a:buChar char="•"/>
              <a:defRPr/>
            </a:pPr>
            <a:r>
              <a:rPr lang="it-IT" sz="2100" kern="0" dirty="0" smtClean="0">
                <a:solidFill>
                  <a:prstClr val="black"/>
                </a:solidFill>
                <a:latin typeface="Calibri"/>
                <a:ea typeface="ＭＳ Ｐゴシック" pitchFamily="-107" charset="-128"/>
                <a:cs typeface="ＭＳ Ｐゴシック" pitchFamily="-107" charset="-128"/>
              </a:rPr>
              <a:t>Possibilità </a:t>
            </a:r>
            <a:r>
              <a:rPr lang="it-IT" sz="2100" kern="0" dirty="0">
                <a:solidFill>
                  <a:prstClr val="black"/>
                </a:solidFill>
                <a:latin typeface="Calibri"/>
                <a:ea typeface="ＭＳ Ｐゴシック" pitchFamily="-107" charset="-128"/>
                <a:cs typeface="ＭＳ Ｐゴシック" pitchFamily="-107" charset="-128"/>
              </a:rPr>
              <a:t>di contribuire alla creazione/editing dei contenuti (</a:t>
            </a:r>
            <a:r>
              <a:rPr lang="it-IT" sz="2100" b="1" kern="0" dirty="0" err="1">
                <a:solidFill>
                  <a:prstClr val="black"/>
                </a:solidFill>
                <a:latin typeface="Calibri"/>
                <a:ea typeface="ＭＳ Ｐゴシック" pitchFamily="-107" charset="-128"/>
                <a:cs typeface="ＭＳ Ｐゴシック" pitchFamily="-107" charset="-128"/>
              </a:rPr>
              <a:t>Authoring</a:t>
            </a:r>
            <a:r>
              <a:rPr lang="it-IT" sz="2100" kern="0" dirty="0">
                <a:solidFill>
                  <a:prstClr val="black"/>
                </a:solidFill>
                <a:latin typeface="Calibri"/>
                <a:ea typeface="ＭＳ Ｐゴシック" pitchFamily="-107" charset="-128"/>
                <a:cs typeface="ＭＳ Ｐゴシック" pitchFamily="-107" charset="-128"/>
              </a:rPr>
              <a:t>)</a:t>
            </a:r>
          </a:p>
          <a:p>
            <a:pPr marL="402222" indent="-402222">
              <a:spcBef>
                <a:spcPct val="20000"/>
              </a:spcBef>
              <a:buFontTx/>
              <a:buChar char="•"/>
              <a:defRPr/>
            </a:pPr>
            <a:r>
              <a:rPr lang="it-IT" sz="2100" kern="0" dirty="0" err="1">
                <a:solidFill>
                  <a:prstClr val="black"/>
                </a:solidFill>
                <a:latin typeface="Calibri"/>
                <a:ea typeface="ＭＳ Ｐゴシック" pitchFamily="-107" charset="-128"/>
                <a:cs typeface="ＭＳ Ｐゴシック" pitchFamily="-107" charset="-128"/>
              </a:rPr>
              <a:t>Tagging</a:t>
            </a:r>
            <a:r>
              <a:rPr lang="it-IT" sz="2100" kern="0" dirty="0">
                <a:solidFill>
                  <a:prstClr val="black"/>
                </a:solidFill>
                <a:latin typeface="Calibri"/>
                <a:ea typeface="ＭＳ Ｐゴシック" pitchFamily="-107" charset="-128"/>
                <a:cs typeface="ＭＳ Ｐゴシック" pitchFamily="-107" charset="-128"/>
              </a:rPr>
              <a:t> associato a documenti, utenti, attività (</a:t>
            </a:r>
            <a:r>
              <a:rPr lang="it-IT" sz="2100" b="1" kern="0" dirty="0" err="1">
                <a:solidFill>
                  <a:prstClr val="black"/>
                </a:solidFill>
                <a:latin typeface="Calibri"/>
                <a:ea typeface="ＭＳ Ｐゴシック" pitchFamily="-107" charset="-128"/>
                <a:cs typeface="ＭＳ Ｐゴシック" pitchFamily="-107" charset="-128"/>
              </a:rPr>
              <a:t>Tags</a:t>
            </a:r>
            <a:r>
              <a:rPr lang="it-IT" sz="2100" kern="0" dirty="0">
                <a:solidFill>
                  <a:prstClr val="black"/>
                </a:solidFill>
                <a:latin typeface="Calibri"/>
                <a:ea typeface="ＭＳ Ｐゴシック" pitchFamily="-107" charset="-128"/>
                <a:cs typeface="ＭＳ Ｐゴシック" pitchFamily="-107" charset="-128"/>
              </a:rPr>
              <a:t>)</a:t>
            </a:r>
          </a:p>
          <a:p>
            <a:pPr marL="402222" indent="-402222">
              <a:spcBef>
                <a:spcPct val="20000"/>
              </a:spcBef>
              <a:buFontTx/>
              <a:buChar char="•"/>
              <a:defRPr/>
            </a:pPr>
            <a:r>
              <a:rPr lang="it-IT" sz="2100" kern="0" dirty="0">
                <a:solidFill>
                  <a:prstClr val="black"/>
                </a:solidFill>
                <a:latin typeface="Calibri"/>
                <a:ea typeface="ＭＳ Ｐゴシック" pitchFamily="-107" charset="-128"/>
                <a:cs typeface="ＭＳ Ｐゴシック" pitchFamily="-107" charset="-128"/>
              </a:rPr>
              <a:t>Meccanismi automatici di suggerimento (</a:t>
            </a:r>
            <a:r>
              <a:rPr lang="it-IT" sz="2100" b="1" kern="0" dirty="0" err="1">
                <a:solidFill>
                  <a:prstClr val="black"/>
                </a:solidFill>
                <a:latin typeface="Calibri"/>
                <a:ea typeface="ＭＳ Ｐゴシック" pitchFamily="-107" charset="-128"/>
                <a:cs typeface="ＭＳ Ｐゴシック" pitchFamily="-107" charset="-128"/>
              </a:rPr>
              <a:t>Extensions</a:t>
            </a:r>
            <a:r>
              <a:rPr lang="it-IT" sz="2100" kern="0" dirty="0">
                <a:solidFill>
                  <a:prstClr val="black"/>
                </a:solidFill>
                <a:latin typeface="Calibri"/>
                <a:ea typeface="ＭＳ Ｐゴシック" pitchFamily="-107" charset="-128"/>
                <a:cs typeface="ＭＳ Ｐゴシック" pitchFamily="-107" charset="-128"/>
              </a:rPr>
              <a:t>)</a:t>
            </a:r>
          </a:p>
          <a:p>
            <a:pPr marL="402222" indent="-402222">
              <a:spcBef>
                <a:spcPct val="20000"/>
              </a:spcBef>
              <a:buFontTx/>
              <a:buChar char="•"/>
              <a:defRPr/>
            </a:pPr>
            <a:r>
              <a:rPr lang="it-IT" sz="2100" kern="0" dirty="0">
                <a:solidFill>
                  <a:prstClr val="black"/>
                </a:solidFill>
                <a:latin typeface="Calibri"/>
                <a:ea typeface="ＭＳ Ｐゴシック" pitchFamily="-107" charset="-128"/>
                <a:cs typeface="ＭＳ Ｐゴシック" pitchFamily="-107" charset="-128"/>
              </a:rPr>
              <a:t>Notifiche sugli aggiornamenti, in particolare e-mail e </a:t>
            </a:r>
            <a:r>
              <a:rPr lang="it-IT" sz="2100" kern="0" dirty="0" err="1">
                <a:solidFill>
                  <a:prstClr val="black"/>
                </a:solidFill>
                <a:latin typeface="Calibri"/>
                <a:ea typeface="ＭＳ Ｐゴシック" pitchFamily="-107" charset="-128"/>
                <a:cs typeface="ＭＳ Ｐゴシック" pitchFamily="-107" charset="-128"/>
              </a:rPr>
              <a:t>feed</a:t>
            </a:r>
            <a:r>
              <a:rPr lang="it-IT" sz="2100" kern="0" dirty="0">
                <a:solidFill>
                  <a:prstClr val="black"/>
                </a:solidFill>
                <a:latin typeface="Calibri"/>
                <a:ea typeface="ＭＳ Ｐゴシック" pitchFamily="-107" charset="-128"/>
                <a:cs typeface="ＭＳ Ｐゴシック" pitchFamily="-107" charset="-128"/>
              </a:rPr>
              <a:t> RSS (</a:t>
            </a:r>
            <a:r>
              <a:rPr lang="it-IT" sz="2100" b="1" kern="0" dirty="0" err="1">
                <a:solidFill>
                  <a:prstClr val="black"/>
                </a:solidFill>
                <a:latin typeface="Calibri"/>
                <a:ea typeface="ＭＳ Ｐゴシック" pitchFamily="-107" charset="-128"/>
                <a:cs typeface="ＭＳ Ｐゴシック" pitchFamily="-107" charset="-128"/>
              </a:rPr>
              <a:t>Signals</a:t>
            </a:r>
            <a:r>
              <a:rPr lang="it-IT" sz="2100" kern="0" dirty="0">
                <a:solidFill>
                  <a:prstClr val="black"/>
                </a:solidFill>
                <a:latin typeface="Calibri"/>
                <a:ea typeface="ＭＳ Ｐゴシック" pitchFamily="-107" charset="-128"/>
                <a:cs typeface="ＭＳ Ｐゴシック" pitchFamily="-107" charset="-128"/>
              </a:rPr>
              <a:t>)</a:t>
            </a:r>
          </a:p>
          <a:p>
            <a:pPr marL="402222" indent="-402222">
              <a:spcBef>
                <a:spcPct val="20000"/>
              </a:spcBef>
              <a:buFontTx/>
              <a:buChar char="•"/>
              <a:defRPr/>
            </a:pPr>
            <a:endParaRPr lang="it-IT" sz="2100" kern="0" dirty="0">
              <a:solidFill>
                <a:prstClr val="black"/>
              </a:solidFill>
              <a:latin typeface="Calibri"/>
              <a:ea typeface="ＭＳ Ｐゴシック" pitchFamily="-107" charset="-128"/>
              <a:cs typeface="ＭＳ Ｐゴシック" pitchFamily="-107" charset="-128"/>
            </a:endParaRPr>
          </a:p>
        </p:txBody>
      </p:sp>
      <p:pic>
        <p:nvPicPr>
          <p:cNvPr id="41988" name="Picture 4"/>
          <p:cNvPicPr>
            <a:picLocks noChangeAspect="1" noChangeArrowheads="1"/>
          </p:cNvPicPr>
          <p:nvPr/>
        </p:nvPicPr>
        <p:blipFill>
          <a:blip r:embed="rId2" cstate="print"/>
          <a:srcRect l="15158" t="16380" r="15099" b="11682"/>
          <a:stretch>
            <a:fillRect/>
          </a:stretch>
        </p:blipFill>
        <p:spPr bwMode="auto">
          <a:xfrm>
            <a:off x="6259513" y="1354138"/>
            <a:ext cx="50419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AINBULLET" val="True"/>
</p:tagLst>
</file>

<file path=ppt/theme/theme1.xml><?xml version="1.0" encoding="utf-8"?>
<a:theme xmlns:a="http://schemas.openxmlformats.org/drawingml/2006/main" name="4_Struttura predefin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uttura predefini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Struttura predefin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uttura predefini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pFill/>
        <a:ln>
          <a:noFill/>
        </a:ln>
        <a:effectLst>
          <a:outerShdw blurRad="44450" dist="27940" dir="5400000" algn="ctr">
            <a:srgbClr val="000000">
              <a:alpha val="32000"/>
            </a:srgbClr>
          </a:outerShdw>
        </a:effectLst>
        <a:sp3d>
          <a:bevelT w="190500" h="38100"/>
        </a:sp3d>
      </a:spPr>
      <a:bodyPr rtlCol="0" anchor="ctr"/>
      <a:lstStyle>
        <a:defPPr algn="ctr">
          <a:defRPr sz="1200"/>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15653</TotalTime>
  <Words>2298</Words>
  <Application>Microsoft Macintosh PowerPoint</Application>
  <PresentationFormat>Personalizzato</PresentationFormat>
  <Paragraphs>169</Paragraphs>
  <Slides>29</Slides>
  <Notes>17</Notes>
  <HiddenSlides>2</HiddenSlides>
  <MMClips>0</MMClips>
  <ScaleCrop>false</ScaleCrop>
  <HeadingPairs>
    <vt:vector size="4" baseType="variant">
      <vt:variant>
        <vt:lpstr>Modello struttura</vt:lpstr>
      </vt:variant>
      <vt:variant>
        <vt:i4>2</vt:i4>
      </vt:variant>
      <vt:variant>
        <vt:lpstr>Titoli diapositive</vt:lpstr>
      </vt:variant>
      <vt:variant>
        <vt:i4>29</vt:i4>
      </vt:variant>
    </vt:vector>
  </HeadingPairs>
  <TitlesOfParts>
    <vt:vector size="31" baseType="lpstr">
      <vt:lpstr>4_Struttura predefinita</vt:lpstr>
      <vt:lpstr>7_Struttura predefinita</vt:lpstr>
      <vt:lpstr>Diapositiva 1</vt:lpstr>
      <vt:lpstr>Sommario</vt:lpstr>
      <vt:lpstr>Le 10 piccole differenze</vt:lpstr>
      <vt:lpstr>In origine era il Web… </vt:lpstr>
      <vt:lpstr>Pensare “Social” in azienda</vt:lpstr>
      <vt:lpstr>Il concetto di Enterprise 2.0</vt:lpstr>
      <vt:lpstr>Ent 2.0 significa:  mappare le reti informali di interazione </vt:lpstr>
      <vt:lpstr>Le dimensioni di cambiamento per l’impresa</vt:lpstr>
      <vt:lpstr>Ent 2.0 significa: SLATES </vt:lpstr>
      <vt:lpstr>Ent 2.0: Business value &amp; drivers 1/3</vt:lpstr>
      <vt:lpstr>Strumenti dell’Enterprise 2.0</vt:lpstr>
      <vt:lpstr>Gli stimoli verso l'Enterprise 2.0</vt:lpstr>
      <vt:lpstr>Trend di mercato</vt:lpstr>
      <vt:lpstr>L’offerta di social software</vt:lpstr>
      <vt:lpstr>Esigenze della domanda</vt:lpstr>
      <vt:lpstr>Gli effetti percepiti nell’Enterprise</vt:lpstr>
      <vt:lpstr>Ent 2.0: l’adozione delle tecnologie</vt:lpstr>
      <vt:lpstr>Ent 2.0: benefici attesi vs ostacoli </vt:lpstr>
      <vt:lpstr>Analisi delle necessità PMI</vt:lpstr>
      <vt:lpstr>Ma se l'impresa è piccola?</vt:lpstr>
      <vt:lpstr>L'opportunità dell'Enterprise per le PMI</vt:lpstr>
      <vt:lpstr>Uno strumento per trovarsi e parlarsi</vt:lpstr>
      <vt:lpstr>Anche per trovare partner internazionali</vt:lpstr>
      <vt:lpstr>Doodle</vt:lpstr>
      <vt:lpstr>Google Apps – Il calendario</vt:lpstr>
      <vt:lpstr>Google Apps – Foglio Excel</vt:lpstr>
      <vt:lpstr>Dropbox</vt:lpstr>
      <vt:lpstr>Twitter in a Nutshell</vt:lpstr>
      <vt:lpstr>Diapositiva 29</vt:lpstr>
    </vt:vector>
  </TitlesOfParts>
  <Company>INFN Ist. Nazionale di Fisica Nucleare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Uniontrasporti</dc:creator>
  <cp:lastModifiedBy>Fabrizio Davide</cp:lastModifiedBy>
  <cp:revision>737</cp:revision>
  <cp:lastPrinted>2011-10-19T13:00:36Z</cp:lastPrinted>
  <dcterms:created xsi:type="dcterms:W3CDTF">2012-04-11T14:50:11Z</dcterms:created>
  <dcterms:modified xsi:type="dcterms:W3CDTF">2012-04-11T14:50:16Z</dcterms:modified>
</cp:coreProperties>
</file>