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5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handoutMasterIdLst>
    <p:handoutMasterId r:id="rId53"/>
  </p:handoutMasterIdLst>
  <p:sldIdLst>
    <p:sldId id="281" r:id="rId2"/>
    <p:sldId id="286" r:id="rId3"/>
    <p:sldId id="287" r:id="rId4"/>
    <p:sldId id="354" r:id="rId5"/>
    <p:sldId id="369" r:id="rId6"/>
    <p:sldId id="355" r:id="rId7"/>
    <p:sldId id="396" r:id="rId8"/>
    <p:sldId id="361" r:id="rId9"/>
    <p:sldId id="370" r:id="rId10"/>
    <p:sldId id="329" r:id="rId11"/>
    <p:sldId id="360" r:id="rId12"/>
    <p:sldId id="357" r:id="rId13"/>
    <p:sldId id="347" r:id="rId14"/>
    <p:sldId id="374" r:id="rId15"/>
    <p:sldId id="375" r:id="rId16"/>
    <p:sldId id="376" r:id="rId17"/>
    <p:sldId id="377" r:id="rId18"/>
    <p:sldId id="416" r:id="rId19"/>
    <p:sldId id="378" r:id="rId20"/>
    <p:sldId id="415" r:id="rId21"/>
    <p:sldId id="379" r:id="rId22"/>
    <p:sldId id="414" r:id="rId23"/>
    <p:sldId id="380" r:id="rId24"/>
    <p:sldId id="413" r:id="rId25"/>
    <p:sldId id="381" r:id="rId26"/>
    <p:sldId id="412" r:id="rId27"/>
    <p:sldId id="382" r:id="rId28"/>
    <p:sldId id="411" r:id="rId29"/>
    <p:sldId id="383" r:id="rId30"/>
    <p:sldId id="384" r:id="rId31"/>
    <p:sldId id="386" r:id="rId32"/>
    <p:sldId id="417" r:id="rId33"/>
    <p:sldId id="397" r:id="rId34"/>
    <p:sldId id="398" r:id="rId35"/>
    <p:sldId id="418" r:id="rId36"/>
    <p:sldId id="399" r:id="rId37"/>
    <p:sldId id="400" r:id="rId38"/>
    <p:sldId id="419" r:id="rId39"/>
    <p:sldId id="401" r:id="rId40"/>
    <p:sldId id="420" r:id="rId41"/>
    <p:sldId id="402" r:id="rId42"/>
    <p:sldId id="403" r:id="rId43"/>
    <p:sldId id="404" r:id="rId44"/>
    <p:sldId id="405" r:id="rId45"/>
    <p:sldId id="406" r:id="rId46"/>
    <p:sldId id="407" r:id="rId47"/>
    <p:sldId id="408" r:id="rId48"/>
    <p:sldId id="409" r:id="rId49"/>
    <p:sldId id="410" r:id="rId50"/>
    <p:sldId id="321" r:id="rId51"/>
  </p:sldIdLst>
  <p:sldSz cx="9144000" cy="6858000" type="screen4x3"/>
  <p:notesSz cx="6858000" cy="9945688"/>
  <p:defaultTextStyle>
    <a:defPPr>
      <a:defRPr lang="it-IT"/>
    </a:defPPr>
    <a:lvl1pPr algn="l" rtl="0" fontAlgn="base">
      <a:spcBef>
        <a:spcPct val="0"/>
      </a:spcBef>
      <a:spcAft>
        <a:spcPct val="0"/>
      </a:spcAft>
      <a:defRPr sz="1200" kern="1200">
        <a:solidFill>
          <a:schemeClr val="tx1"/>
        </a:solidFill>
        <a:latin typeface="Arial" charset="0"/>
        <a:ea typeface="+mn-ea"/>
        <a:cs typeface="+mn-cs"/>
      </a:defRPr>
    </a:lvl1pPr>
    <a:lvl2pPr marL="457200" algn="l" rtl="0" fontAlgn="base">
      <a:spcBef>
        <a:spcPct val="0"/>
      </a:spcBef>
      <a:spcAft>
        <a:spcPct val="0"/>
      </a:spcAft>
      <a:defRPr sz="1200" kern="1200">
        <a:solidFill>
          <a:schemeClr val="tx1"/>
        </a:solidFill>
        <a:latin typeface="Arial" charset="0"/>
        <a:ea typeface="+mn-ea"/>
        <a:cs typeface="+mn-cs"/>
      </a:defRPr>
    </a:lvl2pPr>
    <a:lvl3pPr marL="914400" algn="l" rtl="0" fontAlgn="base">
      <a:spcBef>
        <a:spcPct val="0"/>
      </a:spcBef>
      <a:spcAft>
        <a:spcPct val="0"/>
      </a:spcAft>
      <a:defRPr sz="1200" kern="1200">
        <a:solidFill>
          <a:schemeClr val="tx1"/>
        </a:solidFill>
        <a:latin typeface="Arial" charset="0"/>
        <a:ea typeface="+mn-ea"/>
        <a:cs typeface="+mn-cs"/>
      </a:defRPr>
    </a:lvl3pPr>
    <a:lvl4pPr marL="1371600" algn="l" rtl="0" fontAlgn="base">
      <a:spcBef>
        <a:spcPct val="0"/>
      </a:spcBef>
      <a:spcAft>
        <a:spcPct val="0"/>
      </a:spcAft>
      <a:defRPr sz="1200" kern="1200">
        <a:solidFill>
          <a:schemeClr val="tx1"/>
        </a:solidFill>
        <a:latin typeface="Arial" charset="0"/>
        <a:ea typeface="+mn-ea"/>
        <a:cs typeface="+mn-cs"/>
      </a:defRPr>
    </a:lvl4pPr>
    <a:lvl5pPr marL="1828800" algn="l" rtl="0" fontAlgn="base">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Arial" charset="0"/>
        <a:ea typeface="+mn-ea"/>
        <a:cs typeface="+mn-cs"/>
      </a:defRPr>
    </a:lvl6pPr>
    <a:lvl7pPr marL="2743200" algn="l" defTabSz="914400" rtl="0" eaLnBrk="1" latinLnBrk="0" hangingPunct="1">
      <a:defRPr sz="1200" kern="1200">
        <a:solidFill>
          <a:schemeClr val="tx1"/>
        </a:solidFill>
        <a:latin typeface="Arial" charset="0"/>
        <a:ea typeface="+mn-ea"/>
        <a:cs typeface="+mn-cs"/>
      </a:defRPr>
    </a:lvl7pPr>
    <a:lvl8pPr marL="3200400" algn="l" defTabSz="914400" rtl="0" eaLnBrk="1" latinLnBrk="0" hangingPunct="1">
      <a:defRPr sz="1200" kern="1200">
        <a:solidFill>
          <a:schemeClr val="tx1"/>
        </a:solidFill>
        <a:latin typeface="Arial" charset="0"/>
        <a:ea typeface="+mn-ea"/>
        <a:cs typeface="+mn-cs"/>
      </a:defRPr>
    </a:lvl8pPr>
    <a:lvl9pPr marL="3657600" algn="l" defTabSz="914400" rtl="0" eaLnBrk="1" latinLnBrk="0" hangingPunct="1">
      <a:defRPr sz="1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CC"/>
    <a:srgbClr val="990033"/>
    <a:srgbClr val="FFFF99"/>
    <a:srgbClr val="D4EA08"/>
    <a:srgbClr val="EBF58B"/>
    <a:srgbClr val="DDEE40"/>
  </p:clrMru>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Stile medio 1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85" autoAdjust="0"/>
    <p:restoredTop sz="94660" autoAdjust="0"/>
  </p:normalViewPr>
  <p:slideViewPr>
    <p:cSldViewPr>
      <p:cViewPr>
        <p:scale>
          <a:sx n="80" d="100"/>
          <a:sy n="80" d="100"/>
        </p:scale>
        <p:origin x="-1122" y="-2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428"/>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pPr>
              <a:defRPr/>
            </a:pPr>
            <a:endParaRPr lang="it-IT"/>
          </a:p>
        </p:txBody>
      </p:sp>
      <p:sp>
        <p:nvSpPr>
          <p:cNvPr id="3" name="Segnaposto data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a:defRPr sz="1200"/>
            </a:lvl1pPr>
          </a:lstStyle>
          <a:p>
            <a:pPr>
              <a:defRPr/>
            </a:pPr>
            <a:fld id="{8BEB8C4F-A508-408E-9021-E9941D0EFDD3}" type="datetimeFigureOut">
              <a:rPr lang="it-IT"/>
              <a:pPr>
                <a:defRPr/>
              </a:pPr>
              <a:t>25/06/2013</a:t>
            </a:fld>
            <a:endParaRPr lang="it-IT"/>
          </a:p>
        </p:txBody>
      </p:sp>
      <p:sp>
        <p:nvSpPr>
          <p:cNvPr id="4" name="Segnaposto piè di pagina 3"/>
          <p:cNvSpPr>
            <a:spLocks noGrp="1"/>
          </p:cNvSpPr>
          <p:nvPr>
            <p:ph type="ftr" sz="quarter" idx="2"/>
          </p:nvPr>
        </p:nvSpPr>
        <p:spPr>
          <a:xfrm>
            <a:off x="0" y="9447213"/>
            <a:ext cx="2971800" cy="496887"/>
          </a:xfrm>
          <a:prstGeom prst="rect">
            <a:avLst/>
          </a:prstGeom>
        </p:spPr>
        <p:txBody>
          <a:bodyPr vert="horz" lIns="91440" tIns="45720" rIns="91440" bIns="45720" rtlCol="0" anchor="b"/>
          <a:lstStyle>
            <a:lvl1pPr algn="l">
              <a:defRPr sz="1200"/>
            </a:lvl1pPr>
          </a:lstStyle>
          <a:p>
            <a:pPr>
              <a:defRPr/>
            </a:pPr>
            <a:endParaRPr lang="it-IT"/>
          </a:p>
        </p:txBody>
      </p:sp>
      <p:sp>
        <p:nvSpPr>
          <p:cNvPr id="5" name="Segnaposto numero diapositiva 4"/>
          <p:cNvSpPr>
            <a:spLocks noGrp="1"/>
          </p:cNvSpPr>
          <p:nvPr>
            <p:ph type="sldNum" sz="quarter" idx="3"/>
          </p:nvPr>
        </p:nvSpPr>
        <p:spPr>
          <a:xfrm>
            <a:off x="3884613" y="9447213"/>
            <a:ext cx="2971800" cy="496887"/>
          </a:xfrm>
          <a:prstGeom prst="rect">
            <a:avLst/>
          </a:prstGeom>
        </p:spPr>
        <p:txBody>
          <a:bodyPr vert="horz" lIns="91440" tIns="45720" rIns="91440" bIns="45720" rtlCol="0" anchor="b"/>
          <a:lstStyle>
            <a:lvl1pPr algn="r">
              <a:defRPr sz="1200"/>
            </a:lvl1pPr>
          </a:lstStyle>
          <a:p>
            <a:pPr>
              <a:defRPr/>
            </a:pPr>
            <a:fld id="{9F6C6A9D-84B2-4071-9DF8-B7766283E1CD}" type="slidenum">
              <a:rPr lang="it-IT"/>
              <a:pPr>
                <a:defRPr/>
              </a:pPr>
              <a:t>‹N›</a:t>
            </a:fld>
            <a:endParaRPr 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vl1pPr>
          </a:lstStyle>
          <a:p>
            <a:pPr>
              <a:defRPr/>
            </a:pPr>
            <a:endParaRPr lang="it-IT"/>
          </a:p>
        </p:txBody>
      </p:sp>
      <p:sp>
        <p:nvSpPr>
          <p:cNvPr id="3075" name="Rectangle 3"/>
          <p:cNvSpPr>
            <a:spLocks noGrp="1" noChangeArrowheads="1"/>
          </p:cNvSpPr>
          <p:nvPr>
            <p:ph type="dt" idx="1"/>
          </p:nvPr>
        </p:nvSpPr>
        <p:spPr bwMode="auto">
          <a:xfrm>
            <a:off x="3884613"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a:lvl1pPr>
          </a:lstStyle>
          <a:p>
            <a:pPr>
              <a:defRPr/>
            </a:pPr>
            <a:endParaRPr lang="it-IT"/>
          </a:p>
        </p:txBody>
      </p:sp>
      <p:sp>
        <p:nvSpPr>
          <p:cNvPr id="27652" name="Rectangle 4"/>
          <p:cNvSpPr>
            <a:spLocks noGrp="1" noRot="1" noChangeAspect="1" noChangeArrowheads="1" noTextEdit="1"/>
          </p:cNvSpPr>
          <p:nvPr>
            <p:ph type="sldImg" idx="2"/>
          </p:nvPr>
        </p:nvSpPr>
        <p:spPr bwMode="auto">
          <a:xfrm>
            <a:off x="942975" y="746125"/>
            <a:ext cx="4972050" cy="3729038"/>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724400"/>
            <a:ext cx="5486400" cy="4475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3078" name="Rectangle 6"/>
          <p:cNvSpPr>
            <a:spLocks noGrp="1" noChangeArrowheads="1"/>
          </p:cNvSpPr>
          <p:nvPr>
            <p:ph type="ftr" sz="quarter" idx="4"/>
          </p:nvPr>
        </p:nvSpPr>
        <p:spPr bwMode="auto">
          <a:xfrm>
            <a:off x="0" y="9447213"/>
            <a:ext cx="29718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lvl1pPr>
          </a:lstStyle>
          <a:p>
            <a:pPr>
              <a:defRPr/>
            </a:pPr>
            <a:endParaRPr lang="it-IT"/>
          </a:p>
        </p:txBody>
      </p:sp>
      <p:sp>
        <p:nvSpPr>
          <p:cNvPr id="3079" name="Rectangle 7"/>
          <p:cNvSpPr>
            <a:spLocks noGrp="1" noChangeArrowheads="1"/>
          </p:cNvSpPr>
          <p:nvPr>
            <p:ph type="sldNum" sz="quarter" idx="5"/>
          </p:nvPr>
        </p:nvSpPr>
        <p:spPr bwMode="auto">
          <a:xfrm>
            <a:off x="3884613" y="9447213"/>
            <a:ext cx="29718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a:lvl1pPr>
          </a:lstStyle>
          <a:p>
            <a:pPr>
              <a:defRPr/>
            </a:pPr>
            <a:fld id="{CCD1AF18-EB44-4FCD-9E66-97D0C35B8D23}"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C6A33C55-3F26-4568-93AB-2332838C3CEE}" type="slidenum">
              <a:rPr lang="it-IT" smtClean="0"/>
              <a:pPr/>
              <a:t>1</a:t>
            </a:fld>
            <a:endParaRPr lang="it-IT"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7935689A-0678-4948-A1DD-40B0E98579D2}" type="slidenum">
              <a:rPr lang="it-IT" smtClean="0"/>
              <a:pPr/>
              <a:t>10</a:t>
            </a:fld>
            <a:endParaRPr lang="it-IT"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E5B3AE0F-D9B5-49BD-9D7A-F586A5E6D02D}" type="slidenum">
              <a:rPr lang="it-IT" smtClean="0"/>
              <a:pPr/>
              <a:t>11</a:t>
            </a:fld>
            <a:endParaRPr lang="it-IT"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8C2E1AD0-545D-4029-ACC9-C36F21ECE8B4}" type="slidenum">
              <a:rPr lang="it-IT" smtClean="0"/>
              <a:pPr/>
              <a:t>12</a:t>
            </a:fld>
            <a:endParaRPr lang="it-IT"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13</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14</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15</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16</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17</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18</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19</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080DD825-6D6B-4BEC-BCB5-B45EE46C5C0D}" type="slidenum">
              <a:rPr lang="it-IT" smtClean="0"/>
              <a:pPr/>
              <a:t>2</a:t>
            </a:fld>
            <a:endParaRPr lang="it-IT"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20</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21</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22</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23</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24</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25</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26</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27</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28</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29</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13BD64DA-242A-4215-B67B-01F3289002F9}" type="slidenum">
              <a:rPr lang="it-IT" smtClean="0"/>
              <a:pPr/>
              <a:t>3</a:t>
            </a:fld>
            <a:endParaRPr lang="it-IT"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30</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31</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32</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33</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34</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35</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36</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37</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38</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39</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457E30C3-A2D8-42E4-AE18-9E99F769D725}" type="slidenum">
              <a:rPr lang="it-IT" smtClean="0"/>
              <a:pPr/>
              <a:t>4</a:t>
            </a:fld>
            <a:endParaRPr lang="it-IT"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40</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41</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42</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43</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44</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45</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46</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47</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48</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59A921A-FFFB-4424-B0B5-2AC9C32F74B1}" type="slidenum">
              <a:rPr lang="it-IT" smtClean="0"/>
              <a:pPr/>
              <a:t>49</a:t>
            </a:fld>
            <a:endParaRPr lang="it-IT"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1AB49FAF-12A0-47E0-9FEB-205C1A9962F9}" type="slidenum">
              <a:rPr lang="it-IT" smtClean="0"/>
              <a:pPr/>
              <a:t>5</a:t>
            </a:fld>
            <a:endParaRPr lang="it-IT"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76BFBE8E-43F8-49E4-B44A-1F25253779EF}" type="slidenum">
              <a:rPr lang="it-IT" smtClean="0"/>
              <a:pPr/>
              <a:t>50</a:t>
            </a:fld>
            <a:endParaRPr lang="it-IT"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1AB49FAF-12A0-47E0-9FEB-205C1A9962F9}" type="slidenum">
              <a:rPr lang="it-IT" smtClean="0"/>
              <a:pPr/>
              <a:t>6</a:t>
            </a:fld>
            <a:endParaRPr lang="it-IT"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1AB49FAF-12A0-47E0-9FEB-205C1A9962F9}" type="slidenum">
              <a:rPr lang="it-IT" smtClean="0"/>
              <a:pPr/>
              <a:t>7</a:t>
            </a:fld>
            <a:endParaRPr lang="it-IT"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ED02B041-F324-4F6D-80DB-50D85CB56FCD}" type="slidenum">
              <a:rPr lang="it-IT" smtClean="0"/>
              <a:pPr/>
              <a:t>8</a:t>
            </a:fld>
            <a:endParaRPr lang="it-IT"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8C2E1AD0-545D-4029-ACC9-C36F21ECE8B4}" type="slidenum">
              <a:rPr lang="it-IT" smtClean="0"/>
              <a:pPr/>
              <a:t>9</a:t>
            </a:fld>
            <a:endParaRPr lang="it-IT"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F464EEF4-4690-4075-9905-2D7DE603FE75}"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395C7142-4526-4E5E-A56E-4F770A9F4D60}"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F1EC9B3C-719C-4C6D-8A4E-080C27D88D80}"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EE6406D1-A621-4445-AAAB-1A4E5D1A4A2A}"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9EA43C14-CAD2-4F62-B0BC-4C57AC50AD7C}"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A828524E-EE81-45A9-9EE7-C63DD7E238D6}"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p>
        </p:txBody>
      </p:sp>
      <p:sp>
        <p:nvSpPr>
          <p:cNvPr id="9" name="Rectangle 6"/>
          <p:cNvSpPr>
            <a:spLocks noGrp="1" noChangeArrowheads="1"/>
          </p:cNvSpPr>
          <p:nvPr>
            <p:ph type="sldNum" sz="quarter" idx="12"/>
          </p:nvPr>
        </p:nvSpPr>
        <p:spPr>
          <a:ln/>
        </p:spPr>
        <p:txBody>
          <a:bodyPr/>
          <a:lstStyle>
            <a:lvl1pPr>
              <a:defRPr/>
            </a:lvl1pPr>
          </a:lstStyle>
          <a:p>
            <a:pPr>
              <a:defRPr/>
            </a:pPr>
            <a:fld id="{7FC276E2-7A33-4AF8-A987-7D6CD012ADA7}"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p>
        </p:txBody>
      </p:sp>
      <p:sp>
        <p:nvSpPr>
          <p:cNvPr id="5" name="Rectangle 6"/>
          <p:cNvSpPr>
            <a:spLocks noGrp="1" noChangeArrowheads="1"/>
          </p:cNvSpPr>
          <p:nvPr>
            <p:ph type="sldNum" sz="quarter" idx="12"/>
          </p:nvPr>
        </p:nvSpPr>
        <p:spPr>
          <a:ln/>
        </p:spPr>
        <p:txBody>
          <a:bodyPr/>
          <a:lstStyle>
            <a:lvl1pPr>
              <a:defRPr/>
            </a:lvl1pPr>
          </a:lstStyle>
          <a:p>
            <a:pPr>
              <a:defRPr/>
            </a:pPr>
            <a:fld id="{8776501E-9D6A-4888-98CB-0994C11C3BE1}"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p>
        </p:txBody>
      </p:sp>
      <p:sp>
        <p:nvSpPr>
          <p:cNvPr id="4" name="Rectangle 6"/>
          <p:cNvSpPr>
            <a:spLocks noGrp="1" noChangeArrowheads="1"/>
          </p:cNvSpPr>
          <p:nvPr>
            <p:ph type="sldNum" sz="quarter" idx="12"/>
          </p:nvPr>
        </p:nvSpPr>
        <p:spPr>
          <a:ln/>
        </p:spPr>
        <p:txBody>
          <a:bodyPr/>
          <a:lstStyle>
            <a:lvl1pPr>
              <a:defRPr/>
            </a:lvl1pPr>
          </a:lstStyle>
          <a:p>
            <a:pPr>
              <a:defRPr/>
            </a:pPr>
            <a:fld id="{86E3C321-2332-4388-B02A-61B6EA883308}"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9179BD6E-12DE-44EE-8372-21B6EA4089AE}"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D64FB003-DF4B-4551-BA4F-1104B9EC4129}"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it-IT"/>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it-IT"/>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D36BF59-CE9D-4C06-BA6E-C7FB86E5F0AB}"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3.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4.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6.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7.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8.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9.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5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ssica"/>
          <p:cNvPicPr preferRelativeResize="0">
            <a:picLocks noChangeArrowheads="1"/>
          </p:cNvPicPr>
          <p:nvPr/>
        </p:nvPicPr>
        <p:blipFill>
          <a:blip r:embed="rId3" cstate="print"/>
          <a:srcRect/>
          <a:stretch>
            <a:fillRect/>
          </a:stretch>
        </p:blipFill>
        <p:spPr bwMode="auto">
          <a:xfrm>
            <a:off x="0" y="0"/>
            <a:ext cx="2700338" cy="1341438"/>
          </a:xfrm>
          <a:prstGeom prst="rect">
            <a:avLst/>
          </a:prstGeom>
          <a:noFill/>
          <a:ln w="9525">
            <a:noFill/>
            <a:miter lim="800000"/>
            <a:headEnd/>
            <a:tailEnd/>
          </a:ln>
        </p:spPr>
      </p:pic>
      <p:pic>
        <p:nvPicPr>
          <p:cNvPr id="2052" name="Picture 10" descr="ssica"/>
          <p:cNvPicPr preferRelativeResize="0">
            <a:picLocks noChangeArrowheads="1"/>
          </p:cNvPicPr>
          <p:nvPr/>
        </p:nvPicPr>
        <p:blipFill>
          <a:blip r:embed="rId3" cstate="print"/>
          <a:srcRect/>
          <a:stretch>
            <a:fillRect/>
          </a:stretch>
        </p:blipFill>
        <p:spPr bwMode="auto">
          <a:xfrm>
            <a:off x="6443663" y="0"/>
            <a:ext cx="2700337" cy="1341438"/>
          </a:xfrm>
          <a:prstGeom prst="rect">
            <a:avLst/>
          </a:prstGeom>
          <a:noFill/>
          <a:ln w="9525">
            <a:noFill/>
            <a:miter lim="800000"/>
            <a:headEnd/>
            <a:tailEnd/>
          </a:ln>
        </p:spPr>
      </p:pic>
      <p:sp>
        <p:nvSpPr>
          <p:cNvPr id="2051" name="Text Box 7"/>
          <p:cNvSpPr txBox="1">
            <a:spLocks noChangeArrowheads="1"/>
          </p:cNvSpPr>
          <p:nvPr/>
        </p:nvSpPr>
        <p:spPr bwMode="auto">
          <a:xfrm>
            <a:off x="522288" y="1772227"/>
            <a:ext cx="8208000" cy="3524042"/>
          </a:xfrm>
          <a:prstGeom prst="rect">
            <a:avLst/>
          </a:prstGeom>
          <a:solidFill>
            <a:srgbClr val="FFFF99"/>
          </a:solidFill>
          <a:ln w="19050">
            <a:solidFill>
              <a:schemeClr val="tx1"/>
            </a:solidFill>
            <a:miter lim="800000"/>
            <a:headEnd/>
            <a:tailEnd/>
          </a:ln>
        </p:spPr>
        <p:txBody>
          <a:bodyPr>
            <a:spAutoFit/>
          </a:bodyPr>
          <a:lstStyle/>
          <a:p>
            <a:pPr algn="ctr">
              <a:lnSpc>
                <a:spcPct val="110000"/>
              </a:lnSpc>
            </a:pPr>
            <a:r>
              <a:rPr lang="it-IT" sz="2400" b="1" dirty="0" smtClean="0">
                <a:solidFill>
                  <a:srgbClr val="FF0000"/>
                </a:solidFill>
                <a:latin typeface="Comic Sans MS" pitchFamily="66" charset="0"/>
              </a:rPr>
              <a:t>L’etichettatura dei prodotti alimentari: </a:t>
            </a:r>
          </a:p>
          <a:p>
            <a:pPr algn="ctr">
              <a:lnSpc>
                <a:spcPct val="110000"/>
              </a:lnSpc>
            </a:pPr>
            <a:r>
              <a:rPr lang="it-IT" sz="2400" b="1" dirty="0" smtClean="0">
                <a:solidFill>
                  <a:srgbClr val="FF0000"/>
                </a:solidFill>
                <a:latin typeface="Comic Sans MS" pitchFamily="66" charset="0"/>
              </a:rPr>
              <a:t>aspetti giuridici della normativa nazionale e </a:t>
            </a:r>
          </a:p>
          <a:p>
            <a:pPr algn="ctr">
              <a:lnSpc>
                <a:spcPct val="110000"/>
              </a:lnSpc>
            </a:pPr>
            <a:r>
              <a:rPr lang="it-IT" sz="2400" b="1" dirty="0" smtClean="0">
                <a:solidFill>
                  <a:srgbClr val="FF0000"/>
                </a:solidFill>
                <a:latin typeface="Comic Sans MS" pitchFamily="66" charset="0"/>
              </a:rPr>
              <a:t>del nuovo Regolamento (UE) N. 1169/2011 </a:t>
            </a:r>
            <a:endParaRPr lang="it-IT" sz="2400" b="1" dirty="0">
              <a:solidFill>
                <a:srgbClr val="FF0000"/>
              </a:solidFill>
              <a:latin typeface="Comic Sans MS" pitchFamily="66" charset="0"/>
            </a:endParaRPr>
          </a:p>
          <a:p>
            <a:pPr algn="ctr">
              <a:lnSpc>
                <a:spcPct val="110000"/>
              </a:lnSpc>
            </a:pPr>
            <a:endParaRPr lang="it-IT" sz="2000" b="1" dirty="0">
              <a:solidFill>
                <a:srgbClr val="FF0000"/>
              </a:solidFill>
              <a:latin typeface="Comic Sans MS" pitchFamily="66" charset="0"/>
            </a:endParaRPr>
          </a:p>
          <a:p>
            <a:pPr algn="ctr">
              <a:lnSpc>
                <a:spcPct val="110000"/>
              </a:lnSpc>
            </a:pPr>
            <a:r>
              <a:rPr lang="it-IT" sz="1400" b="1" dirty="0">
                <a:solidFill>
                  <a:srgbClr val="FF0000"/>
                </a:solidFill>
                <a:latin typeface="Comic Sans MS" pitchFamily="66" charset="0"/>
              </a:rPr>
              <a:t/>
            </a:r>
            <a:br>
              <a:rPr lang="it-IT" sz="1400" b="1" dirty="0">
                <a:solidFill>
                  <a:srgbClr val="FF0000"/>
                </a:solidFill>
                <a:latin typeface="Comic Sans MS" pitchFamily="66" charset="0"/>
              </a:rPr>
            </a:br>
            <a:r>
              <a:rPr lang="it-IT" sz="1800" b="1" i="1" dirty="0">
                <a:solidFill>
                  <a:srgbClr val="0000CC"/>
                </a:solidFill>
                <a:latin typeface="Comic Sans MS" pitchFamily="66" charset="0"/>
              </a:rPr>
              <a:t>Dr. </a:t>
            </a:r>
            <a:r>
              <a:rPr lang="it-IT" sz="1800" b="1" i="1" dirty="0" smtClean="0">
                <a:solidFill>
                  <a:srgbClr val="0000CC"/>
                </a:solidFill>
                <a:latin typeface="Comic Sans MS" pitchFamily="66" charset="0"/>
              </a:rPr>
              <a:t>Alfonso Sellitto</a:t>
            </a:r>
            <a:endParaRPr lang="it-IT" sz="1800" b="1" i="1" dirty="0">
              <a:solidFill>
                <a:srgbClr val="0000CC"/>
              </a:solidFill>
              <a:latin typeface="Comic Sans MS" pitchFamily="66" charset="0"/>
            </a:endParaRPr>
          </a:p>
          <a:p>
            <a:pPr algn="ctr">
              <a:lnSpc>
                <a:spcPct val="110000"/>
              </a:lnSpc>
            </a:pPr>
            <a:r>
              <a:rPr lang="it-IT" sz="1800" b="1" i="1" dirty="0">
                <a:solidFill>
                  <a:srgbClr val="0000CC"/>
                </a:solidFill>
                <a:latin typeface="Comic Sans MS" pitchFamily="66" charset="0"/>
              </a:rPr>
              <a:t>Stazione Sperimentale per l’Industria delle Conserve Alimentari </a:t>
            </a:r>
            <a:br>
              <a:rPr lang="it-IT" sz="1800" b="1" i="1" dirty="0">
                <a:solidFill>
                  <a:srgbClr val="0000CC"/>
                </a:solidFill>
                <a:latin typeface="Comic Sans MS" pitchFamily="66" charset="0"/>
              </a:rPr>
            </a:br>
            <a:r>
              <a:rPr lang="it-IT" sz="1400" b="1" dirty="0">
                <a:solidFill>
                  <a:srgbClr val="FF0000"/>
                </a:solidFill>
                <a:latin typeface="Comic Sans MS" pitchFamily="66" charset="0"/>
              </a:rPr>
              <a:t/>
            </a:r>
            <a:br>
              <a:rPr lang="it-IT" sz="1400" b="1" dirty="0">
                <a:solidFill>
                  <a:srgbClr val="FF0000"/>
                </a:solidFill>
                <a:latin typeface="Comic Sans MS" pitchFamily="66" charset="0"/>
              </a:rPr>
            </a:br>
            <a:endParaRPr lang="it-IT" sz="1400" b="1" dirty="0">
              <a:solidFill>
                <a:srgbClr val="FF0000"/>
              </a:solidFill>
              <a:latin typeface="Comic Sans MS" pitchFamily="66" charset="0"/>
            </a:endParaRPr>
          </a:p>
          <a:p>
            <a:pPr algn="ctr"/>
            <a:r>
              <a:rPr lang="it-IT" sz="1800" b="1" dirty="0" smtClean="0">
                <a:solidFill>
                  <a:srgbClr val="002060"/>
                </a:solidFill>
                <a:latin typeface="Comic Sans MS" pitchFamily="66" charset="0"/>
              </a:rPr>
              <a:t>Ferrara, 2 luglio 2013</a:t>
            </a:r>
          </a:p>
          <a:p>
            <a:pPr algn="ctr"/>
            <a:r>
              <a:rPr lang="it-IT" sz="1800" b="1" dirty="0" smtClean="0">
                <a:solidFill>
                  <a:srgbClr val="002060"/>
                </a:solidFill>
                <a:latin typeface="Comic Sans MS" pitchFamily="66" charset="0"/>
              </a:rPr>
              <a:t>Ravenna, 3 luglio 2013</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2291" name="Rectangle 7"/>
          <p:cNvSpPr>
            <a:spLocks noChangeArrowheads="1"/>
          </p:cNvSpPr>
          <p:nvPr/>
        </p:nvSpPr>
        <p:spPr bwMode="auto">
          <a:xfrm>
            <a:off x="0" y="-17463"/>
            <a:ext cx="9144000" cy="6875463"/>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a:p>
            <a:pPr algn="just"/>
            <a:endParaRPr lang="it-IT" sz="1600">
              <a:latin typeface="Comic Sans MS" pitchFamily="66" charset="0"/>
            </a:endParaRPr>
          </a:p>
          <a:p>
            <a:pPr algn="just"/>
            <a:endParaRPr lang="it-IT" sz="1600">
              <a:latin typeface="Comic Sans MS" pitchFamily="66" charset="0"/>
            </a:endParaRPr>
          </a:p>
          <a:p>
            <a:pPr algn="just"/>
            <a:endParaRPr lang="it-IT" sz="1600">
              <a:latin typeface="Comic Sans MS" pitchFamily="66" charset="0"/>
            </a:endParaRPr>
          </a:p>
          <a:p>
            <a:pPr algn="just"/>
            <a:endParaRPr lang="it-IT" sz="1600">
              <a:latin typeface="Comic Sans MS" pitchFamily="66" charset="0"/>
            </a:endParaRPr>
          </a:p>
          <a:p>
            <a:pPr algn="just"/>
            <a:endParaRPr lang="it-IT" sz="1800"/>
          </a:p>
          <a:p>
            <a:pPr algn="just"/>
            <a:endParaRPr lang="it-IT" sz="1800"/>
          </a:p>
          <a:p>
            <a:pPr algn="just"/>
            <a:endParaRPr lang="it-IT" sz="1800"/>
          </a:p>
        </p:txBody>
      </p:sp>
      <p:sp>
        <p:nvSpPr>
          <p:cNvPr id="10" name="Rettangolo 9"/>
          <p:cNvSpPr/>
          <p:nvPr/>
        </p:nvSpPr>
        <p:spPr>
          <a:xfrm>
            <a:off x="2772480" y="908720"/>
            <a:ext cx="6120000" cy="1800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dirty="0" smtClean="0">
                <a:solidFill>
                  <a:schemeClr val="accent2">
                    <a:lumMod val="50000"/>
                  </a:schemeClr>
                </a:solidFill>
                <a:latin typeface="Comic Sans MS" pitchFamily="66" charset="0"/>
              </a:rPr>
              <a:t>L’operatore con il cui nome o con la cui ragione sociale è commercializzato il prodotto o, se tale operatore non è stabilito nell’Unione, l’importatore nel mercato dell’Unione;</a:t>
            </a:r>
          </a:p>
          <a:p>
            <a:pPr algn="just">
              <a:defRPr/>
            </a:pPr>
            <a:r>
              <a:rPr lang="it-IT" sz="1800" dirty="0" smtClean="0">
                <a:solidFill>
                  <a:schemeClr val="accent2">
                    <a:lumMod val="50000"/>
                  </a:schemeClr>
                </a:solidFill>
                <a:latin typeface="Comic Sans MS" pitchFamily="66" charset="0"/>
              </a:rPr>
              <a:t>Professionisti che conoscono o presumono la NC;</a:t>
            </a:r>
            <a:br>
              <a:rPr lang="it-IT" sz="1800" dirty="0" smtClean="0">
                <a:solidFill>
                  <a:schemeClr val="accent2">
                    <a:lumMod val="50000"/>
                  </a:schemeClr>
                </a:solidFill>
                <a:latin typeface="Comic Sans MS" pitchFamily="66" charset="0"/>
              </a:rPr>
            </a:br>
            <a:r>
              <a:rPr lang="it-IT" sz="1800" dirty="0" smtClean="0">
                <a:solidFill>
                  <a:schemeClr val="accent2">
                    <a:lumMod val="50000"/>
                  </a:schemeClr>
                </a:solidFill>
                <a:latin typeface="Comic Sans MS" pitchFamily="66" charset="0"/>
              </a:rPr>
              <a:t>Imprese controllanti.</a:t>
            </a:r>
            <a:endParaRPr lang="it-IT" sz="1800" dirty="0">
              <a:solidFill>
                <a:schemeClr val="accent2">
                  <a:lumMod val="50000"/>
                </a:schemeClr>
              </a:solidFill>
              <a:latin typeface="Comic Sans MS" pitchFamily="66" charset="0"/>
            </a:endParaRPr>
          </a:p>
        </p:txBody>
      </p:sp>
      <p:sp>
        <p:nvSpPr>
          <p:cNvPr id="13" name="Rettangolo 12"/>
          <p:cNvSpPr/>
          <p:nvPr/>
        </p:nvSpPr>
        <p:spPr>
          <a:xfrm>
            <a:off x="2772480" y="4077272"/>
            <a:ext cx="6120000" cy="1800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marL="180975" indent="-180975" algn="just">
              <a:buFont typeface="Comic Sans MS" pitchFamily="66" charset="0"/>
              <a:buChar char="–"/>
              <a:defRPr/>
            </a:pPr>
            <a:r>
              <a:rPr lang="it-IT" sz="1800" dirty="0" smtClean="0">
                <a:solidFill>
                  <a:schemeClr val="accent2">
                    <a:lumMod val="50000"/>
                  </a:schemeClr>
                </a:solidFill>
                <a:latin typeface="Comic Sans MS" pitchFamily="66" charset="0"/>
              </a:rPr>
              <a:t>la presenza e l’esattezza delle informazioni sugli alimenti </a:t>
            </a:r>
            <a:r>
              <a:rPr lang="it-IT" sz="1800" dirty="0" err="1" smtClean="0">
                <a:solidFill>
                  <a:schemeClr val="accent2">
                    <a:lumMod val="50000"/>
                  </a:schemeClr>
                </a:solidFill>
                <a:latin typeface="Comic Sans MS" pitchFamily="66" charset="0"/>
              </a:rPr>
              <a:t>preimballati</a:t>
            </a:r>
            <a:r>
              <a:rPr lang="it-IT" sz="1800" dirty="0" smtClean="0">
                <a:solidFill>
                  <a:schemeClr val="accent2">
                    <a:lumMod val="50000"/>
                  </a:schemeClr>
                </a:solidFill>
                <a:latin typeface="Comic Sans MS" pitchFamily="66" charset="0"/>
              </a:rPr>
              <a:t>;</a:t>
            </a:r>
          </a:p>
          <a:p>
            <a:pPr marL="180975" indent="-180975" algn="just">
              <a:buFont typeface="Comic Sans MS" pitchFamily="66" charset="0"/>
              <a:buChar char="–"/>
              <a:defRPr/>
            </a:pPr>
            <a:r>
              <a:rPr lang="it-IT" sz="1800" dirty="0" smtClean="0">
                <a:solidFill>
                  <a:schemeClr val="accent2">
                    <a:lumMod val="50000"/>
                  </a:schemeClr>
                </a:solidFill>
                <a:latin typeface="Comic Sans MS" pitchFamily="66" charset="0"/>
              </a:rPr>
              <a:t>che le informazioni sugli alimenti non </a:t>
            </a:r>
            <a:r>
              <a:rPr lang="it-IT" sz="1800" dirty="0" err="1" smtClean="0">
                <a:solidFill>
                  <a:schemeClr val="accent2">
                    <a:lumMod val="50000"/>
                  </a:schemeClr>
                </a:solidFill>
                <a:latin typeface="Comic Sans MS" pitchFamily="66" charset="0"/>
              </a:rPr>
              <a:t>preimballati</a:t>
            </a:r>
            <a:r>
              <a:rPr lang="it-IT" sz="1800" dirty="0" smtClean="0">
                <a:solidFill>
                  <a:schemeClr val="accent2">
                    <a:lumMod val="50000"/>
                  </a:schemeClr>
                </a:solidFill>
                <a:latin typeface="Comic Sans MS" pitchFamily="66" charset="0"/>
              </a:rPr>
              <a:t> destinati al consumatore finale o alle collettività siano trasmesse all’operatore del settore alimentare che riceve tali prodotti.</a:t>
            </a:r>
            <a:endParaRPr lang="it-IT" sz="2000" dirty="0">
              <a:solidFill>
                <a:schemeClr val="accent2">
                  <a:lumMod val="50000"/>
                </a:schemeClr>
              </a:solidFill>
              <a:latin typeface="Comic Sans MS" pitchFamily="66" charset="0"/>
            </a:endParaRPr>
          </a:p>
        </p:txBody>
      </p:sp>
      <p:sp>
        <p:nvSpPr>
          <p:cNvPr id="14"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grpSp>
        <p:nvGrpSpPr>
          <p:cNvPr id="12292" name="Gruppo 6"/>
          <p:cNvGrpSpPr>
            <a:grpSpLocks/>
          </p:cNvGrpSpPr>
          <p:nvPr/>
        </p:nvGrpSpPr>
        <p:grpSpPr bwMode="auto">
          <a:xfrm>
            <a:off x="198438" y="66652"/>
            <a:ext cx="8445500" cy="576266"/>
            <a:chOff x="142844" y="4066769"/>
            <a:chExt cx="8445950" cy="576003"/>
          </a:xfrm>
        </p:grpSpPr>
        <p:sp>
          <p:nvSpPr>
            <p:cNvPr id="8" name="Ovale 7"/>
            <p:cNvSpPr/>
            <p:nvPr/>
          </p:nvSpPr>
          <p:spPr>
            <a:xfrm>
              <a:off x="142844" y="4066769"/>
              <a:ext cx="1619336" cy="571239"/>
            </a:xfrm>
            <a:prstGeom prst="ellipse">
              <a:avLst/>
            </a:prstGeom>
            <a:solidFill>
              <a:srgbClr val="00B0F0"/>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a:latin typeface="Comic Sans MS" pitchFamily="66" charset="0"/>
                </a:rPr>
                <a:t>CHI</a:t>
              </a:r>
            </a:p>
          </p:txBody>
        </p:sp>
        <p:sp>
          <p:nvSpPr>
            <p:cNvPr id="9" name="Rettangolo 8"/>
            <p:cNvSpPr/>
            <p:nvPr/>
          </p:nvSpPr>
          <p:spPr>
            <a:xfrm>
              <a:off x="1928876" y="4066772"/>
              <a:ext cx="6659918"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0000CC"/>
                  </a:solidFill>
                  <a:latin typeface="Comic Sans MS" pitchFamily="66" charset="0"/>
                </a:rPr>
                <a:t>è responsabile della corretta informazioni sugli alimenti?</a:t>
              </a:r>
              <a:endParaRPr lang="it-IT" sz="1600" dirty="0"/>
            </a:p>
          </p:txBody>
        </p:sp>
      </p:grpSp>
      <p:sp>
        <p:nvSpPr>
          <p:cNvPr id="15" name="Pentagono 14"/>
          <p:cNvSpPr/>
          <p:nvPr/>
        </p:nvSpPr>
        <p:spPr>
          <a:xfrm>
            <a:off x="142844" y="1376864"/>
            <a:ext cx="2268000" cy="828000"/>
          </a:xfrm>
          <a:prstGeom prst="homePlate">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it-IT" sz="1800" b="1" dirty="0" smtClean="0">
                <a:solidFill>
                  <a:srgbClr val="FF0000"/>
                </a:solidFill>
                <a:latin typeface="Comic Sans MS" pitchFamily="66" charset="0"/>
              </a:rPr>
              <a:t>Responsabilità </a:t>
            </a:r>
          </a:p>
          <a:p>
            <a:pPr algn="ctr">
              <a:defRPr/>
            </a:pPr>
            <a:r>
              <a:rPr lang="it-IT" b="1" dirty="0" smtClean="0">
                <a:solidFill>
                  <a:srgbClr val="FF0000"/>
                </a:solidFill>
                <a:latin typeface="Comic Sans MS" pitchFamily="66" charset="0"/>
              </a:rPr>
              <a:t>(art. 8)</a:t>
            </a:r>
            <a:endParaRPr lang="it-IT" sz="1800" b="1" dirty="0">
              <a:solidFill>
                <a:srgbClr val="FF0000"/>
              </a:solidFill>
              <a:latin typeface="Comic Sans MS" pitchFamily="66" charset="0"/>
            </a:endParaRPr>
          </a:p>
        </p:txBody>
      </p:sp>
      <p:pic>
        <p:nvPicPr>
          <p:cNvPr id="16" name="Picture 70" descr="ssica"/>
          <p:cNvPicPr preferRelativeResize="0">
            <a:picLocks noChangeArrowheads="1"/>
          </p:cNvPicPr>
          <p:nvPr/>
        </p:nvPicPr>
        <p:blipFill>
          <a:blip r:embed="rId4" cstate="print"/>
          <a:srcRect/>
          <a:stretch>
            <a:fillRect/>
          </a:stretch>
        </p:blipFill>
        <p:spPr bwMode="auto">
          <a:xfrm>
            <a:off x="36512" y="6345634"/>
            <a:ext cx="1655763" cy="539750"/>
          </a:xfrm>
          <a:prstGeom prst="rect">
            <a:avLst/>
          </a:prstGeom>
          <a:noFill/>
          <a:ln w="9525">
            <a:noFill/>
            <a:miter lim="800000"/>
            <a:headEnd/>
            <a:tailEnd/>
          </a:ln>
        </p:spPr>
      </p:pic>
      <p:sp>
        <p:nvSpPr>
          <p:cNvPr id="18" name="Text Box 71"/>
          <p:cNvSpPr txBox="1">
            <a:spLocks noChangeArrowheads="1"/>
          </p:cNvSpPr>
          <p:nvPr/>
        </p:nvSpPr>
        <p:spPr bwMode="auto">
          <a:xfrm>
            <a:off x="1655762" y="6345634"/>
            <a:ext cx="7524750" cy="539750"/>
          </a:xfrm>
          <a:prstGeom prst="rect">
            <a:avLst/>
          </a:prstGeom>
          <a:solidFill>
            <a:srgbClr val="0099FF"/>
          </a:solidFill>
          <a:ln w="9525" algn="ctr">
            <a:noFill/>
            <a:miter lim="800000"/>
            <a:headEnd/>
            <a:tailEnd/>
          </a:ln>
        </p:spPr>
        <p:txBody>
          <a:bodyPr/>
          <a:lstStyle/>
          <a:p>
            <a:pPr algn="ctr">
              <a:lnSpc>
                <a:spcPct val="110000"/>
              </a:lnSpc>
            </a:pPr>
            <a:r>
              <a:rPr lang="it-IT" sz="1000" b="1" dirty="0" smtClean="0">
                <a:solidFill>
                  <a:schemeClr val="bg1">
                    <a:lumMod val="95000"/>
                  </a:schemeClr>
                </a:solidFill>
                <a:latin typeface="Comic Sans MS" pitchFamily="66" charset="0"/>
              </a:rPr>
              <a:t>Informazioni sugli alimenti ai consumatori ai sensi del Regolamento (UE) N. 1169/2011</a:t>
            </a:r>
          </a:p>
        </p:txBody>
      </p:sp>
      <p:grpSp>
        <p:nvGrpSpPr>
          <p:cNvPr id="20" name="Gruppo 19"/>
          <p:cNvGrpSpPr/>
          <p:nvPr/>
        </p:nvGrpSpPr>
        <p:grpSpPr>
          <a:xfrm>
            <a:off x="5112208" y="2852936"/>
            <a:ext cx="1332000" cy="1080000"/>
            <a:chOff x="5112208" y="2852936"/>
            <a:chExt cx="1332000" cy="1080000"/>
          </a:xfrm>
        </p:grpSpPr>
        <p:sp>
          <p:nvSpPr>
            <p:cNvPr id="17" name="Pentagono 16"/>
            <p:cNvSpPr/>
            <p:nvPr/>
          </p:nvSpPr>
          <p:spPr>
            <a:xfrm rot="5400000">
              <a:off x="5238208" y="2726936"/>
              <a:ext cx="1080000" cy="1332000"/>
            </a:xfrm>
            <a:prstGeom prst="homePlate">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it-IT" sz="1600" b="1" dirty="0">
                <a:solidFill>
                  <a:srgbClr val="FF0000"/>
                </a:solidFill>
                <a:latin typeface="Comic Sans MS" pitchFamily="66" charset="0"/>
              </a:endParaRPr>
            </a:p>
          </p:txBody>
        </p:sp>
        <p:sp>
          <p:nvSpPr>
            <p:cNvPr id="19" name="CasellaDiTesto 18"/>
            <p:cNvSpPr txBox="1"/>
            <p:nvPr/>
          </p:nvSpPr>
          <p:spPr>
            <a:xfrm>
              <a:off x="5184200" y="2924944"/>
              <a:ext cx="1188000" cy="338554"/>
            </a:xfrm>
            <a:prstGeom prst="rect">
              <a:avLst/>
            </a:prstGeom>
            <a:noFill/>
          </p:spPr>
          <p:txBody>
            <a:bodyPr wrap="square" rtlCol="0">
              <a:spAutoFit/>
            </a:bodyPr>
            <a:lstStyle/>
            <a:p>
              <a:r>
                <a:rPr lang="it-IT" sz="1600" dirty="0" smtClean="0">
                  <a:solidFill>
                    <a:schemeClr val="accent2">
                      <a:lumMod val="50000"/>
                    </a:schemeClr>
                  </a:solidFill>
                  <a:latin typeface="Comic Sans MS" pitchFamily="66" charset="0"/>
                </a:rPr>
                <a:t>assicurano</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checkerboard(across)">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heckerboard(across)">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diamond(in)">
                                      <p:cBhvr>
                                        <p:cTn id="17" dur="10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checkerboard(across)">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73"/>
          <p:cNvSpPr>
            <a:spLocks noChangeArrowheads="1"/>
          </p:cNvSpPr>
          <p:nvPr/>
        </p:nvSpPr>
        <p:spPr bwMode="auto">
          <a:xfrm>
            <a:off x="0" y="-20544"/>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3314" name="Picture 6" descr="ssica"/>
          <p:cNvPicPr preferRelativeResize="0">
            <a:picLocks noChangeArrowheads="1"/>
          </p:cNvPicPr>
          <p:nvPr/>
        </p:nvPicPr>
        <p:blipFill>
          <a:blip r:embed="rId3" cstate="print"/>
          <a:srcRect/>
          <a:stretch>
            <a:fillRect/>
          </a:stretch>
        </p:blipFill>
        <p:spPr bwMode="auto">
          <a:xfrm>
            <a:off x="1116013" y="1960527"/>
            <a:ext cx="2700337" cy="1173744"/>
          </a:xfrm>
          <a:prstGeom prst="rect">
            <a:avLst/>
          </a:prstGeom>
          <a:noFill/>
          <a:ln w="9525">
            <a:noFill/>
            <a:miter lim="800000"/>
            <a:headEnd/>
            <a:tailEnd/>
          </a:ln>
        </p:spPr>
      </p:pic>
      <p:sp>
        <p:nvSpPr>
          <p:cNvPr id="13325" name="Rectangle 7"/>
          <p:cNvSpPr>
            <a:spLocks noChangeArrowheads="1"/>
          </p:cNvSpPr>
          <p:nvPr/>
        </p:nvSpPr>
        <p:spPr bwMode="auto">
          <a:xfrm>
            <a:off x="0" y="785794"/>
            <a:ext cx="9144000" cy="6072206"/>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a:p>
            <a:pPr algn="just"/>
            <a:endParaRPr lang="it-IT" sz="1600">
              <a:latin typeface="Comic Sans MS" pitchFamily="66" charset="0"/>
            </a:endParaRPr>
          </a:p>
          <a:p>
            <a:pPr algn="just"/>
            <a:endParaRPr lang="it-IT" sz="1600">
              <a:latin typeface="Comic Sans MS" pitchFamily="66" charset="0"/>
            </a:endParaRPr>
          </a:p>
          <a:p>
            <a:pPr algn="just"/>
            <a:endParaRPr lang="it-IT" sz="1600">
              <a:latin typeface="Comic Sans MS" pitchFamily="66" charset="0"/>
            </a:endParaRPr>
          </a:p>
          <a:p>
            <a:pPr algn="just"/>
            <a:endParaRPr lang="it-IT" sz="1600">
              <a:latin typeface="Comic Sans MS" pitchFamily="66" charset="0"/>
            </a:endParaRPr>
          </a:p>
          <a:p>
            <a:pPr algn="just"/>
            <a:endParaRPr lang="it-IT" sz="1800"/>
          </a:p>
          <a:p>
            <a:pPr algn="just"/>
            <a:endParaRPr lang="it-IT" sz="1800"/>
          </a:p>
          <a:p>
            <a:pPr algn="just"/>
            <a:endParaRPr lang="it-IT" sz="1800"/>
          </a:p>
        </p:txBody>
      </p:sp>
      <p:grpSp>
        <p:nvGrpSpPr>
          <p:cNvPr id="56" name="Gruppo 55"/>
          <p:cNvGrpSpPr/>
          <p:nvPr/>
        </p:nvGrpSpPr>
        <p:grpSpPr>
          <a:xfrm>
            <a:off x="251520" y="44425"/>
            <a:ext cx="8445500" cy="576263"/>
            <a:chOff x="251520" y="44425"/>
            <a:chExt cx="8445500" cy="576263"/>
          </a:xfrm>
        </p:grpSpPr>
        <p:sp>
          <p:nvSpPr>
            <p:cNvPr id="53" name="Ovale 52"/>
            <p:cNvSpPr/>
            <p:nvPr/>
          </p:nvSpPr>
          <p:spPr bwMode="auto">
            <a:xfrm>
              <a:off x="251520" y="46806"/>
              <a:ext cx="1619250" cy="571500"/>
            </a:xfrm>
            <a:prstGeom prst="ellipse">
              <a:avLst/>
            </a:prstGeom>
            <a:solidFill>
              <a:srgbClr val="7030A0"/>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Quali </a:t>
              </a:r>
              <a:endParaRPr lang="it-IT" sz="1600" b="1" dirty="0">
                <a:latin typeface="Comic Sans MS" pitchFamily="66" charset="0"/>
              </a:endParaRPr>
            </a:p>
          </p:txBody>
        </p:sp>
        <p:sp>
          <p:nvSpPr>
            <p:cNvPr id="54" name="Rettangolo 53"/>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0000CC"/>
                  </a:solidFill>
                  <a:latin typeface="Comic Sans MS" pitchFamily="66" charset="0"/>
                </a:rPr>
                <a:t>sono le informazioni che devono essere fornite?</a:t>
              </a:r>
              <a:endParaRPr lang="it-IT" sz="1600" b="1" dirty="0">
                <a:solidFill>
                  <a:srgbClr val="0000CC"/>
                </a:solidFill>
                <a:latin typeface="Comic Sans MS" pitchFamily="66" charset="0"/>
              </a:endParaRPr>
            </a:p>
          </p:txBody>
        </p:sp>
      </p:grpSp>
      <p:sp>
        <p:nvSpPr>
          <p:cNvPr id="10" name="Rettangolo 9"/>
          <p:cNvSpPr/>
          <p:nvPr/>
        </p:nvSpPr>
        <p:spPr>
          <a:xfrm>
            <a:off x="2771800" y="836712"/>
            <a:ext cx="6192000" cy="5400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marL="342900" indent="-342900" algn="just">
              <a:buFont typeface="+mj-lt"/>
              <a:buAutoNum type="alphaLcParenR"/>
              <a:defRPr/>
            </a:pPr>
            <a:r>
              <a:rPr lang="it-IT" sz="1800" dirty="0" smtClean="0">
                <a:solidFill>
                  <a:schemeClr val="accent2">
                    <a:lumMod val="50000"/>
                  </a:schemeClr>
                </a:solidFill>
                <a:latin typeface="Comic Sans MS" pitchFamily="66" charset="0"/>
              </a:rPr>
              <a:t>denominazione dell’alimento; </a:t>
            </a:r>
          </a:p>
          <a:p>
            <a:pPr marL="342900" indent="-342900" algn="just">
              <a:buFont typeface="+mj-lt"/>
              <a:buAutoNum type="alphaLcParenR"/>
              <a:defRPr/>
            </a:pPr>
            <a:r>
              <a:rPr lang="it-IT" sz="1800" dirty="0" smtClean="0">
                <a:solidFill>
                  <a:schemeClr val="accent2">
                    <a:lumMod val="50000"/>
                  </a:schemeClr>
                </a:solidFill>
                <a:latin typeface="Comic Sans MS" pitchFamily="66" charset="0"/>
              </a:rPr>
              <a:t>elenco degli ingredienti; </a:t>
            </a:r>
          </a:p>
          <a:p>
            <a:pPr marL="342900" indent="-342900" algn="just">
              <a:buFont typeface="+mj-lt"/>
              <a:buAutoNum type="alphaLcParenR"/>
              <a:defRPr/>
            </a:pPr>
            <a:r>
              <a:rPr lang="it-IT" sz="1800" dirty="0" smtClean="0">
                <a:solidFill>
                  <a:schemeClr val="accent2">
                    <a:lumMod val="50000"/>
                  </a:schemeClr>
                </a:solidFill>
                <a:latin typeface="Comic Sans MS" pitchFamily="66" charset="0"/>
              </a:rPr>
              <a:t>qualsiasi ingrediente o coadiuvante tecnologico (dell’All. II) che provochi </a:t>
            </a:r>
            <a:r>
              <a:rPr lang="it-IT" sz="1800" b="1" dirty="0" smtClean="0">
                <a:solidFill>
                  <a:schemeClr val="accent2">
                    <a:lumMod val="50000"/>
                  </a:schemeClr>
                </a:solidFill>
                <a:latin typeface="Comic Sans MS" pitchFamily="66" charset="0"/>
              </a:rPr>
              <a:t>allergie o intolleranze</a:t>
            </a:r>
            <a:r>
              <a:rPr lang="it-IT" sz="1800" dirty="0" smtClean="0">
                <a:solidFill>
                  <a:schemeClr val="accent2">
                    <a:lumMod val="50000"/>
                  </a:schemeClr>
                </a:solidFill>
                <a:latin typeface="Comic Sans MS" pitchFamily="66" charset="0"/>
              </a:rPr>
              <a:t>; </a:t>
            </a:r>
          </a:p>
          <a:p>
            <a:pPr marL="342900" indent="-342900" algn="just">
              <a:buFont typeface="+mj-lt"/>
              <a:buAutoNum type="alphaLcParenR"/>
              <a:defRPr/>
            </a:pPr>
            <a:r>
              <a:rPr lang="it-IT" sz="1800" dirty="0" smtClean="0">
                <a:solidFill>
                  <a:schemeClr val="accent2">
                    <a:lumMod val="50000"/>
                  </a:schemeClr>
                </a:solidFill>
                <a:latin typeface="Comic Sans MS" pitchFamily="66" charset="0"/>
              </a:rPr>
              <a:t>quantità di taluni ingredienti o categorie di ingredienti; </a:t>
            </a:r>
          </a:p>
          <a:p>
            <a:pPr marL="342900" indent="-342900" algn="just">
              <a:buFont typeface="+mj-lt"/>
              <a:buAutoNum type="alphaLcParenR"/>
              <a:defRPr/>
            </a:pPr>
            <a:r>
              <a:rPr lang="it-IT" sz="1800" dirty="0" smtClean="0">
                <a:solidFill>
                  <a:schemeClr val="accent2">
                    <a:lumMod val="50000"/>
                  </a:schemeClr>
                </a:solidFill>
                <a:latin typeface="Comic Sans MS" pitchFamily="66" charset="0"/>
              </a:rPr>
              <a:t>quantità netta dell’alimento; </a:t>
            </a:r>
          </a:p>
          <a:p>
            <a:pPr marL="342900" indent="-342900" algn="just">
              <a:buFont typeface="+mj-lt"/>
              <a:buAutoNum type="alphaLcParenR"/>
              <a:defRPr/>
            </a:pPr>
            <a:r>
              <a:rPr lang="it-IT" sz="1800" dirty="0" smtClean="0">
                <a:solidFill>
                  <a:schemeClr val="accent2">
                    <a:lumMod val="50000"/>
                  </a:schemeClr>
                </a:solidFill>
                <a:latin typeface="Comic Sans MS" pitchFamily="66" charset="0"/>
              </a:rPr>
              <a:t>termine minimo di conservazione o la data di scadenza; </a:t>
            </a:r>
          </a:p>
          <a:p>
            <a:pPr marL="342900" indent="-342900" algn="just">
              <a:buFont typeface="+mj-lt"/>
              <a:buAutoNum type="alphaLcParenR"/>
              <a:defRPr/>
            </a:pPr>
            <a:r>
              <a:rPr lang="it-IT" sz="1800" dirty="0" smtClean="0">
                <a:solidFill>
                  <a:schemeClr val="accent2">
                    <a:lumMod val="50000"/>
                  </a:schemeClr>
                </a:solidFill>
                <a:latin typeface="Comic Sans MS" pitchFamily="66" charset="0"/>
              </a:rPr>
              <a:t>condizioni particolari di conservazione e/o d’impiego; </a:t>
            </a:r>
          </a:p>
          <a:p>
            <a:pPr marL="342900" indent="-342900" algn="just">
              <a:buFont typeface="+mj-lt"/>
              <a:buAutoNum type="alphaLcParenR"/>
              <a:defRPr/>
            </a:pPr>
            <a:r>
              <a:rPr lang="it-IT" sz="1800" dirty="0" smtClean="0">
                <a:solidFill>
                  <a:schemeClr val="accent2">
                    <a:lumMod val="50000"/>
                  </a:schemeClr>
                </a:solidFill>
                <a:latin typeface="Comic Sans MS" pitchFamily="66" charset="0"/>
              </a:rPr>
              <a:t>nome o ragione sociale e l’</a:t>
            </a:r>
            <a:r>
              <a:rPr lang="it-IT" sz="1800" b="1" dirty="0" smtClean="0">
                <a:solidFill>
                  <a:schemeClr val="accent2">
                    <a:lumMod val="50000"/>
                  </a:schemeClr>
                </a:solidFill>
                <a:latin typeface="Comic Sans MS" pitchFamily="66" charset="0"/>
              </a:rPr>
              <a:t>indirizzo</a:t>
            </a:r>
            <a:r>
              <a:rPr lang="it-IT" sz="1800" dirty="0" smtClean="0">
                <a:solidFill>
                  <a:schemeClr val="accent2">
                    <a:lumMod val="50000"/>
                  </a:schemeClr>
                </a:solidFill>
                <a:latin typeface="Comic Sans MS" pitchFamily="66" charset="0"/>
              </a:rPr>
              <a:t> dell’OSA; </a:t>
            </a:r>
          </a:p>
          <a:p>
            <a:pPr marL="342900" indent="-342900" algn="just">
              <a:buFont typeface="+mj-lt"/>
              <a:buAutoNum type="alphaLcParenR"/>
              <a:defRPr/>
            </a:pPr>
            <a:r>
              <a:rPr lang="it-IT" sz="1800" b="1" dirty="0" smtClean="0">
                <a:solidFill>
                  <a:schemeClr val="accent2">
                    <a:lumMod val="50000"/>
                  </a:schemeClr>
                </a:solidFill>
                <a:latin typeface="Comic Sans MS" pitchFamily="66" charset="0"/>
              </a:rPr>
              <a:t>paese d’origine o luogo di provenienza </a:t>
            </a:r>
            <a:r>
              <a:rPr lang="it-IT" sz="1800" dirty="0" smtClean="0">
                <a:solidFill>
                  <a:schemeClr val="accent2">
                    <a:lumMod val="50000"/>
                  </a:schemeClr>
                </a:solidFill>
                <a:latin typeface="Comic Sans MS" pitchFamily="66" charset="0"/>
              </a:rPr>
              <a:t>ex all’art. 26; </a:t>
            </a:r>
          </a:p>
          <a:p>
            <a:pPr marL="342900" indent="-342900" algn="just">
              <a:buFont typeface="+mj-lt"/>
              <a:buAutoNum type="alphaLcParenR"/>
              <a:defRPr/>
            </a:pPr>
            <a:r>
              <a:rPr lang="it-IT" sz="1800" dirty="0" smtClean="0">
                <a:solidFill>
                  <a:schemeClr val="accent2">
                    <a:lumMod val="50000"/>
                  </a:schemeClr>
                </a:solidFill>
                <a:latin typeface="Comic Sans MS" pitchFamily="66" charset="0"/>
              </a:rPr>
              <a:t>istruzioni per l’uso, per i casi in cui la loro omissione renderebbe difficile un uso adeguato dell’alimento; </a:t>
            </a:r>
          </a:p>
          <a:p>
            <a:pPr marL="342900" indent="-342900" algn="just">
              <a:buFont typeface="+mj-lt"/>
              <a:buAutoNum type="alphaLcParenR"/>
              <a:defRPr/>
            </a:pPr>
            <a:r>
              <a:rPr lang="it-IT" sz="1800" dirty="0" smtClean="0">
                <a:solidFill>
                  <a:schemeClr val="accent2">
                    <a:lumMod val="50000"/>
                  </a:schemeClr>
                </a:solidFill>
                <a:latin typeface="Comic Sans MS" pitchFamily="66" charset="0"/>
              </a:rPr>
              <a:t>per le bevande che contengono più di 1,2 % di alcol in volume, il titolo </a:t>
            </a:r>
            <a:r>
              <a:rPr lang="it-IT" sz="1800" dirty="0" err="1" smtClean="0">
                <a:solidFill>
                  <a:schemeClr val="accent2">
                    <a:lumMod val="50000"/>
                  </a:schemeClr>
                </a:solidFill>
                <a:latin typeface="Comic Sans MS" pitchFamily="66" charset="0"/>
              </a:rPr>
              <a:t>alcolometrico</a:t>
            </a:r>
            <a:r>
              <a:rPr lang="it-IT" sz="1800" dirty="0" smtClean="0">
                <a:solidFill>
                  <a:schemeClr val="accent2">
                    <a:lumMod val="50000"/>
                  </a:schemeClr>
                </a:solidFill>
                <a:latin typeface="Comic Sans MS" pitchFamily="66" charset="0"/>
              </a:rPr>
              <a:t> volumico effettivo; </a:t>
            </a:r>
          </a:p>
          <a:p>
            <a:pPr marL="342900" indent="-342900" algn="just">
              <a:buFont typeface="+mj-lt"/>
              <a:buAutoNum type="alphaLcParenR"/>
              <a:defRPr/>
            </a:pPr>
            <a:r>
              <a:rPr lang="it-IT" sz="1800" dirty="0" smtClean="0">
                <a:solidFill>
                  <a:schemeClr val="accent2">
                    <a:lumMod val="50000"/>
                  </a:schemeClr>
                </a:solidFill>
                <a:latin typeface="Comic Sans MS" pitchFamily="66" charset="0"/>
              </a:rPr>
              <a:t>una </a:t>
            </a:r>
            <a:r>
              <a:rPr lang="it-IT" sz="1800" b="1" dirty="0" smtClean="0">
                <a:solidFill>
                  <a:schemeClr val="accent2">
                    <a:lumMod val="50000"/>
                  </a:schemeClr>
                </a:solidFill>
                <a:latin typeface="Comic Sans MS" pitchFamily="66" charset="0"/>
              </a:rPr>
              <a:t>dichiarazione nutrizionale</a:t>
            </a:r>
            <a:r>
              <a:rPr lang="it-IT" sz="1800" dirty="0" smtClean="0">
                <a:solidFill>
                  <a:schemeClr val="accent2">
                    <a:lumMod val="50000"/>
                  </a:schemeClr>
                </a:solidFill>
                <a:latin typeface="Comic Sans MS" pitchFamily="66" charset="0"/>
              </a:rPr>
              <a:t>. </a:t>
            </a:r>
          </a:p>
        </p:txBody>
      </p:sp>
      <p:grpSp>
        <p:nvGrpSpPr>
          <p:cNvPr id="11" name="Gruppo 10"/>
          <p:cNvGrpSpPr/>
          <p:nvPr/>
        </p:nvGrpSpPr>
        <p:grpSpPr>
          <a:xfrm>
            <a:off x="36512" y="6345634"/>
            <a:ext cx="9144000" cy="539750"/>
            <a:chOff x="36512" y="6345634"/>
            <a:chExt cx="9144000" cy="539750"/>
          </a:xfrm>
        </p:grpSpPr>
        <p:pic>
          <p:nvPicPr>
            <p:cNvPr id="12" name="Picture 70" descr="ssica"/>
            <p:cNvPicPr preferRelativeResize="0">
              <a:picLocks noChangeArrowheads="1"/>
            </p:cNvPicPr>
            <p:nvPr/>
          </p:nvPicPr>
          <p:blipFill>
            <a:blip r:embed="rId4" cstate="print"/>
            <a:srcRect/>
            <a:stretch>
              <a:fillRect/>
            </a:stretch>
          </p:blipFill>
          <p:spPr bwMode="auto">
            <a:xfrm>
              <a:off x="36512" y="6345634"/>
              <a:ext cx="1655763" cy="539750"/>
            </a:xfrm>
            <a:prstGeom prst="rect">
              <a:avLst/>
            </a:prstGeom>
            <a:noFill/>
            <a:ln w="9525">
              <a:noFill/>
              <a:miter lim="800000"/>
              <a:headEnd/>
              <a:tailEnd/>
            </a:ln>
          </p:spPr>
        </p:pic>
        <p:sp>
          <p:nvSpPr>
            <p:cNvPr id="13" name="Text Box 71"/>
            <p:cNvSpPr txBox="1">
              <a:spLocks noChangeArrowheads="1"/>
            </p:cNvSpPr>
            <p:nvPr/>
          </p:nvSpPr>
          <p:spPr bwMode="auto">
            <a:xfrm>
              <a:off x="1655762" y="6345634"/>
              <a:ext cx="7524750" cy="539750"/>
            </a:xfrm>
            <a:prstGeom prst="rect">
              <a:avLst/>
            </a:prstGeom>
            <a:solidFill>
              <a:srgbClr val="0099FF"/>
            </a:solidFill>
            <a:ln w="9525" algn="ctr">
              <a:noFill/>
              <a:miter lim="800000"/>
              <a:headEnd/>
              <a:tailEnd/>
            </a:ln>
          </p:spPr>
          <p:txBody>
            <a:bodyPr/>
            <a:lstStyle/>
            <a:p>
              <a:pPr algn="ctr">
                <a:lnSpc>
                  <a:spcPct val="110000"/>
                </a:lnSpc>
              </a:pPr>
              <a:r>
                <a:rPr lang="it-IT" sz="1000" b="1" dirty="0" smtClean="0">
                  <a:solidFill>
                    <a:schemeClr val="bg1">
                      <a:lumMod val="95000"/>
                    </a:schemeClr>
                  </a:solidFill>
                  <a:latin typeface="Comic Sans MS" pitchFamily="66" charset="0"/>
                </a:rPr>
                <a:t>Informazioni sugli alimenti ai consumatori ai sensi del Regolamento (UE) N. 1169/2011</a:t>
              </a:r>
            </a:p>
          </p:txBody>
        </p:sp>
      </p:grpSp>
      <p:sp>
        <p:nvSpPr>
          <p:cNvPr id="14" name="Pentagono 13"/>
          <p:cNvSpPr/>
          <p:nvPr/>
        </p:nvSpPr>
        <p:spPr>
          <a:xfrm>
            <a:off x="179512" y="2780928"/>
            <a:ext cx="2268000" cy="828000"/>
          </a:xfrm>
          <a:prstGeom prst="homePlate">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it-IT" sz="1600" b="1" dirty="0" smtClean="0">
                <a:solidFill>
                  <a:srgbClr val="FF0000"/>
                </a:solidFill>
                <a:latin typeface="Comic Sans MS" pitchFamily="66" charset="0"/>
              </a:rPr>
              <a:t>Indicazioni obbligatorie </a:t>
            </a:r>
          </a:p>
          <a:p>
            <a:pPr algn="ctr">
              <a:defRPr/>
            </a:pPr>
            <a:r>
              <a:rPr lang="it-IT" sz="1100" b="1" dirty="0" smtClean="0">
                <a:solidFill>
                  <a:srgbClr val="FF0000"/>
                </a:solidFill>
                <a:latin typeface="Comic Sans MS" pitchFamily="66" charset="0"/>
              </a:rPr>
              <a:t>(art. 9)</a:t>
            </a:r>
            <a:endParaRPr lang="it-IT" sz="1600" b="1" dirty="0">
              <a:solidFill>
                <a:srgbClr val="FF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heckerboard(across)">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heckerboard(across)">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0245" name="Rectangle 7"/>
          <p:cNvSpPr>
            <a:spLocks noChangeArrowheads="1"/>
          </p:cNvSpPr>
          <p:nvPr/>
        </p:nvSpPr>
        <p:spPr bwMode="auto">
          <a:xfrm>
            <a:off x="0" y="0"/>
            <a:ext cx="9144000" cy="6875463"/>
          </a:xfrm>
          <a:prstGeom prst="rect">
            <a:avLst/>
          </a:prstGeom>
          <a:solidFill>
            <a:srgbClr val="FFFF99"/>
          </a:solidFill>
          <a:ln w="25400">
            <a:solidFill>
              <a:schemeClr val="tx1"/>
            </a:solidFill>
            <a:miter lim="800000"/>
            <a:headEnd/>
            <a:tailEnd/>
          </a:ln>
        </p:spPr>
        <p:txBody>
          <a:bodyPr/>
          <a:lstStyle/>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p:txBody>
      </p:sp>
      <p:sp>
        <p:nvSpPr>
          <p:cNvPr id="11" name="Pentagono 10"/>
          <p:cNvSpPr/>
          <p:nvPr/>
        </p:nvSpPr>
        <p:spPr>
          <a:xfrm>
            <a:off x="142844" y="2333794"/>
            <a:ext cx="2268000" cy="828000"/>
          </a:xfrm>
          <a:prstGeom prst="homePlate">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it-IT" sz="1600" b="1" dirty="0" smtClean="0">
                <a:solidFill>
                  <a:srgbClr val="FF0000"/>
                </a:solidFill>
                <a:latin typeface="Comic Sans MS" pitchFamily="66" charset="0"/>
              </a:rPr>
              <a:t>Presentazione delle informazioni obbligatorie </a:t>
            </a:r>
            <a:r>
              <a:rPr lang="it-IT" sz="1100" b="1" dirty="0" smtClean="0">
                <a:solidFill>
                  <a:srgbClr val="FF0000"/>
                </a:solidFill>
                <a:latin typeface="Comic Sans MS" pitchFamily="66" charset="0"/>
              </a:rPr>
              <a:t>(art. 13)</a:t>
            </a:r>
            <a:endParaRPr lang="it-IT" sz="1600" b="1" dirty="0">
              <a:solidFill>
                <a:srgbClr val="FF0000"/>
              </a:solidFill>
              <a:latin typeface="Comic Sans MS" pitchFamily="66" charset="0"/>
            </a:endParaRPr>
          </a:p>
        </p:txBody>
      </p:sp>
      <p:sp>
        <p:nvSpPr>
          <p:cNvPr id="13" name="Rettangolo 12"/>
          <p:cNvSpPr/>
          <p:nvPr/>
        </p:nvSpPr>
        <p:spPr>
          <a:xfrm>
            <a:off x="2664448" y="765176"/>
            <a:ext cx="6300040" cy="3672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400" dirty="0" smtClean="0">
                <a:solidFill>
                  <a:schemeClr val="accent2">
                    <a:lumMod val="50000"/>
                  </a:schemeClr>
                </a:solidFill>
                <a:latin typeface="Comic Sans MS" pitchFamily="66" charset="0"/>
              </a:rPr>
              <a:t>Devono essere apposte in un punto evidente in modo da essere facilmente </a:t>
            </a:r>
            <a:r>
              <a:rPr lang="it-IT" sz="1400" b="1" dirty="0" smtClean="0">
                <a:solidFill>
                  <a:schemeClr val="accent2">
                    <a:lumMod val="50000"/>
                  </a:schemeClr>
                </a:solidFill>
                <a:latin typeface="Comic Sans MS" pitchFamily="66" charset="0"/>
              </a:rPr>
              <a:t>visibili</a:t>
            </a:r>
            <a:r>
              <a:rPr lang="it-IT" sz="1400" dirty="0" smtClean="0">
                <a:solidFill>
                  <a:schemeClr val="accent2">
                    <a:lumMod val="50000"/>
                  </a:schemeClr>
                </a:solidFill>
                <a:latin typeface="Comic Sans MS" pitchFamily="66" charset="0"/>
              </a:rPr>
              <a:t>, chiaramente </a:t>
            </a:r>
            <a:r>
              <a:rPr lang="it-IT" sz="1400" b="1" dirty="0" smtClean="0">
                <a:solidFill>
                  <a:schemeClr val="accent2">
                    <a:lumMod val="50000"/>
                  </a:schemeClr>
                </a:solidFill>
                <a:latin typeface="Comic Sans MS" pitchFamily="66" charset="0"/>
              </a:rPr>
              <a:t>leggibili</a:t>
            </a:r>
            <a:r>
              <a:rPr lang="it-IT" sz="1400" dirty="0" smtClean="0">
                <a:solidFill>
                  <a:schemeClr val="accent2">
                    <a:lumMod val="50000"/>
                  </a:schemeClr>
                </a:solidFill>
                <a:latin typeface="Comic Sans MS" pitchFamily="66" charset="0"/>
              </a:rPr>
              <a:t> ed eventualmente </a:t>
            </a:r>
            <a:r>
              <a:rPr lang="it-IT" sz="1400" b="1" dirty="0" smtClean="0">
                <a:solidFill>
                  <a:schemeClr val="accent2">
                    <a:lumMod val="50000"/>
                  </a:schemeClr>
                </a:solidFill>
                <a:latin typeface="Comic Sans MS" pitchFamily="66" charset="0"/>
              </a:rPr>
              <a:t>indelebili</a:t>
            </a:r>
            <a:r>
              <a:rPr lang="it-IT" sz="1400" dirty="0" smtClean="0">
                <a:solidFill>
                  <a:schemeClr val="accent2">
                    <a:lumMod val="50000"/>
                  </a:schemeClr>
                </a:solidFill>
                <a:latin typeface="Comic Sans MS" pitchFamily="66" charset="0"/>
              </a:rPr>
              <a:t>. </a:t>
            </a:r>
          </a:p>
          <a:p>
            <a:pPr algn="just">
              <a:defRPr/>
            </a:pPr>
            <a:endParaRPr lang="it-IT" sz="800" dirty="0" smtClean="0">
              <a:solidFill>
                <a:schemeClr val="accent2">
                  <a:lumMod val="50000"/>
                </a:schemeClr>
              </a:solidFill>
              <a:latin typeface="Comic Sans MS" pitchFamily="66" charset="0"/>
            </a:endParaRPr>
          </a:p>
          <a:p>
            <a:pPr algn="just">
              <a:defRPr/>
            </a:pPr>
            <a:r>
              <a:rPr lang="it-IT" sz="1400" b="1" dirty="0" smtClean="0">
                <a:solidFill>
                  <a:schemeClr val="accent2">
                    <a:lumMod val="50000"/>
                  </a:schemeClr>
                </a:solidFill>
                <a:latin typeface="Comic Sans MS" pitchFamily="66" charset="0"/>
              </a:rPr>
              <a:t>Non devono </a:t>
            </a:r>
            <a:r>
              <a:rPr lang="it-IT" sz="1400" dirty="0" smtClean="0">
                <a:solidFill>
                  <a:schemeClr val="accent2">
                    <a:lumMod val="50000"/>
                  </a:schemeClr>
                </a:solidFill>
                <a:latin typeface="Comic Sans MS" pitchFamily="66" charset="0"/>
              </a:rPr>
              <a:t>essere in alcun modo nascoste, oscurate, limitate o separate da altre indicazioni scritte o grafiche o altri elementi suscettibili di interferire. </a:t>
            </a:r>
          </a:p>
          <a:p>
            <a:pPr algn="just">
              <a:defRPr/>
            </a:pPr>
            <a:endParaRPr lang="it-IT" sz="700" dirty="0" smtClean="0">
              <a:solidFill>
                <a:schemeClr val="accent2">
                  <a:lumMod val="50000"/>
                </a:schemeClr>
              </a:solidFill>
              <a:latin typeface="Comic Sans MS" pitchFamily="66" charset="0"/>
            </a:endParaRPr>
          </a:p>
          <a:p>
            <a:pPr algn="just">
              <a:defRPr/>
            </a:pPr>
            <a:r>
              <a:rPr lang="it-IT" sz="1400" dirty="0" smtClean="0">
                <a:solidFill>
                  <a:schemeClr val="accent2">
                    <a:lumMod val="50000"/>
                  </a:schemeClr>
                </a:solidFill>
                <a:latin typeface="Comic Sans MS" pitchFamily="66" charset="0"/>
              </a:rPr>
              <a:t>Devono essere stampate in modo da assicurare chiara leggibilità, in </a:t>
            </a:r>
            <a:r>
              <a:rPr lang="it-IT" sz="1400" b="1" dirty="0" smtClean="0">
                <a:solidFill>
                  <a:schemeClr val="accent2">
                    <a:lumMod val="50000"/>
                  </a:schemeClr>
                </a:solidFill>
                <a:latin typeface="Comic Sans MS" pitchFamily="66" charset="0"/>
              </a:rPr>
              <a:t>caratteri</a:t>
            </a:r>
            <a:r>
              <a:rPr lang="it-IT" sz="1400" dirty="0" smtClean="0">
                <a:solidFill>
                  <a:schemeClr val="accent2">
                    <a:lumMod val="50000"/>
                  </a:schemeClr>
                </a:solidFill>
                <a:latin typeface="Comic Sans MS" pitchFamily="66" charset="0"/>
              </a:rPr>
              <a:t> la cui parte mediana (altezza della x) è pari o superiore a 1,2 mm. </a:t>
            </a:r>
          </a:p>
          <a:p>
            <a:pPr algn="just">
              <a:defRPr/>
            </a:pPr>
            <a:endParaRPr lang="it-IT" sz="800" dirty="0" smtClean="0">
              <a:solidFill>
                <a:schemeClr val="accent2">
                  <a:lumMod val="50000"/>
                </a:schemeClr>
              </a:solidFill>
              <a:latin typeface="Comic Sans MS" pitchFamily="66" charset="0"/>
            </a:endParaRPr>
          </a:p>
          <a:p>
            <a:pPr algn="just">
              <a:defRPr/>
            </a:pPr>
            <a:r>
              <a:rPr lang="it-IT" sz="1400" dirty="0" smtClean="0">
                <a:solidFill>
                  <a:schemeClr val="accent2">
                    <a:lumMod val="50000"/>
                  </a:schemeClr>
                </a:solidFill>
                <a:latin typeface="Comic Sans MS" pitchFamily="66" charset="0"/>
              </a:rPr>
              <a:t>Nel caso di imballaggi o contenitori la cui superficie maggiore misura meno di 80 cmq, l’altezza della x della dimensione dei caratteri di cui al </a:t>
            </a:r>
            <a:r>
              <a:rPr lang="it-IT" sz="1400" dirty="0" err="1" smtClean="0">
                <a:solidFill>
                  <a:schemeClr val="accent2">
                    <a:lumMod val="50000"/>
                  </a:schemeClr>
                </a:solidFill>
                <a:latin typeface="Comic Sans MS" pitchFamily="66" charset="0"/>
              </a:rPr>
              <a:t>paragr</a:t>
            </a:r>
            <a:r>
              <a:rPr lang="it-IT" sz="1400" dirty="0" smtClean="0">
                <a:solidFill>
                  <a:schemeClr val="accent2">
                    <a:lumMod val="50000"/>
                  </a:schemeClr>
                </a:solidFill>
                <a:latin typeface="Comic Sans MS" pitchFamily="66" charset="0"/>
              </a:rPr>
              <a:t>. 2 è pari o superiore a 0,9 mm. </a:t>
            </a:r>
          </a:p>
          <a:p>
            <a:pPr algn="just">
              <a:defRPr/>
            </a:pPr>
            <a:endParaRPr lang="it-IT" sz="800" dirty="0" smtClean="0">
              <a:solidFill>
                <a:schemeClr val="accent2">
                  <a:lumMod val="50000"/>
                </a:schemeClr>
              </a:solidFill>
              <a:latin typeface="Comic Sans MS" pitchFamily="66" charset="0"/>
            </a:endParaRPr>
          </a:p>
          <a:p>
            <a:pPr algn="just">
              <a:defRPr/>
            </a:pPr>
            <a:r>
              <a:rPr lang="it-IT" sz="1400" b="1" dirty="0" smtClean="0">
                <a:solidFill>
                  <a:schemeClr val="accent2">
                    <a:lumMod val="50000"/>
                  </a:schemeClr>
                </a:solidFill>
                <a:latin typeface="Comic Sans MS" pitchFamily="66" charset="0"/>
              </a:rPr>
              <a:t>Stesso campo visivo: </a:t>
            </a:r>
            <a:r>
              <a:rPr lang="it-IT" sz="1400" dirty="0" smtClean="0">
                <a:solidFill>
                  <a:schemeClr val="accent2">
                    <a:lumMod val="50000"/>
                  </a:schemeClr>
                </a:solidFill>
                <a:latin typeface="Comic Sans MS" pitchFamily="66" charset="0"/>
              </a:rPr>
              <a:t>denominazione, quantità netta e il titolo </a:t>
            </a:r>
            <a:r>
              <a:rPr lang="it-IT" sz="1400" dirty="0" err="1" smtClean="0">
                <a:solidFill>
                  <a:schemeClr val="accent2">
                    <a:lumMod val="50000"/>
                  </a:schemeClr>
                </a:solidFill>
                <a:latin typeface="Comic Sans MS" pitchFamily="66" charset="0"/>
              </a:rPr>
              <a:t>alcolometrico</a:t>
            </a:r>
            <a:r>
              <a:rPr lang="it-IT" sz="1400" dirty="0" smtClean="0">
                <a:solidFill>
                  <a:schemeClr val="accent2">
                    <a:lumMod val="50000"/>
                  </a:schemeClr>
                </a:solidFill>
                <a:latin typeface="Comic Sans MS" pitchFamily="66" charset="0"/>
              </a:rPr>
              <a:t> volumico effettivo . </a:t>
            </a:r>
          </a:p>
        </p:txBody>
      </p:sp>
      <p:sp>
        <p:nvSpPr>
          <p:cNvPr id="15" name="Rectangle 73"/>
          <p:cNvSpPr>
            <a:spLocks noChangeArrowheads="1"/>
          </p:cNvSpPr>
          <p:nvPr/>
        </p:nvSpPr>
        <p:spPr bwMode="auto">
          <a:xfrm>
            <a:off x="0" y="-71462"/>
            <a:ext cx="9144000" cy="756000"/>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sp>
        <p:nvSpPr>
          <p:cNvPr id="12" name="Pentagono 11"/>
          <p:cNvSpPr/>
          <p:nvPr/>
        </p:nvSpPr>
        <p:spPr>
          <a:xfrm>
            <a:off x="179512" y="4509120"/>
            <a:ext cx="2268000" cy="828000"/>
          </a:xfrm>
          <a:prstGeom prst="homePlate">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it-IT" sz="1600" b="1" dirty="0" smtClean="0">
                <a:solidFill>
                  <a:srgbClr val="FF0000"/>
                </a:solidFill>
                <a:latin typeface="Comic Sans MS" pitchFamily="66" charset="0"/>
              </a:rPr>
              <a:t>Requisiti linguistici </a:t>
            </a:r>
            <a:r>
              <a:rPr lang="it-IT" sz="1100" b="1" dirty="0" smtClean="0">
                <a:solidFill>
                  <a:srgbClr val="FF0000"/>
                </a:solidFill>
                <a:latin typeface="Comic Sans MS" pitchFamily="66" charset="0"/>
              </a:rPr>
              <a:t>(art. 15)</a:t>
            </a:r>
            <a:endParaRPr lang="it-IT" sz="1600" b="1" dirty="0">
              <a:solidFill>
                <a:srgbClr val="FF0000"/>
              </a:solidFill>
              <a:latin typeface="Comic Sans MS" pitchFamily="66" charset="0"/>
            </a:endParaRPr>
          </a:p>
        </p:txBody>
      </p:sp>
      <p:sp>
        <p:nvSpPr>
          <p:cNvPr id="14" name="Rettangolo 13"/>
          <p:cNvSpPr/>
          <p:nvPr/>
        </p:nvSpPr>
        <p:spPr>
          <a:xfrm>
            <a:off x="2664448" y="4509120"/>
            <a:ext cx="6300040" cy="828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400" dirty="0" smtClean="0">
                <a:solidFill>
                  <a:schemeClr val="accent2">
                    <a:lumMod val="50000"/>
                  </a:schemeClr>
                </a:solidFill>
                <a:latin typeface="Comic Sans MS" pitchFamily="66" charset="0"/>
              </a:rPr>
              <a:t>Devono apparire in una lingua facilmente comprensibile da parte dei consumatori degli Stati membri nei quali l’alimento è commercializzato. </a:t>
            </a:r>
          </a:p>
          <a:p>
            <a:pPr algn="just">
              <a:defRPr/>
            </a:pPr>
            <a:endParaRPr lang="it-IT" sz="1000" dirty="0" smtClean="0">
              <a:solidFill>
                <a:schemeClr val="accent2">
                  <a:lumMod val="50000"/>
                </a:schemeClr>
              </a:solidFill>
              <a:latin typeface="Comic Sans MS" pitchFamily="66" charset="0"/>
            </a:endParaRPr>
          </a:p>
          <a:p>
            <a:pPr algn="just">
              <a:defRPr/>
            </a:pPr>
            <a:r>
              <a:rPr lang="it-IT" sz="1400" dirty="0" smtClean="0">
                <a:solidFill>
                  <a:schemeClr val="accent2">
                    <a:lumMod val="50000"/>
                  </a:schemeClr>
                </a:solidFill>
                <a:latin typeface="Comic Sans MS" pitchFamily="66" charset="0"/>
              </a:rPr>
              <a:t>È consentito l’uso di più lingue.</a:t>
            </a:r>
          </a:p>
        </p:txBody>
      </p:sp>
      <p:pic>
        <p:nvPicPr>
          <p:cNvPr id="20" name="Picture 70" descr="ssica"/>
          <p:cNvPicPr preferRelativeResize="0">
            <a:picLocks noChangeArrowheads="1"/>
          </p:cNvPicPr>
          <p:nvPr/>
        </p:nvPicPr>
        <p:blipFill>
          <a:blip r:embed="rId4" cstate="print"/>
          <a:srcRect/>
          <a:stretch>
            <a:fillRect/>
          </a:stretch>
        </p:blipFill>
        <p:spPr bwMode="auto">
          <a:xfrm>
            <a:off x="36512" y="6345634"/>
            <a:ext cx="1655763" cy="539750"/>
          </a:xfrm>
          <a:prstGeom prst="rect">
            <a:avLst/>
          </a:prstGeom>
          <a:noFill/>
          <a:ln w="9525">
            <a:noFill/>
            <a:miter lim="800000"/>
            <a:headEnd/>
            <a:tailEnd/>
          </a:ln>
        </p:spPr>
      </p:pic>
      <p:sp>
        <p:nvSpPr>
          <p:cNvPr id="21" name="Text Box 71"/>
          <p:cNvSpPr txBox="1">
            <a:spLocks noChangeArrowheads="1"/>
          </p:cNvSpPr>
          <p:nvPr/>
        </p:nvSpPr>
        <p:spPr bwMode="auto">
          <a:xfrm>
            <a:off x="1655762" y="6345634"/>
            <a:ext cx="7524750" cy="539750"/>
          </a:xfrm>
          <a:prstGeom prst="rect">
            <a:avLst/>
          </a:prstGeom>
          <a:solidFill>
            <a:srgbClr val="0099FF"/>
          </a:solidFill>
          <a:ln w="9525" algn="ctr">
            <a:noFill/>
            <a:miter lim="800000"/>
            <a:headEnd/>
            <a:tailEnd/>
          </a:ln>
        </p:spPr>
        <p:txBody>
          <a:bodyPr/>
          <a:lstStyle/>
          <a:p>
            <a:pPr algn="ctr">
              <a:lnSpc>
                <a:spcPct val="110000"/>
              </a:lnSpc>
            </a:pPr>
            <a:r>
              <a:rPr lang="it-IT" sz="1000" b="1" dirty="0" smtClean="0">
                <a:solidFill>
                  <a:schemeClr val="bg1">
                    <a:lumMod val="95000"/>
                  </a:schemeClr>
                </a:solidFill>
                <a:latin typeface="Comic Sans MS" pitchFamily="66" charset="0"/>
              </a:rPr>
              <a:t>Informazioni sugli alimenti ai consumatori ai sensi del Regolamento (UE) N. 1169/2011</a:t>
            </a:r>
          </a:p>
        </p:txBody>
      </p:sp>
      <p:sp>
        <p:nvSpPr>
          <p:cNvPr id="18" name="Ovale 17"/>
          <p:cNvSpPr/>
          <p:nvPr/>
        </p:nvSpPr>
        <p:spPr bwMode="auto">
          <a:xfrm>
            <a:off x="251520" y="46806"/>
            <a:ext cx="1619250" cy="571500"/>
          </a:xfrm>
          <a:prstGeom prst="ellipse">
            <a:avLst/>
          </a:prstGeom>
          <a:solidFill>
            <a:srgbClr val="990033"/>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Come </a:t>
            </a:r>
            <a:endParaRPr lang="it-IT" sz="1600" b="1" dirty="0">
              <a:latin typeface="Comic Sans MS" pitchFamily="66" charset="0"/>
            </a:endParaRPr>
          </a:p>
        </p:txBody>
      </p:sp>
      <p:sp>
        <p:nvSpPr>
          <p:cNvPr id="19" name="Rettangolo 18"/>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0000CC"/>
                </a:solidFill>
                <a:latin typeface="Comic Sans MS" pitchFamily="66" charset="0"/>
              </a:rPr>
              <a:t>indicare le informazioni obbligatorie?</a:t>
            </a:r>
            <a:endParaRPr lang="it-IT" sz="1600" b="1" dirty="0">
              <a:solidFill>
                <a:srgbClr val="0000CC"/>
              </a:solidFill>
              <a:latin typeface="Comic Sans MS" pitchFamily="66" charset="0"/>
            </a:endParaRPr>
          </a:p>
        </p:txBody>
      </p:sp>
      <p:sp>
        <p:nvSpPr>
          <p:cNvPr id="16" name="Pentagono 15"/>
          <p:cNvSpPr/>
          <p:nvPr/>
        </p:nvSpPr>
        <p:spPr>
          <a:xfrm>
            <a:off x="179512" y="5481184"/>
            <a:ext cx="2304000" cy="684000"/>
          </a:xfrm>
          <a:prstGeom prst="homePlate">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it-IT" sz="1600" b="1" dirty="0" smtClean="0">
                <a:solidFill>
                  <a:srgbClr val="FF0000"/>
                </a:solidFill>
                <a:latin typeface="Comic Sans MS" pitchFamily="66" charset="0"/>
              </a:rPr>
              <a:t>Inoltre </a:t>
            </a:r>
            <a:endParaRPr lang="it-IT" sz="1600" b="1" dirty="0">
              <a:solidFill>
                <a:srgbClr val="FF0000"/>
              </a:solidFill>
              <a:latin typeface="Comic Sans MS" pitchFamily="66" charset="0"/>
            </a:endParaRPr>
          </a:p>
        </p:txBody>
      </p:sp>
      <p:sp>
        <p:nvSpPr>
          <p:cNvPr id="17" name="Rettangolo 16"/>
          <p:cNvSpPr/>
          <p:nvPr/>
        </p:nvSpPr>
        <p:spPr>
          <a:xfrm>
            <a:off x="2627784" y="5481304"/>
            <a:ext cx="6336704" cy="684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600" dirty="0" smtClean="0">
                <a:solidFill>
                  <a:schemeClr val="accent2">
                    <a:lumMod val="50000"/>
                  </a:schemeClr>
                </a:solidFill>
                <a:latin typeface="Comic Sans MS" pitchFamily="66" charset="0"/>
                <a:ea typeface="Calibri" pitchFamily="34" charset="0"/>
                <a:cs typeface="Times New Roman" pitchFamily="18" charset="0"/>
              </a:rPr>
              <a:t>Le informazioni devono essere </a:t>
            </a:r>
            <a:r>
              <a:rPr lang="it-IT" sz="1600" b="1" dirty="0" smtClean="0">
                <a:solidFill>
                  <a:schemeClr val="accent2">
                    <a:lumMod val="50000"/>
                  </a:schemeClr>
                </a:solidFill>
                <a:latin typeface="Comic Sans MS" pitchFamily="66" charset="0"/>
                <a:ea typeface="Calibri" pitchFamily="34" charset="0"/>
                <a:cs typeface="Times New Roman" pitchFamily="18" charset="0"/>
              </a:rPr>
              <a:t>precise</a:t>
            </a:r>
            <a:r>
              <a:rPr lang="it-IT" sz="1600" dirty="0" smtClean="0">
                <a:solidFill>
                  <a:schemeClr val="accent2">
                    <a:lumMod val="50000"/>
                  </a:schemeClr>
                </a:solidFill>
                <a:latin typeface="Comic Sans MS" pitchFamily="66" charset="0"/>
                <a:ea typeface="Calibri" pitchFamily="34" charset="0"/>
                <a:cs typeface="Times New Roman" pitchFamily="18" charset="0"/>
              </a:rPr>
              <a:t>, </a:t>
            </a:r>
            <a:r>
              <a:rPr lang="it-IT" sz="1600" b="1" dirty="0" smtClean="0">
                <a:solidFill>
                  <a:schemeClr val="accent2">
                    <a:lumMod val="50000"/>
                  </a:schemeClr>
                </a:solidFill>
                <a:latin typeface="Comic Sans MS" pitchFamily="66" charset="0"/>
                <a:ea typeface="Calibri" pitchFamily="34" charset="0"/>
                <a:cs typeface="Times New Roman" pitchFamily="18" charset="0"/>
              </a:rPr>
              <a:t>chiare</a:t>
            </a:r>
            <a:r>
              <a:rPr lang="it-IT" sz="1600" dirty="0" smtClean="0">
                <a:solidFill>
                  <a:schemeClr val="accent2">
                    <a:lumMod val="50000"/>
                  </a:schemeClr>
                </a:solidFill>
                <a:latin typeface="Comic Sans MS" pitchFamily="66" charset="0"/>
                <a:ea typeface="Calibri" pitchFamily="34" charset="0"/>
                <a:cs typeface="Times New Roman" pitchFamily="18" charset="0"/>
              </a:rPr>
              <a:t> e facilmente </a:t>
            </a:r>
            <a:r>
              <a:rPr lang="it-IT" sz="1600" b="1" dirty="0" smtClean="0">
                <a:solidFill>
                  <a:schemeClr val="accent2">
                    <a:lumMod val="50000"/>
                  </a:schemeClr>
                </a:solidFill>
                <a:latin typeface="Comic Sans MS" pitchFamily="66" charset="0"/>
                <a:ea typeface="Calibri" pitchFamily="34" charset="0"/>
                <a:cs typeface="Times New Roman" pitchFamily="18" charset="0"/>
              </a:rPr>
              <a:t>comprensibili</a:t>
            </a:r>
            <a:r>
              <a:rPr lang="it-IT" sz="1600" dirty="0" smtClean="0">
                <a:solidFill>
                  <a:schemeClr val="accent2">
                    <a:lumMod val="50000"/>
                  </a:schemeClr>
                </a:solidFill>
                <a:latin typeface="Comic Sans MS" pitchFamily="66" charset="0"/>
                <a:ea typeface="Calibri" pitchFamily="34" charset="0"/>
                <a:cs typeface="Times New Roman" pitchFamily="18" charset="0"/>
              </a:rPr>
              <a:t> per il consumatore.</a:t>
            </a:r>
            <a:endParaRPr lang="it-IT" sz="1600" dirty="0">
              <a:solidFill>
                <a:schemeClr val="accent2">
                  <a:lumMod val="50000"/>
                </a:schemeClr>
              </a:solidFill>
              <a:latin typeface="Comic Sans MS" pitchFamily="66" charset="0"/>
              <a:ea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heckerboard(across)">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checkerboard(across)">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checkerboard(across)">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checkerboard(across)">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checkerboard(across)">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checkerboard(across)">
                                      <p:cBhvr>
                                        <p:cTn id="3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2" grpId="0" animBg="1"/>
      <p:bldP spid="14" grpId="0" animBg="1"/>
      <p:bldP spid="16" grpId="0" animBg="1"/>
      <p:bldP spid="1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785794"/>
            <a:ext cx="9144000" cy="6072206"/>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sp>
        <p:nvSpPr>
          <p:cNvPr id="15367" name="Rettangolo 6"/>
          <p:cNvSpPr>
            <a:spLocks noChangeArrowheads="1"/>
          </p:cNvSpPr>
          <p:nvPr/>
        </p:nvSpPr>
        <p:spPr bwMode="auto">
          <a:xfrm>
            <a:off x="179512" y="928688"/>
            <a:ext cx="3420000" cy="43200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spAutoFit/>
          </a:bodyPr>
          <a:lstStyle/>
          <a:p>
            <a:pPr>
              <a:defRPr/>
            </a:pPr>
            <a:r>
              <a:rPr lang="it-IT" sz="1800" b="1" dirty="0" smtClean="0">
                <a:solidFill>
                  <a:schemeClr val="accent2">
                    <a:lumMod val="50000"/>
                  </a:schemeClr>
                </a:solidFill>
                <a:latin typeface="Comic Sans MS" pitchFamily="66" charset="0"/>
              </a:rPr>
              <a:t>Denominazione dell’alimento</a:t>
            </a:r>
            <a:endParaRPr lang="it-IT" sz="1800" b="1" dirty="0">
              <a:solidFill>
                <a:schemeClr val="accent2">
                  <a:lumMod val="50000"/>
                </a:schemeClr>
              </a:solidFill>
              <a:latin typeface="Comic Sans MS" pitchFamily="66" charset="0"/>
            </a:endParaRPr>
          </a:p>
          <a:p>
            <a:pPr>
              <a:defRPr/>
            </a:pPr>
            <a:endParaRPr lang="it-IT" sz="1600" b="1" dirty="0">
              <a:latin typeface="Comic Sans MS" pitchFamily="66" charset="0"/>
            </a:endParaRPr>
          </a:p>
          <a:p>
            <a:pPr>
              <a:defRPr/>
            </a:pPr>
            <a:endParaRPr lang="it-IT" sz="1600" b="1" i="1" dirty="0">
              <a:latin typeface="Comic Sans MS" pitchFamily="66" charset="0"/>
            </a:endParaRPr>
          </a:p>
          <a:p>
            <a:pPr>
              <a:defRPr/>
            </a:pPr>
            <a:endParaRPr lang="it-IT" sz="1600" b="1" i="1" dirty="0">
              <a:latin typeface="Comic Sans MS" pitchFamily="66" charset="0"/>
            </a:endParaRPr>
          </a:p>
        </p:txBody>
      </p:sp>
      <p:sp>
        <p:nvSpPr>
          <p:cNvPr id="11" name="Rettangolo 10"/>
          <p:cNvSpPr/>
          <p:nvPr/>
        </p:nvSpPr>
        <p:spPr>
          <a:xfrm>
            <a:off x="179512" y="1486176"/>
            <a:ext cx="8640000" cy="1728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i="1" dirty="0" smtClean="0">
                <a:solidFill>
                  <a:srgbClr val="FF0000"/>
                </a:solidFill>
                <a:latin typeface="Comic Sans MS" pitchFamily="66" charset="0"/>
              </a:rPr>
              <a:t>"denominazione legale": </a:t>
            </a:r>
          </a:p>
          <a:p>
            <a:pPr algn="just">
              <a:defRPr/>
            </a:pPr>
            <a:r>
              <a:rPr lang="it-IT" sz="1800" i="1" dirty="0" smtClean="0">
                <a:solidFill>
                  <a:schemeClr val="accent2">
                    <a:lumMod val="50000"/>
                  </a:schemeClr>
                </a:solidFill>
                <a:latin typeface="Comic Sans MS" pitchFamily="66" charset="0"/>
              </a:rPr>
              <a:t>la denominazione di un alimento prescritta dalle disposizioni dell’Unione a esso applicabili o, in mancanza di tali disposizioni, la denominazione prevista dalle disposizioni legislative, regolamentari e amministrative applicabili nello Stato membro nel quale l’alimento è venduto al consumatore finale o alle collettività.</a:t>
            </a:r>
          </a:p>
        </p:txBody>
      </p:sp>
      <p:sp>
        <p:nvSpPr>
          <p:cNvPr id="12" name="Rettangolo 11"/>
          <p:cNvSpPr/>
          <p:nvPr/>
        </p:nvSpPr>
        <p:spPr>
          <a:xfrm>
            <a:off x="179512" y="3339664"/>
            <a:ext cx="8640000" cy="1332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i="1" dirty="0" smtClean="0">
                <a:solidFill>
                  <a:srgbClr val="FF0000"/>
                </a:solidFill>
                <a:latin typeface="Comic Sans MS" pitchFamily="66" charset="0"/>
              </a:rPr>
              <a:t>"denominazione usuale": </a:t>
            </a:r>
          </a:p>
          <a:p>
            <a:pPr algn="just">
              <a:defRPr/>
            </a:pPr>
            <a:r>
              <a:rPr lang="it-IT" sz="1800" i="1" dirty="0" smtClean="0">
                <a:solidFill>
                  <a:schemeClr val="accent2">
                    <a:lumMod val="50000"/>
                  </a:schemeClr>
                </a:solidFill>
                <a:latin typeface="Comic Sans MS" pitchFamily="66" charset="0"/>
              </a:rPr>
              <a:t>una denominazione che è accettata quale nome dell’alimento dai consumatori dello Stato membro nel quale tale alimento è venduto, senza che siano necessarie ulteriori spiegazioni. </a:t>
            </a:r>
          </a:p>
        </p:txBody>
      </p:sp>
      <p:grpSp>
        <p:nvGrpSpPr>
          <p:cNvPr id="16" name="Gruppo 15"/>
          <p:cNvGrpSpPr/>
          <p:nvPr/>
        </p:nvGrpSpPr>
        <p:grpSpPr>
          <a:xfrm>
            <a:off x="251520" y="44425"/>
            <a:ext cx="8445500" cy="576263"/>
            <a:chOff x="251520" y="44425"/>
            <a:chExt cx="8445500" cy="576263"/>
          </a:xfrm>
        </p:grpSpPr>
        <p:sp>
          <p:nvSpPr>
            <p:cNvPr id="17" name="Ovale 16"/>
            <p:cNvSpPr/>
            <p:nvPr/>
          </p:nvSpPr>
          <p:spPr bwMode="auto">
            <a:xfrm>
              <a:off x="251520" y="46806"/>
              <a:ext cx="1619250" cy="571500"/>
            </a:xfrm>
            <a:prstGeom prst="ellipse">
              <a:avLst/>
            </a:prstGeom>
            <a:solidFill>
              <a:srgbClr val="990033"/>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Come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0000CC"/>
                  </a:solidFill>
                  <a:latin typeface="Comic Sans MS" pitchFamily="66" charset="0"/>
                </a:rPr>
                <a:t>indicare le informazioni obbligatorie?</a:t>
              </a:r>
              <a:endParaRPr lang="it-IT" sz="1600" b="1" dirty="0">
                <a:solidFill>
                  <a:srgbClr val="0000CC"/>
                </a:solidFill>
                <a:latin typeface="Comic Sans MS" pitchFamily="66" charset="0"/>
              </a:endParaRPr>
            </a:p>
          </p:txBody>
        </p:sp>
      </p:grpSp>
      <p:grpSp>
        <p:nvGrpSpPr>
          <p:cNvPr id="13" name="Gruppo 12"/>
          <p:cNvGrpSpPr/>
          <p:nvPr/>
        </p:nvGrpSpPr>
        <p:grpSpPr>
          <a:xfrm>
            <a:off x="36512" y="6345634"/>
            <a:ext cx="9144000" cy="539750"/>
            <a:chOff x="36512" y="6345634"/>
            <a:chExt cx="9144000" cy="539750"/>
          </a:xfrm>
        </p:grpSpPr>
        <p:pic>
          <p:nvPicPr>
            <p:cNvPr id="19" name="Picture 70" descr="ssica"/>
            <p:cNvPicPr preferRelativeResize="0">
              <a:picLocks noChangeArrowheads="1"/>
            </p:cNvPicPr>
            <p:nvPr/>
          </p:nvPicPr>
          <p:blipFill>
            <a:blip r:embed="rId4" cstate="print"/>
            <a:srcRect/>
            <a:stretch>
              <a:fillRect/>
            </a:stretch>
          </p:blipFill>
          <p:spPr bwMode="auto">
            <a:xfrm>
              <a:off x="36512" y="6345634"/>
              <a:ext cx="1655763" cy="539750"/>
            </a:xfrm>
            <a:prstGeom prst="rect">
              <a:avLst/>
            </a:prstGeom>
            <a:noFill/>
            <a:ln w="9525">
              <a:noFill/>
              <a:miter lim="800000"/>
              <a:headEnd/>
              <a:tailEnd/>
            </a:ln>
          </p:spPr>
        </p:pic>
        <p:sp>
          <p:nvSpPr>
            <p:cNvPr id="20" name="Text Box 71"/>
            <p:cNvSpPr txBox="1">
              <a:spLocks noChangeArrowheads="1"/>
            </p:cNvSpPr>
            <p:nvPr/>
          </p:nvSpPr>
          <p:spPr bwMode="auto">
            <a:xfrm>
              <a:off x="1655762" y="6345634"/>
              <a:ext cx="7524750" cy="539750"/>
            </a:xfrm>
            <a:prstGeom prst="rect">
              <a:avLst/>
            </a:prstGeom>
            <a:solidFill>
              <a:srgbClr val="0099FF"/>
            </a:solidFill>
            <a:ln w="9525" algn="ctr">
              <a:noFill/>
              <a:miter lim="800000"/>
              <a:headEnd/>
              <a:tailEnd/>
            </a:ln>
          </p:spPr>
          <p:txBody>
            <a:bodyPr/>
            <a:lstStyle/>
            <a:p>
              <a:pPr algn="ctr">
                <a:lnSpc>
                  <a:spcPct val="110000"/>
                </a:lnSpc>
              </a:pPr>
              <a:r>
                <a:rPr lang="it-IT" sz="1000" b="1" dirty="0" smtClean="0">
                  <a:solidFill>
                    <a:schemeClr val="bg1">
                      <a:lumMod val="95000"/>
                    </a:schemeClr>
                  </a:solidFill>
                  <a:latin typeface="Comic Sans MS" pitchFamily="66" charset="0"/>
                </a:rPr>
                <a:t>Informazioni sugli alimenti ai consumatori ai sensi del Regolamento (UE) N. 1169/2011</a:t>
              </a:r>
            </a:p>
          </p:txBody>
        </p:sp>
      </p:grpSp>
      <p:sp>
        <p:nvSpPr>
          <p:cNvPr id="15" name="Rettangolo 14"/>
          <p:cNvSpPr/>
          <p:nvPr/>
        </p:nvSpPr>
        <p:spPr>
          <a:xfrm>
            <a:off x="179512" y="4797152"/>
            <a:ext cx="8640000" cy="1440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i="1" dirty="0" smtClean="0">
                <a:solidFill>
                  <a:srgbClr val="FF0000"/>
                </a:solidFill>
                <a:latin typeface="Comic Sans MS" pitchFamily="66" charset="0"/>
              </a:rPr>
              <a:t>"denominazione descrittiva": </a:t>
            </a:r>
          </a:p>
          <a:p>
            <a:pPr algn="just">
              <a:defRPr/>
            </a:pPr>
            <a:r>
              <a:rPr lang="it-IT" sz="1800" i="1" dirty="0" smtClean="0">
                <a:solidFill>
                  <a:schemeClr val="accent2">
                    <a:lumMod val="50000"/>
                  </a:schemeClr>
                </a:solidFill>
                <a:latin typeface="Comic Sans MS" pitchFamily="66" charset="0"/>
              </a:rPr>
              <a:t>una denominazione che descrive l’alimento e, se necessario, il suo uso e che è sufficientemente chiara affinché i consumatori determinino la sua reale natura e lo distinguano da altri prodotti con i quali potrebbe essere confuso.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367"/>
                                        </p:tgtEl>
                                        <p:attrNameLst>
                                          <p:attrName>style.visibility</p:attrName>
                                        </p:attrNameLst>
                                      </p:cBhvr>
                                      <p:to>
                                        <p:strVal val="visible"/>
                                      </p:to>
                                    </p:set>
                                    <p:animEffect transition="in" filter="checkerboard(across)">
                                      <p:cBhvr>
                                        <p:cTn id="7" dur="500"/>
                                        <p:tgtEl>
                                          <p:spTgt spid="1536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checkerboard(across)">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checkerboard(across)">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checkerboard(across)">
                                      <p:cBhvr>
                                        <p:cTn id="2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7" grpId="0" animBg="1"/>
      <p:bldP spid="12" grpId="0" animBg="1"/>
      <p:bldP spid="1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785794"/>
            <a:ext cx="9144000" cy="6072206"/>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sp>
        <p:nvSpPr>
          <p:cNvPr id="15367" name="Rettangolo 6"/>
          <p:cNvSpPr>
            <a:spLocks noChangeArrowheads="1"/>
          </p:cNvSpPr>
          <p:nvPr/>
        </p:nvSpPr>
        <p:spPr bwMode="auto">
          <a:xfrm>
            <a:off x="179512" y="928687"/>
            <a:ext cx="7704000" cy="46800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spAutoFit/>
          </a:bodyPr>
          <a:lstStyle/>
          <a:p>
            <a:pPr>
              <a:defRPr/>
            </a:pPr>
            <a:r>
              <a:rPr lang="it-IT" sz="1800" b="1" dirty="0" smtClean="0">
                <a:solidFill>
                  <a:schemeClr val="accent2">
                    <a:lumMod val="50000"/>
                  </a:schemeClr>
                </a:solidFill>
                <a:latin typeface="Comic Sans MS" pitchFamily="66" charset="0"/>
              </a:rPr>
              <a:t>Denominazione dell’alimento e alcune indicazioni specifiche </a:t>
            </a:r>
            <a:r>
              <a:rPr lang="it-IT" sz="1800" b="1" dirty="0" smtClean="0">
                <a:solidFill>
                  <a:schemeClr val="accent2">
                    <a:lumMod val="50000"/>
                  </a:schemeClr>
                </a:solidFill>
                <a:latin typeface="Comic Sans MS" pitchFamily="66" charset="0"/>
              </a:rPr>
              <a:t>(All</a:t>
            </a:r>
            <a:r>
              <a:rPr lang="it-IT" sz="1800" b="1" dirty="0" smtClean="0">
                <a:solidFill>
                  <a:schemeClr val="accent2">
                    <a:lumMod val="50000"/>
                  </a:schemeClr>
                </a:solidFill>
                <a:latin typeface="Comic Sans MS" pitchFamily="66" charset="0"/>
              </a:rPr>
              <a:t>. </a:t>
            </a:r>
            <a:r>
              <a:rPr lang="it-IT" sz="1800" b="1" dirty="0" err="1" smtClean="0">
                <a:solidFill>
                  <a:schemeClr val="accent2">
                    <a:lumMod val="50000"/>
                  </a:schemeClr>
                </a:solidFill>
                <a:latin typeface="Comic Sans MS" pitchFamily="66" charset="0"/>
              </a:rPr>
              <a:t>VI</a:t>
            </a:r>
            <a:r>
              <a:rPr lang="it-IT" sz="1800" b="1" dirty="0" smtClean="0">
                <a:solidFill>
                  <a:schemeClr val="accent2">
                    <a:lumMod val="50000"/>
                  </a:schemeClr>
                </a:solidFill>
                <a:latin typeface="Comic Sans MS" pitchFamily="66" charset="0"/>
              </a:rPr>
              <a:t>)</a:t>
            </a:r>
            <a:endParaRPr lang="it-IT" sz="1800" b="1" dirty="0">
              <a:solidFill>
                <a:schemeClr val="accent2">
                  <a:lumMod val="50000"/>
                </a:schemeClr>
              </a:solidFill>
              <a:latin typeface="Comic Sans MS" pitchFamily="66" charset="0"/>
            </a:endParaRPr>
          </a:p>
          <a:p>
            <a:pPr>
              <a:defRPr/>
            </a:pPr>
            <a:endParaRPr lang="it-IT" sz="1600" b="1" dirty="0">
              <a:latin typeface="Comic Sans MS" pitchFamily="66" charset="0"/>
            </a:endParaRPr>
          </a:p>
          <a:p>
            <a:pPr>
              <a:defRPr/>
            </a:pPr>
            <a:endParaRPr lang="it-IT" sz="1600" b="1" i="1" dirty="0">
              <a:latin typeface="Comic Sans MS" pitchFamily="66" charset="0"/>
            </a:endParaRPr>
          </a:p>
          <a:p>
            <a:pPr>
              <a:defRPr/>
            </a:pPr>
            <a:endParaRPr lang="it-IT" sz="1600" b="1" i="1" dirty="0">
              <a:latin typeface="Comic Sans MS" pitchFamily="66" charset="0"/>
            </a:endParaRPr>
          </a:p>
        </p:txBody>
      </p:sp>
      <p:sp>
        <p:nvSpPr>
          <p:cNvPr id="11" name="Rettangolo 10"/>
          <p:cNvSpPr/>
          <p:nvPr/>
        </p:nvSpPr>
        <p:spPr>
          <a:xfrm>
            <a:off x="179512" y="1484784"/>
            <a:ext cx="8640000" cy="1440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i="1" dirty="0" smtClean="0">
                <a:solidFill>
                  <a:schemeClr val="accent2">
                    <a:lumMod val="50000"/>
                  </a:schemeClr>
                </a:solidFill>
                <a:latin typeface="Comic Sans MS" pitchFamily="66" charset="0"/>
              </a:rPr>
              <a:t>"in polvere", "ricongelato", "liofilizzato", "surgelato", "concentrato", "affumicato“ </a:t>
            </a:r>
          </a:p>
        </p:txBody>
      </p:sp>
      <p:sp>
        <p:nvSpPr>
          <p:cNvPr id="12" name="Rettangolo 11"/>
          <p:cNvSpPr/>
          <p:nvPr/>
        </p:nvSpPr>
        <p:spPr>
          <a:xfrm>
            <a:off x="179512" y="3104964"/>
            <a:ext cx="8640000" cy="1440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600" b="1" i="1" dirty="0" smtClean="0">
                <a:solidFill>
                  <a:schemeClr val="accent2">
                    <a:lumMod val="50000"/>
                  </a:schemeClr>
                </a:solidFill>
                <a:latin typeface="Comic Sans MS" pitchFamily="66" charset="0"/>
              </a:rPr>
              <a:t>"</a:t>
            </a:r>
            <a:r>
              <a:rPr lang="it-IT" sz="1800" b="1" i="1" dirty="0" smtClean="0">
                <a:solidFill>
                  <a:schemeClr val="accent2">
                    <a:lumMod val="50000"/>
                  </a:schemeClr>
                </a:solidFill>
                <a:latin typeface="Comic Sans MS" pitchFamily="66" charset="0"/>
              </a:rPr>
              <a:t>decongelato"</a:t>
            </a:r>
            <a:endParaRPr lang="it-IT" sz="1600" b="1" i="1" dirty="0" smtClean="0">
              <a:solidFill>
                <a:schemeClr val="accent2">
                  <a:lumMod val="50000"/>
                </a:schemeClr>
              </a:solidFill>
              <a:latin typeface="Comic Sans MS" pitchFamily="66" charset="0"/>
            </a:endParaRPr>
          </a:p>
        </p:txBody>
      </p:sp>
      <p:grpSp>
        <p:nvGrpSpPr>
          <p:cNvPr id="2" name="Gruppo 15"/>
          <p:cNvGrpSpPr/>
          <p:nvPr/>
        </p:nvGrpSpPr>
        <p:grpSpPr>
          <a:xfrm>
            <a:off x="251520" y="44425"/>
            <a:ext cx="8445500" cy="576263"/>
            <a:chOff x="251520" y="44425"/>
            <a:chExt cx="8445500" cy="576263"/>
          </a:xfrm>
        </p:grpSpPr>
        <p:sp>
          <p:nvSpPr>
            <p:cNvPr id="17" name="Ovale 16"/>
            <p:cNvSpPr/>
            <p:nvPr/>
          </p:nvSpPr>
          <p:spPr bwMode="auto">
            <a:xfrm>
              <a:off x="251520" y="46806"/>
              <a:ext cx="1619250" cy="571500"/>
            </a:xfrm>
            <a:prstGeom prst="ellipse">
              <a:avLst/>
            </a:prstGeom>
            <a:solidFill>
              <a:srgbClr val="990033"/>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Come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0000CC"/>
                  </a:solidFill>
                  <a:latin typeface="Comic Sans MS" pitchFamily="66" charset="0"/>
                </a:rPr>
                <a:t>indicare le informazioni obbligatorie?</a:t>
              </a:r>
              <a:endParaRPr lang="it-IT" sz="1600" b="1" dirty="0">
                <a:solidFill>
                  <a:srgbClr val="0000CC"/>
                </a:solidFill>
                <a:latin typeface="Comic Sans MS" pitchFamily="66" charset="0"/>
              </a:endParaRPr>
            </a:p>
          </p:txBody>
        </p:sp>
      </p:grpSp>
      <p:grpSp>
        <p:nvGrpSpPr>
          <p:cNvPr id="3" name="Gruppo 12"/>
          <p:cNvGrpSpPr/>
          <p:nvPr/>
        </p:nvGrpSpPr>
        <p:grpSpPr>
          <a:xfrm>
            <a:off x="36512" y="6345634"/>
            <a:ext cx="9144000" cy="539750"/>
            <a:chOff x="36512" y="6345634"/>
            <a:chExt cx="9144000" cy="539750"/>
          </a:xfrm>
        </p:grpSpPr>
        <p:pic>
          <p:nvPicPr>
            <p:cNvPr id="19" name="Picture 70" descr="ssica"/>
            <p:cNvPicPr preferRelativeResize="0">
              <a:picLocks noChangeArrowheads="1"/>
            </p:cNvPicPr>
            <p:nvPr/>
          </p:nvPicPr>
          <p:blipFill>
            <a:blip r:embed="rId4" cstate="print"/>
            <a:srcRect/>
            <a:stretch>
              <a:fillRect/>
            </a:stretch>
          </p:blipFill>
          <p:spPr bwMode="auto">
            <a:xfrm>
              <a:off x="36512" y="6345634"/>
              <a:ext cx="1655763" cy="539750"/>
            </a:xfrm>
            <a:prstGeom prst="rect">
              <a:avLst/>
            </a:prstGeom>
            <a:noFill/>
            <a:ln w="9525">
              <a:noFill/>
              <a:miter lim="800000"/>
              <a:headEnd/>
              <a:tailEnd/>
            </a:ln>
          </p:spPr>
        </p:pic>
        <p:sp>
          <p:nvSpPr>
            <p:cNvPr id="20" name="Text Box 71"/>
            <p:cNvSpPr txBox="1">
              <a:spLocks noChangeArrowheads="1"/>
            </p:cNvSpPr>
            <p:nvPr/>
          </p:nvSpPr>
          <p:spPr bwMode="auto">
            <a:xfrm>
              <a:off x="1655762" y="6345634"/>
              <a:ext cx="7524750" cy="539750"/>
            </a:xfrm>
            <a:prstGeom prst="rect">
              <a:avLst/>
            </a:prstGeom>
            <a:solidFill>
              <a:srgbClr val="0099FF"/>
            </a:solidFill>
            <a:ln w="9525" algn="ctr">
              <a:noFill/>
              <a:miter lim="800000"/>
              <a:headEnd/>
              <a:tailEnd/>
            </a:ln>
          </p:spPr>
          <p:txBody>
            <a:bodyPr/>
            <a:lstStyle/>
            <a:p>
              <a:pPr algn="ctr">
                <a:lnSpc>
                  <a:spcPct val="110000"/>
                </a:lnSpc>
              </a:pPr>
              <a:r>
                <a:rPr lang="it-IT" sz="1000" b="1" dirty="0" smtClean="0">
                  <a:solidFill>
                    <a:schemeClr val="bg1">
                      <a:lumMod val="95000"/>
                    </a:schemeClr>
                  </a:solidFill>
                  <a:latin typeface="Comic Sans MS" pitchFamily="66" charset="0"/>
                </a:rPr>
                <a:t>Informazioni sugli alimenti ai consumatori ai sensi del Regolamento (UE) N. 1169/2011</a:t>
              </a:r>
            </a:p>
          </p:txBody>
        </p:sp>
      </p:grpSp>
      <p:sp>
        <p:nvSpPr>
          <p:cNvPr id="15" name="Rettangolo 14"/>
          <p:cNvSpPr/>
          <p:nvPr/>
        </p:nvSpPr>
        <p:spPr>
          <a:xfrm>
            <a:off x="179512" y="4725144"/>
            <a:ext cx="8640000" cy="1440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i="1" dirty="0" smtClean="0">
                <a:solidFill>
                  <a:schemeClr val="accent2">
                    <a:lumMod val="50000"/>
                  </a:schemeClr>
                </a:solidFill>
                <a:latin typeface="Comic Sans MS" pitchFamily="66" charset="0"/>
              </a:rPr>
              <a:t>una chiara indicazione del componente o dell’ingrediente utilizzato per la sostituzione parziale o completa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367"/>
                                        </p:tgtEl>
                                        <p:attrNameLst>
                                          <p:attrName>style.visibility</p:attrName>
                                        </p:attrNameLst>
                                      </p:cBhvr>
                                      <p:to>
                                        <p:strVal val="visible"/>
                                      </p:to>
                                    </p:set>
                                    <p:animEffect transition="in" filter="checkerboard(across)">
                                      <p:cBhvr>
                                        <p:cTn id="7" dur="500"/>
                                        <p:tgtEl>
                                          <p:spTgt spid="1536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checkerboard(across)">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checkerboard(across)">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checkerboard(across)">
                                      <p:cBhvr>
                                        <p:cTn id="2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7" grpId="0" animBg="1"/>
      <p:bldP spid="12" grpId="0" animBg="1"/>
      <p:bldP spid="1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785794"/>
            <a:ext cx="9144000" cy="6072206"/>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sp>
        <p:nvSpPr>
          <p:cNvPr id="15367" name="Rettangolo 6"/>
          <p:cNvSpPr>
            <a:spLocks noChangeArrowheads="1"/>
          </p:cNvSpPr>
          <p:nvPr/>
        </p:nvSpPr>
        <p:spPr bwMode="auto">
          <a:xfrm>
            <a:off x="179512" y="928688"/>
            <a:ext cx="2952000" cy="43200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spAutoFit/>
          </a:bodyPr>
          <a:lstStyle/>
          <a:p>
            <a:pPr>
              <a:defRPr/>
            </a:pPr>
            <a:r>
              <a:rPr lang="it-IT" sz="1800" b="1" dirty="0" smtClean="0">
                <a:solidFill>
                  <a:schemeClr val="accent2">
                    <a:lumMod val="50000"/>
                  </a:schemeClr>
                </a:solidFill>
                <a:latin typeface="Comic Sans MS" pitchFamily="66" charset="0"/>
              </a:rPr>
              <a:t>Elenco degli ingredienti</a:t>
            </a:r>
            <a:endParaRPr lang="it-IT" sz="1800" b="1" dirty="0">
              <a:solidFill>
                <a:schemeClr val="accent2">
                  <a:lumMod val="50000"/>
                </a:schemeClr>
              </a:solidFill>
              <a:latin typeface="Comic Sans MS" pitchFamily="66" charset="0"/>
            </a:endParaRPr>
          </a:p>
          <a:p>
            <a:pPr>
              <a:defRPr/>
            </a:pPr>
            <a:endParaRPr lang="it-IT" sz="1600" b="1" dirty="0">
              <a:latin typeface="Comic Sans MS" pitchFamily="66" charset="0"/>
            </a:endParaRPr>
          </a:p>
          <a:p>
            <a:pPr>
              <a:defRPr/>
            </a:pPr>
            <a:endParaRPr lang="it-IT" sz="1600" b="1" i="1" dirty="0">
              <a:latin typeface="Comic Sans MS" pitchFamily="66" charset="0"/>
            </a:endParaRPr>
          </a:p>
          <a:p>
            <a:pPr>
              <a:defRPr/>
            </a:pPr>
            <a:endParaRPr lang="it-IT" sz="1600" b="1" i="1" dirty="0">
              <a:latin typeface="Comic Sans MS" pitchFamily="66" charset="0"/>
            </a:endParaRPr>
          </a:p>
        </p:txBody>
      </p:sp>
      <p:sp>
        <p:nvSpPr>
          <p:cNvPr id="11" name="Rettangolo 10"/>
          <p:cNvSpPr/>
          <p:nvPr/>
        </p:nvSpPr>
        <p:spPr>
          <a:xfrm>
            <a:off x="179512" y="1484784"/>
            <a:ext cx="8640000" cy="1440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i="1" dirty="0" smtClean="0">
                <a:solidFill>
                  <a:schemeClr val="accent2">
                    <a:lumMod val="50000"/>
                  </a:schemeClr>
                </a:solidFill>
                <a:latin typeface="Comic Sans MS" pitchFamily="66" charset="0"/>
              </a:rPr>
              <a:t>Un’adeguata indicazione che consiste nella parola "ingredienti" o che la comprende</a:t>
            </a:r>
          </a:p>
        </p:txBody>
      </p:sp>
      <p:sp>
        <p:nvSpPr>
          <p:cNvPr id="12" name="Rettangolo 11"/>
          <p:cNvSpPr/>
          <p:nvPr/>
        </p:nvSpPr>
        <p:spPr>
          <a:xfrm>
            <a:off x="179512" y="3068960"/>
            <a:ext cx="8640000" cy="1440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i="1" dirty="0" smtClean="0">
                <a:solidFill>
                  <a:schemeClr val="accent2">
                    <a:lumMod val="50000"/>
                  </a:schemeClr>
                </a:solidFill>
                <a:latin typeface="Comic Sans MS" pitchFamily="66" charset="0"/>
              </a:rPr>
              <a:t>L’elenco deve comprendere tutti gli ingredienti dell’alimento, in ordine decrescente di peso, così come registrati al momento del loro uso nella fabbricazione dell’alimento</a:t>
            </a:r>
          </a:p>
        </p:txBody>
      </p:sp>
      <p:grpSp>
        <p:nvGrpSpPr>
          <p:cNvPr id="2" name="Gruppo 15"/>
          <p:cNvGrpSpPr/>
          <p:nvPr/>
        </p:nvGrpSpPr>
        <p:grpSpPr>
          <a:xfrm>
            <a:off x="251520" y="44425"/>
            <a:ext cx="8445500" cy="576263"/>
            <a:chOff x="251520" y="44425"/>
            <a:chExt cx="8445500" cy="576263"/>
          </a:xfrm>
        </p:grpSpPr>
        <p:sp>
          <p:nvSpPr>
            <p:cNvPr id="17" name="Ovale 16"/>
            <p:cNvSpPr/>
            <p:nvPr/>
          </p:nvSpPr>
          <p:spPr bwMode="auto">
            <a:xfrm>
              <a:off x="251520" y="46806"/>
              <a:ext cx="1619250" cy="571500"/>
            </a:xfrm>
            <a:prstGeom prst="ellipse">
              <a:avLst/>
            </a:prstGeom>
            <a:solidFill>
              <a:srgbClr val="990033"/>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Come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0000CC"/>
                  </a:solidFill>
                  <a:latin typeface="Comic Sans MS" pitchFamily="66" charset="0"/>
                </a:rPr>
                <a:t>indicare le informazioni obbligatorie?</a:t>
              </a:r>
              <a:endParaRPr lang="it-IT" sz="1600" b="1" dirty="0">
                <a:solidFill>
                  <a:srgbClr val="0000CC"/>
                </a:solidFill>
                <a:latin typeface="Comic Sans MS" pitchFamily="66" charset="0"/>
              </a:endParaRPr>
            </a:p>
          </p:txBody>
        </p:sp>
      </p:grpSp>
      <p:grpSp>
        <p:nvGrpSpPr>
          <p:cNvPr id="3" name="Gruppo 12"/>
          <p:cNvGrpSpPr/>
          <p:nvPr/>
        </p:nvGrpSpPr>
        <p:grpSpPr>
          <a:xfrm>
            <a:off x="36512" y="6345634"/>
            <a:ext cx="9144000" cy="539750"/>
            <a:chOff x="36512" y="6345634"/>
            <a:chExt cx="9144000" cy="539750"/>
          </a:xfrm>
        </p:grpSpPr>
        <p:pic>
          <p:nvPicPr>
            <p:cNvPr id="19" name="Picture 70" descr="ssica"/>
            <p:cNvPicPr preferRelativeResize="0">
              <a:picLocks noChangeArrowheads="1"/>
            </p:cNvPicPr>
            <p:nvPr/>
          </p:nvPicPr>
          <p:blipFill>
            <a:blip r:embed="rId4" cstate="print"/>
            <a:srcRect/>
            <a:stretch>
              <a:fillRect/>
            </a:stretch>
          </p:blipFill>
          <p:spPr bwMode="auto">
            <a:xfrm>
              <a:off x="36512" y="6345634"/>
              <a:ext cx="1655763" cy="539750"/>
            </a:xfrm>
            <a:prstGeom prst="rect">
              <a:avLst/>
            </a:prstGeom>
            <a:noFill/>
            <a:ln w="9525">
              <a:noFill/>
              <a:miter lim="800000"/>
              <a:headEnd/>
              <a:tailEnd/>
            </a:ln>
          </p:spPr>
        </p:pic>
        <p:sp>
          <p:nvSpPr>
            <p:cNvPr id="20" name="Text Box 71"/>
            <p:cNvSpPr txBox="1">
              <a:spLocks noChangeArrowheads="1"/>
            </p:cNvSpPr>
            <p:nvPr/>
          </p:nvSpPr>
          <p:spPr bwMode="auto">
            <a:xfrm>
              <a:off x="1655762" y="6345634"/>
              <a:ext cx="7524750" cy="539750"/>
            </a:xfrm>
            <a:prstGeom prst="rect">
              <a:avLst/>
            </a:prstGeom>
            <a:solidFill>
              <a:srgbClr val="0099FF"/>
            </a:solidFill>
            <a:ln w="9525" algn="ctr">
              <a:noFill/>
              <a:miter lim="800000"/>
              <a:headEnd/>
              <a:tailEnd/>
            </a:ln>
          </p:spPr>
          <p:txBody>
            <a:bodyPr/>
            <a:lstStyle/>
            <a:p>
              <a:pPr algn="ctr">
                <a:lnSpc>
                  <a:spcPct val="110000"/>
                </a:lnSpc>
              </a:pPr>
              <a:r>
                <a:rPr lang="it-IT" sz="1000" b="1" dirty="0" smtClean="0">
                  <a:solidFill>
                    <a:schemeClr val="bg1">
                      <a:lumMod val="95000"/>
                    </a:schemeClr>
                  </a:solidFill>
                  <a:latin typeface="Comic Sans MS" pitchFamily="66" charset="0"/>
                </a:rPr>
                <a:t>Informazioni sugli alimenti ai consumatori ai sensi del Regolamento (UE) N. 1169/2011</a:t>
              </a:r>
            </a:p>
          </p:txBody>
        </p:sp>
      </p:grpSp>
      <p:sp>
        <p:nvSpPr>
          <p:cNvPr id="15" name="Rettangolo 14"/>
          <p:cNvSpPr/>
          <p:nvPr/>
        </p:nvSpPr>
        <p:spPr>
          <a:xfrm>
            <a:off x="179512" y="4725144"/>
            <a:ext cx="8640000" cy="1440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i="1" dirty="0" smtClean="0">
                <a:solidFill>
                  <a:schemeClr val="accent2">
                    <a:lumMod val="50000"/>
                  </a:schemeClr>
                </a:solidFill>
                <a:latin typeface="Comic Sans MS" pitchFamily="66" charset="0"/>
              </a:rPr>
              <a:t>Gli ingredienti sono designati, se del caso, con la loro denominazione specifica, conformemente alle regole previste all’art. 17 e all’All. </a:t>
            </a:r>
            <a:r>
              <a:rPr lang="it-IT" sz="1800" b="1" i="1" dirty="0" err="1" smtClean="0">
                <a:solidFill>
                  <a:schemeClr val="accent2">
                    <a:lumMod val="50000"/>
                  </a:schemeClr>
                </a:solidFill>
                <a:latin typeface="Comic Sans MS" pitchFamily="66" charset="0"/>
              </a:rPr>
              <a:t>VI</a:t>
            </a:r>
            <a:r>
              <a:rPr lang="it-IT" sz="1800" b="1" i="1" dirty="0" smtClean="0">
                <a:solidFill>
                  <a:schemeClr val="accent2">
                    <a:lumMod val="50000"/>
                  </a:schemeClr>
                </a:solidFill>
                <a:latin typeface="Comic Sans MS" pitchFamily="66" charset="0"/>
              </a:rPr>
              <a:t> ("in polvere", "ricongelato", "liofilizzato", "surgelato", "concentrato", "affumicato”, ecc.)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367"/>
                                        </p:tgtEl>
                                        <p:attrNameLst>
                                          <p:attrName>style.visibility</p:attrName>
                                        </p:attrNameLst>
                                      </p:cBhvr>
                                      <p:to>
                                        <p:strVal val="visible"/>
                                      </p:to>
                                    </p:set>
                                    <p:animEffect transition="in" filter="checkerboard(across)">
                                      <p:cBhvr>
                                        <p:cTn id="7" dur="500"/>
                                        <p:tgtEl>
                                          <p:spTgt spid="1536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checkerboard(across)">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checkerboard(across)">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checkerboard(across)">
                                      <p:cBhvr>
                                        <p:cTn id="2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7" grpId="0" animBg="1"/>
      <p:bldP spid="12" grpId="0" animBg="1"/>
      <p:bldP spid="1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785794"/>
            <a:ext cx="9144000" cy="6072206"/>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sp>
        <p:nvSpPr>
          <p:cNvPr id="15367" name="Rettangolo 6"/>
          <p:cNvSpPr>
            <a:spLocks noChangeArrowheads="1"/>
          </p:cNvSpPr>
          <p:nvPr/>
        </p:nvSpPr>
        <p:spPr bwMode="auto">
          <a:xfrm>
            <a:off x="179512" y="928688"/>
            <a:ext cx="5580000" cy="39600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spAutoFit/>
          </a:bodyPr>
          <a:lstStyle/>
          <a:p>
            <a:pPr>
              <a:defRPr/>
            </a:pPr>
            <a:r>
              <a:rPr lang="it-IT" sz="1600" b="1" dirty="0" smtClean="0">
                <a:solidFill>
                  <a:schemeClr val="accent2">
                    <a:lumMod val="50000"/>
                  </a:schemeClr>
                </a:solidFill>
                <a:latin typeface="Comic Sans MS" pitchFamily="66" charset="0"/>
              </a:rPr>
              <a:t>Indicazioni e designazione degli ingredienti (All. VII)</a:t>
            </a:r>
            <a:endParaRPr lang="it-IT" sz="1600" b="1" dirty="0">
              <a:solidFill>
                <a:schemeClr val="accent2">
                  <a:lumMod val="50000"/>
                </a:schemeClr>
              </a:solidFill>
              <a:latin typeface="Comic Sans MS" pitchFamily="66" charset="0"/>
            </a:endParaRPr>
          </a:p>
          <a:p>
            <a:pPr>
              <a:defRPr/>
            </a:pPr>
            <a:endParaRPr lang="it-IT" sz="1600" b="1" dirty="0">
              <a:latin typeface="Comic Sans MS" pitchFamily="66" charset="0"/>
            </a:endParaRPr>
          </a:p>
          <a:p>
            <a:pPr>
              <a:defRPr/>
            </a:pPr>
            <a:endParaRPr lang="it-IT" sz="1600" b="1" i="1" dirty="0">
              <a:latin typeface="Comic Sans MS" pitchFamily="66" charset="0"/>
            </a:endParaRPr>
          </a:p>
          <a:p>
            <a:pPr>
              <a:defRPr/>
            </a:pPr>
            <a:endParaRPr lang="it-IT" sz="1600" b="1" i="1" dirty="0">
              <a:latin typeface="Comic Sans MS" pitchFamily="66" charset="0"/>
            </a:endParaRPr>
          </a:p>
        </p:txBody>
      </p:sp>
      <p:sp>
        <p:nvSpPr>
          <p:cNvPr id="11" name="Rettangolo 10"/>
          <p:cNvSpPr/>
          <p:nvPr/>
        </p:nvSpPr>
        <p:spPr>
          <a:xfrm>
            <a:off x="179512" y="1531459"/>
            <a:ext cx="8640000" cy="612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600" b="1" i="1" dirty="0" smtClean="0">
                <a:solidFill>
                  <a:schemeClr val="accent2">
                    <a:lumMod val="50000"/>
                  </a:schemeClr>
                </a:solidFill>
                <a:latin typeface="Comic Sans MS" pitchFamily="66" charset="0"/>
              </a:rPr>
              <a:t>Acqua aggiunta e ingredienti volatili  - Sono indicati nell’elenco in funzione del loro peso nel prodotto finito.  </a:t>
            </a:r>
          </a:p>
        </p:txBody>
      </p:sp>
      <p:sp>
        <p:nvSpPr>
          <p:cNvPr id="12" name="Rettangolo 11"/>
          <p:cNvSpPr/>
          <p:nvPr/>
        </p:nvSpPr>
        <p:spPr>
          <a:xfrm>
            <a:off x="179512" y="2350230"/>
            <a:ext cx="8640000" cy="756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600" b="1" i="1" dirty="0" smtClean="0">
                <a:solidFill>
                  <a:schemeClr val="accent2">
                    <a:lumMod val="50000"/>
                  </a:schemeClr>
                </a:solidFill>
                <a:latin typeface="Comic Sans MS" pitchFamily="66" charset="0"/>
              </a:rPr>
              <a:t>"frutta", "ortaggi" o "funghi" seguiti dalla dicitura "in proporzione variabile", immediatamente seguita dall’enumerazione dei frutti, degli ortaggi o dei funghi presenti</a:t>
            </a:r>
          </a:p>
        </p:txBody>
      </p:sp>
      <p:grpSp>
        <p:nvGrpSpPr>
          <p:cNvPr id="2" name="Gruppo 15"/>
          <p:cNvGrpSpPr/>
          <p:nvPr/>
        </p:nvGrpSpPr>
        <p:grpSpPr>
          <a:xfrm>
            <a:off x="251520" y="44425"/>
            <a:ext cx="8445500" cy="576263"/>
            <a:chOff x="251520" y="44425"/>
            <a:chExt cx="8445500" cy="576263"/>
          </a:xfrm>
        </p:grpSpPr>
        <p:sp>
          <p:nvSpPr>
            <p:cNvPr id="17" name="Ovale 16"/>
            <p:cNvSpPr/>
            <p:nvPr/>
          </p:nvSpPr>
          <p:spPr bwMode="auto">
            <a:xfrm>
              <a:off x="251520" y="46806"/>
              <a:ext cx="1619250" cy="571500"/>
            </a:xfrm>
            <a:prstGeom prst="ellipse">
              <a:avLst/>
            </a:prstGeom>
            <a:solidFill>
              <a:srgbClr val="990033"/>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Come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0000CC"/>
                  </a:solidFill>
                  <a:latin typeface="Comic Sans MS" pitchFamily="66" charset="0"/>
                </a:rPr>
                <a:t>indicare le informazioni obbligatorie?</a:t>
              </a:r>
              <a:endParaRPr lang="it-IT" sz="1600" b="1" dirty="0">
                <a:solidFill>
                  <a:srgbClr val="0000CC"/>
                </a:solidFill>
                <a:latin typeface="Comic Sans MS" pitchFamily="66" charset="0"/>
              </a:endParaRPr>
            </a:p>
          </p:txBody>
        </p:sp>
      </p:grpSp>
      <p:grpSp>
        <p:nvGrpSpPr>
          <p:cNvPr id="3" name="Gruppo 12"/>
          <p:cNvGrpSpPr/>
          <p:nvPr/>
        </p:nvGrpSpPr>
        <p:grpSpPr>
          <a:xfrm>
            <a:off x="36512" y="6345634"/>
            <a:ext cx="9144000" cy="539750"/>
            <a:chOff x="36512" y="6345634"/>
            <a:chExt cx="9144000" cy="539750"/>
          </a:xfrm>
        </p:grpSpPr>
        <p:pic>
          <p:nvPicPr>
            <p:cNvPr id="19" name="Picture 70" descr="ssica"/>
            <p:cNvPicPr preferRelativeResize="0">
              <a:picLocks noChangeArrowheads="1"/>
            </p:cNvPicPr>
            <p:nvPr/>
          </p:nvPicPr>
          <p:blipFill>
            <a:blip r:embed="rId4" cstate="print"/>
            <a:srcRect/>
            <a:stretch>
              <a:fillRect/>
            </a:stretch>
          </p:blipFill>
          <p:spPr bwMode="auto">
            <a:xfrm>
              <a:off x="36512" y="6345634"/>
              <a:ext cx="1655763" cy="539750"/>
            </a:xfrm>
            <a:prstGeom prst="rect">
              <a:avLst/>
            </a:prstGeom>
            <a:noFill/>
            <a:ln w="9525">
              <a:noFill/>
              <a:miter lim="800000"/>
              <a:headEnd/>
              <a:tailEnd/>
            </a:ln>
          </p:spPr>
        </p:pic>
        <p:sp>
          <p:nvSpPr>
            <p:cNvPr id="20" name="Text Box 71"/>
            <p:cNvSpPr txBox="1">
              <a:spLocks noChangeArrowheads="1"/>
            </p:cNvSpPr>
            <p:nvPr/>
          </p:nvSpPr>
          <p:spPr bwMode="auto">
            <a:xfrm>
              <a:off x="1655762" y="6345634"/>
              <a:ext cx="7524750" cy="539750"/>
            </a:xfrm>
            <a:prstGeom prst="rect">
              <a:avLst/>
            </a:prstGeom>
            <a:solidFill>
              <a:srgbClr val="0099FF"/>
            </a:solidFill>
            <a:ln w="9525" algn="ctr">
              <a:noFill/>
              <a:miter lim="800000"/>
              <a:headEnd/>
              <a:tailEnd/>
            </a:ln>
          </p:spPr>
          <p:txBody>
            <a:bodyPr/>
            <a:lstStyle/>
            <a:p>
              <a:pPr algn="ctr">
                <a:lnSpc>
                  <a:spcPct val="110000"/>
                </a:lnSpc>
              </a:pPr>
              <a:r>
                <a:rPr lang="it-IT" sz="1000" b="1" dirty="0" smtClean="0">
                  <a:solidFill>
                    <a:schemeClr val="bg1">
                      <a:lumMod val="95000"/>
                    </a:schemeClr>
                  </a:solidFill>
                  <a:latin typeface="Comic Sans MS" pitchFamily="66" charset="0"/>
                </a:rPr>
                <a:t>Informazioni sugli alimenti ai consumatori ai sensi del Regolamento (UE) N. 1169/2011</a:t>
              </a:r>
            </a:p>
          </p:txBody>
        </p:sp>
      </p:grpSp>
      <p:sp>
        <p:nvSpPr>
          <p:cNvPr id="15" name="Rettangolo 14"/>
          <p:cNvSpPr/>
          <p:nvPr/>
        </p:nvSpPr>
        <p:spPr>
          <a:xfrm>
            <a:off x="179512" y="3313001"/>
            <a:ext cx="8640000" cy="576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600" b="1" i="1" dirty="0" smtClean="0">
                <a:solidFill>
                  <a:schemeClr val="accent2">
                    <a:lumMod val="50000"/>
                  </a:schemeClr>
                </a:solidFill>
                <a:latin typeface="Comic Sans MS" pitchFamily="66" charset="0"/>
              </a:rPr>
              <a:t>Miscele di spezie o piante aromatiche - "in proporzione variabile".  </a:t>
            </a:r>
          </a:p>
        </p:txBody>
      </p:sp>
      <p:sp>
        <p:nvSpPr>
          <p:cNvPr id="16" name="Rettangolo 15"/>
          <p:cNvSpPr/>
          <p:nvPr/>
        </p:nvSpPr>
        <p:spPr>
          <a:xfrm>
            <a:off x="179512" y="4095772"/>
            <a:ext cx="8640000" cy="576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600" b="1" i="1" dirty="0" smtClean="0">
                <a:solidFill>
                  <a:schemeClr val="accent2">
                    <a:lumMod val="50000"/>
                  </a:schemeClr>
                </a:solidFill>
                <a:latin typeface="Comic Sans MS" pitchFamily="66" charset="0"/>
              </a:rPr>
              <a:t>Ingredienti che costituiscono meno del 2 % del prodotto finito  - ordine differente.</a:t>
            </a:r>
          </a:p>
        </p:txBody>
      </p:sp>
      <p:sp>
        <p:nvSpPr>
          <p:cNvPr id="21" name="Rettangolo 20"/>
          <p:cNvSpPr/>
          <p:nvPr/>
        </p:nvSpPr>
        <p:spPr>
          <a:xfrm>
            <a:off x="179512" y="4878543"/>
            <a:ext cx="8640000" cy="576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600" b="1" i="1" dirty="0" smtClean="0">
                <a:solidFill>
                  <a:schemeClr val="accent2">
                    <a:lumMod val="50000"/>
                  </a:schemeClr>
                </a:solidFill>
                <a:latin typeface="Comic Sans MS" pitchFamily="66" charset="0"/>
              </a:rPr>
              <a:t>"oli vegetali", immediatamente seguita da un elenco di indicazioni dell’origine vegetale specifica e, eventualmente, anche dalla dicitura "in proporzione variabile". </a:t>
            </a:r>
          </a:p>
        </p:txBody>
      </p:sp>
      <p:sp>
        <p:nvSpPr>
          <p:cNvPr id="22" name="Rettangolo 21"/>
          <p:cNvSpPr/>
          <p:nvPr/>
        </p:nvSpPr>
        <p:spPr>
          <a:xfrm>
            <a:off x="179512" y="5661312"/>
            <a:ext cx="8640000" cy="576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600" b="1" i="1" dirty="0" smtClean="0">
                <a:solidFill>
                  <a:schemeClr val="accent2">
                    <a:lumMod val="50000"/>
                  </a:schemeClr>
                </a:solidFill>
                <a:latin typeface="Comic Sans MS" pitchFamily="66" charset="0"/>
              </a:rPr>
              <a:t>"grassi vegetali", immediatamente seguita da un elenco di indicazioni dell’origine specifica vegetale ed eventualmente anche dalla dicitura "in proporzione variabile"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367"/>
                                        </p:tgtEl>
                                        <p:attrNameLst>
                                          <p:attrName>style.visibility</p:attrName>
                                        </p:attrNameLst>
                                      </p:cBhvr>
                                      <p:to>
                                        <p:strVal val="visible"/>
                                      </p:to>
                                    </p:set>
                                    <p:animEffect transition="in" filter="checkerboard(across)">
                                      <p:cBhvr>
                                        <p:cTn id="7" dur="500"/>
                                        <p:tgtEl>
                                          <p:spTgt spid="1536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checkerboard(across)">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checkerboard(across)">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checkerboard(across)">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checkerboard(across)">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checkerboard(across)">
                                      <p:cBhvr>
                                        <p:cTn id="32" dur="500"/>
                                        <p:tgtEl>
                                          <p:spTgt spid="21"/>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checkerboard(across)">
                                      <p:cBhvr>
                                        <p:cTn id="3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7" grpId="0" animBg="1"/>
      <p:bldP spid="12" grpId="0" animBg="1"/>
      <p:bldP spid="15" grpId="0" animBg="1"/>
      <p:bldP spid="21" grpId="0" animBg="1"/>
      <p:bldP spid="2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785794"/>
            <a:ext cx="9144000" cy="6072206"/>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sp>
        <p:nvSpPr>
          <p:cNvPr id="15367" name="Rettangolo 6"/>
          <p:cNvSpPr>
            <a:spLocks noChangeArrowheads="1"/>
          </p:cNvSpPr>
          <p:nvPr/>
        </p:nvSpPr>
        <p:spPr bwMode="auto">
          <a:xfrm>
            <a:off x="179512" y="928688"/>
            <a:ext cx="6120000" cy="43200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spAutoFit/>
          </a:bodyPr>
          <a:lstStyle/>
          <a:p>
            <a:pPr>
              <a:defRPr/>
            </a:pPr>
            <a:r>
              <a:rPr lang="it-IT" sz="1800" b="1" dirty="0" smtClean="0">
                <a:solidFill>
                  <a:schemeClr val="accent2">
                    <a:lumMod val="50000"/>
                  </a:schemeClr>
                </a:solidFill>
                <a:latin typeface="Comic Sans MS" pitchFamily="66" charset="0"/>
              </a:rPr>
              <a:t>Indicazioni e designazione degli ingredienti (All. VII)</a:t>
            </a:r>
            <a:endParaRPr lang="it-IT" sz="1800" b="1" dirty="0">
              <a:solidFill>
                <a:schemeClr val="accent2">
                  <a:lumMod val="50000"/>
                </a:schemeClr>
              </a:solidFill>
              <a:latin typeface="Comic Sans MS" pitchFamily="66" charset="0"/>
            </a:endParaRPr>
          </a:p>
          <a:p>
            <a:pPr>
              <a:defRPr/>
            </a:pPr>
            <a:endParaRPr lang="it-IT" sz="1600" b="1" dirty="0">
              <a:latin typeface="Comic Sans MS" pitchFamily="66" charset="0"/>
            </a:endParaRPr>
          </a:p>
          <a:p>
            <a:pPr>
              <a:defRPr/>
            </a:pPr>
            <a:endParaRPr lang="it-IT" sz="1600" b="1" i="1" dirty="0">
              <a:latin typeface="Comic Sans MS" pitchFamily="66" charset="0"/>
            </a:endParaRPr>
          </a:p>
          <a:p>
            <a:pPr>
              <a:defRPr/>
            </a:pPr>
            <a:endParaRPr lang="it-IT" sz="1600" b="1" i="1" dirty="0">
              <a:latin typeface="Comic Sans MS" pitchFamily="66" charset="0"/>
            </a:endParaRPr>
          </a:p>
        </p:txBody>
      </p:sp>
      <p:sp>
        <p:nvSpPr>
          <p:cNvPr id="11" name="Rettangolo 10"/>
          <p:cNvSpPr/>
          <p:nvPr/>
        </p:nvSpPr>
        <p:spPr>
          <a:xfrm>
            <a:off x="179512" y="1690133"/>
            <a:ext cx="8640000" cy="648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i="1" dirty="0" smtClean="0">
                <a:solidFill>
                  <a:schemeClr val="accent2">
                    <a:lumMod val="50000"/>
                  </a:schemeClr>
                </a:solidFill>
                <a:latin typeface="Comic Sans MS" pitchFamily="66" charset="0"/>
              </a:rPr>
              <a:t>"Olio"  o “Grasso” </a:t>
            </a:r>
            <a:r>
              <a:rPr lang="it-IT" sz="1800" i="1" dirty="0" smtClean="0">
                <a:solidFill>
                  <a:schemeClr val="accent2">
                    <a:lumMod val="50000"/>
                  </a:schemeClr>
                </a:solidFill>
                <a:latin typeface="Comic Sans MS" pitchFamily="66" charset="0"/>
              </a:rPr>
              <a:t>accompagnato dall’aggettivo "animale", oppure dall’indicazione dell’origine animale </a:t>
            </a:r>
            <a:r>
              <a:rPr lang="it-IT" sz="1800" i="1" dirty="0" smtClean="0">
                <a:solidFill>
                  <a:schemeClr val="accent2">
                    <a:lumMod val="50000"/>
                  </a:schemeClr>
                </a:solidFill>
                <a:latin typeface="Comic Sans MS" pitchFamily="66" charset="0"/>
              </a:rPr>
              <a:t>specifica</a:t>
            </a:r>
            <a:r>
              <a:rPr lang="it-IT" sz="1800" b="1" i="1" dirty="0" smtClean="0">
                <a:solidFill>
                  <a:schemeClr val="accent2">
                    <a:lumMod val="50000"/>
                  </a:schemeClr>
                </a:solidFill>
                <a:latin typeface="Comic Sans MS" pitchFamily="66" charset="0"/>
              </a:rPr>
              <a:t>.</a:t>
            </a:r>
            <a:endParaRPr lang="it-IT" sz="1800" b="1" i="1" dirty="0" smtClean="0">
              <a:solidFill>
                <a:schemeClr val="accent2">
                  <a:lumMod val="50000"/>
                </a:schemeClr>
              </a:solidFill>
              <a:latin typeface="Comic Sans MS" pitchFamily="66" charset="0"/>
            </a:endParaRPr>
          </a:p>
        </p:txBody>
      </p:sp>
      <p:sp>
        <p:nvSpPr>
          <p:cNvPr id="12" name="Rettangolo 11"/>
          <p:cNvSpPr/>
          <p:nvPr/>
        </p:nvSpPr>
        <p:spPr>
          <a:xfrm>
            <a:off x="179512" y="2667578"/>
            <a:ext cx="8640000" cy="648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i="1" dirty="0" smtClean="0">
                <a:solidFill>
                  <a:schemeClr val="accent2">
                    <a:lumMod val="50000"/>
                  </a:schemeClr>
                </a:solidFill>
                <a:latin typeface="Comic Sans MS" pitchFamily="66" charset="0"/>
              </a:rPr>
              <a:t>"Farine", </a:t>
            </a:r>
            <a:r>
              <a:rPr lang="it-IT" sz="1800" i="1" dirty="0" smtClean="0">
                <a:solidFill>
                  <a:schemeClr val="accent2">
                    <a:lumMod val="50000"/>
                  </a:schemeClr>
                </a:solidFill>
                <a:latin typeface="Comic Sans MS" pitchFamily="66" charset="0"/>
              </a:rPr>
              <a:t>seguita dall’enumerazione delle specie di cereali da cui provengono, in ordine decrescente di peso</a:t>
            </a:r>
            <a:r>
              <a:rPr lang="it-IT" sz="1800" b="1" i="1" dirty="0" smtClean="0">
                <a:solidFill>
                  <a:schemeClr val="accent2">
                    <a:lumMod val="50000"/>
                  </a:schemeClr>
                </a:solidFill>
                <a:latin typeface="Comic Sans MS" pitchFamily="66" charset="0"/>
              </a:rPr>
              <a:t>. </a:t>
            </a:r>
          </a:p>
        </p:txBody>
      </p:sp>
      <p:grpSp>
        <p:nvGrpSpPr>
          <p:cNvPr id="2" name="Gruppo 15"/>
          <p:cNvGrpSpPr/>
          <p:nvPr/>
        </p:nvGrpSpPr>
        <p:grpSpPr>
          <a:xfrm>
            <a:off x="251520" y="44425"/>
            <a:ext cx="8445500" cy="576263"/>
            <a:chOff x="251520" y="44425"/>
            <a:chExt cx="8445500" cy="576263"/>
          </a:xfrm>
        </p:grpSpPr>
        <p:sp>
          <p:nvSpPr>
            <p:cNvPr id="17" name="Ovale 16"/>
            <p:cNvSpPr/>
            <p:nvPr/>
          </p:nvSpPr>
          <p:spPr bwMode="auto">
            <a:xfrm>
              <a:off x="251520" y="46806"/>
              <a:ext cx="1619250" cy="571500"/>
            </a:xfrm>
            <a:prstGeom prst="ellipse">
              <a:avLst/>
            </a:prstGeom>
            <a:solidFill>
              <a:srgbClr val="990033"/>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Come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0000CC"/>
                  </a:solidFill>
                  <a:latin typeface="Comic Sans MS" pitchFamily="66" charset="0"/>
                </a:rPr>
                <a:t>indicare le informazioni obbligatorie?</a:t>
              </a:r>
              <a:endParaRPr lang="it-IT" sz="1600" b="1" dirty="0">
                <a:solidFill>
                  <a:srgbClr val="0000CC"/>
                </a:solidFill>
                <a:latin typeface="Comic Sans MS" pitchFamily="66" charset="0"/>
              </a:endParaRPr>
            </a:p>
          </p:txBody>
        </p:sp>
      </p:grpSp>
      <p:grpSp>
        <p:nvGrpSpPr>
          <p:cNvPr id="3" name="Gruppo 12"/>
          <p:cNvGrpSpPr/>
          <p:nvPr/>
        </p:nvGrpSpPr>
        <p:grpSpPr>
          <a:xfrm>
            <a:off x="36512" y="6345634"/>
            <a:ext cx="9144000" cy="539750"/>
            <a:chOff x="36512" y="6345634"/>
            <a:chExt cx="9144000" cy="539750"/>
          </a:xfrm>
        </p:grpSpPr>
        <p:pic>
          <p:nvPicPr>
            <p:cNvPr id="19" name="Picture 70" descr="ssica"/>
            <p:cNvPicPr preferRelativeResize="0">
              <a:picLocks noChangeArrowheads="1"/>
            </p:cNvPicPr>
            <p:nvPr/>
          </p:nvPicPr>
          <p:blipFill>
            <a:blip r:embed="rId4" cstate="print"/>
            <a:srcRect/>
            <a:stretch>
              <a:fillRect/>
            </a:stretch>
          </p:blipFill>
          <p:spPr bwMode="auto">
            <a:xfrm>
              <a:off x="36512" y="6345634"/>
              <a:ext cx="1655763" cy="539750"/>
            </a:xfrm>
            <a:prstGeom prst="rect">
              <a:avLst/>
            </a:prstGeom>
            <a:noFill/>
            <a:ln w="9525">
              <a:noFill/>
              <a:miter lim="800000"/>
              <a:headEnd/>
              <a:tailEnd/>
            </a:ln>
          </p:spPr>
        </p:pic>
        <p:sp>
          <p:nvSpPr>
            <p:cNvPr id="20" name="Text Box 71"/>
            <p:cNvSpPr txBox="1">
              <a:spLocks noChangeArrowheads="1"/>
            </p:cNvSpPr>
            <p:nvPr/>
          </p:nvSpPr>
          <p:spPr bwMode="auto">
            <a:xfrm>
              <a:off x="1655762" y="6345634"/>
              <a:ext cx="7524750" cy="539750"/>
            </a:xfrm>
            <a:prstGeom prst="rect">
              <a:avLst/>
            </a:prstGeom>
            <a:solidFill>
              <a:srgbClr val="0099FF"/>
            </a:solidFill>
            <a:ln w="9525" algn="ctr">
              <a:noFill/>
              <a:miter lim="800000"/>
              <a:headEnd/>
              <a:tailEnd/>
            </a:ln>
          </p:spPr>
          <p:txBody>
            <a:bodyPr/>
            <a:lstStyle/>
            <a:p>
              <a:pPr algn="ctr">
                <a:lnSpc>
                  <a:spcPct val="110000"/>
                </a:lnSpc>
              </a:pPr>
              <a:r>
                <a:rPr lang="it-IT" sz="1000" b="1" dirty="0" smtClean="0">
                  <a:solidFill>
                    <a:schemeClr val="bg1">
                      <a:lumMod val="95000"/>
                    </a:schemeClr>
                  </a:solidFill>
                  <a:latin typeface="Comic Sans MS" pitchFamily="66" charset="0"/>
                </a:rPr>
                <a:t>Informazioni sugli alimenti ai consumatori ai sensi del Regolamento (UE) N. 1169/2011</a:t>
              </a:r>
            </a:p>
          </p:txBody>
        </p:sp>
      </p:grpSp>
      <p:sp>
        <p:nvSpPr>
          <p:cNvPr id="15" name="Rettangolo 14"/>
          <p:cNvSpPr/>
          <p:nvPr/>
        </p:nvSpPr>
        <p:spPr>
          <a:xfrm>
            <a:off x="179512" y="3645024"/>
            <a:ext cx="8640000" cy="1872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i="1" dirty="0" smtClean="0">
                <a:solidFill>
                  <a:schemeClr val="accent2">
                    <a:lumMod val="50000"/>
                  </a:schemeClr>
                </a:solidFill>
                <a:latin typeface="Comic Sans MS" pitchFamily="66" charset="0"/>
              </a:rPr>
              <a:t>"Amido(i)/fecola(e)" , “Pesce/i”, “Formaggio/i”, “Spezia/e o miscele di spezie”, “ Pianta/e aromatiche” o “Miscela di piante aromatiche”, “Gomma base”, “Pangrattato”, “Zucchero” , “Destrosio”, “Sciroppo di glucosio” , “Proteine del latte”, “Burro di cacao”, “Vino” “Carne(i) di …" o “Carni di … separate meccanicamente“ e la(le) denominazione(i) della(e) specie animale(i) da cui proviene (provengono).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367"/>
                                        </p:tgtEl>
                                        <p:attrNameLst>
                                          <p:attrName>style.visibility</p:attrName>
                                        </p:attrNameLst>
                                      </p:cBhvr>
                                      <p:to>
                                        <p:strVal val="visible"/>
                                      </p:to>
                                    </p:set>
                                    <p:animEffect transition="in" filter="checkerboard(across)">
                                      <p:cBhvr>
                                        <p:cTn id="7" dur="500"/>
                                        <p:tgtEl>
                                          <p:spTgt spid="1536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checkerboard(across)">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checkerboard(across)">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checkerboard(across)">
                                      <p:cBhvr>
                                        <p:cTn id="2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7" grpId="0" animBg="1"/>
      <p:bldP spid="12" grpId="0" animBg="1"/>
      <p:bldP spid="1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785794"/>
            <a:ext cx="9144000" cy="6072206"/>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sp>
        <p:nvSpPr>
          <p:cNvPr id="15367" name="Rettangolo 6"/>
          <p:cNvSpPr>
            <a:spLocks noChangeArrowheads="1"/>
          </p:cNvSpPr>
          <p:nvPr/>
        </p:nvSpPr>
        <p:spPr bwMode="auto">
          <a:xfrm>
            <a:off x="179512" y="928688"/>
            <a:ext cx="6120000" cy="36000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spAutoFit/>
          </a:bodyPr>
          <a:lstStyle/>
          <a:p>
            <a:pPr>
              <a:defRPr/>
            </a:pPr>
            <a:r>
              <a:rPr lang="it-IT" sz="1800" b="1" dirty="0" smtClean="0">
                <a:solidFill>
                  <a:schemeClr val="accent2">
                    <a:lumMod val="50000"/>
                  </a:schemeClr>
                </a:solidFill>
                <a:latin typeface="Comic Sans MS" pitchFamily="66" charset="0"/>
              </a:rPr>
              <a:t>Indicazioni e designazione degli ingredienti (All. VII)</a:t>
            </a:r>
            <a:endParaRPr lang="it-IT" sz="1800" b="1" dirty="0">
              <a:solidFill>
                <a:schemeClr val="accent2">
                  <a:lumMod val="50000"/>
                </a:schemeClr>
              </a:solidFill>
              <a:latin typeface="Comic Sans MS" pitchFamily="66" charset="0"/>
            </a:endParaRPr>
          </a:p>
          <a:p>
            <a:pPr>
              <a:defRPr/>
            </a:pPr>
            <a:endParaRPr lang="it-IT" sz="1600" b="1" dirty="0">
              <a:latin typeface="Comic Sans MS" pitchFamily="66" charset="0"/>
            </a:endParaRPr>
          </a:p>
          <a:p>
            <a:pPr>
              <a:defRPr/>
            </a:pPr>
            <a:endParaRPr lang="it-IT" sz="1600" b="1" i="1" dirty="0">
              <a:latin typeface="Comic Sans MS" pitchFamily="66" charset="0"/>
            </a:endParaRPr>
          </a:p>
          <a:p>
            <a:pPr>
              <a:defRPr/>
            </a:pPr>
            <a:endParaRPr lang="it-IT" sz="1600" b="1" i="1" dirty="0">
              <a:latin typeface="Comic Sans MS" pitchFamily="66" charset="0"/>
            </a:endParaRPr>
          </a:p>
        </p:txBody>
      </p:sp>
      <p:grpSp>
        <p:nvGrpSpPr>
          <p:cNvPr id="2" name="Gruppo 15"/>
          <p:cNvGrpSpPr/>
          <p:nvPr/>
        </p:nvGrpSpPr>
        <p:grpSpPr>
          <a:xfrm>
            <a:off x="251520" y="44425"/>
            <a:ext cx="8445500" cy="576263"/>
            <a:chOff x="251520" y="44425"/>
            <a:chExt cx="8445500" cy="576263"/>
          </a:xfrm>
        </p:grpSpPr>
        <p:sp>
          <p:nvSpPr>
            <p:cNvPr id="17" name="Ovale 16"/>
            <p:cNvSpPr/>
            <p:nvPr/>
          </p:nvSpPr>
          <p:spPr bwMode="auto">
            <a:xfrm>
              <a:off x="251520" y="46806"/>
              <a:ext cx="1619250" cy="571500"/>
            </a:xfrm>
            <a:prstGeom prst="ellipse">
              <a:avLst/>
            </a:prstGeom>
            <a:solidFill>
              <a:srgbClr val="990033"/>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Come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0000CC"/>
                  </a:solidFill>
                  <a:latin typeface="Comic Sans MS" pitchFamily="66" charset="0"/>
                </a:rPr>
                <a:t>indicare le informazioni obbligatorie?</a:t>
              </a:r>
              <a:endParaRPr lang="it-IT" sz="1600" b="1" dirty="0">
                <a:solidFill>
                  <a:srgbClr val="0000CC"/>
                </a:solidFill>
                <a:latin typeface="Comic Sans MS" pitchFamily="66" charset="0"/>
              </a:endParaRPr>
            </a:p>
          </p:txBody>
        </p:sp>
      </p:grpSp>
      <p:grpSp>
        <p:nvGrpSpPr>
          <p:cNvPr id="3" name="Gruppo 12"/>
          <p:cNvGrpSpPr/>
          <p:nvPr/>
        </p:nvGrpSpPr>
        <p:grpSpPr>
          <a:xfrm>
            <a:off x="36512" y="6345634"/>
            <a:ext cx="9144000" cy="539750"/>
            <a:chOff x="36512" y="6345634"/>
            <a:chExt cx="9144000" cy="539750"/>
          </a:xfrm>
        </p:grpSpPr>
        <p:pic>
          <p:nvPicPr>
            <p:cNvPr id="19" name="Picture 70" descr="ssica"/>
            <p:cNvPicPr preferRelativeResize="0">
              <a:picLocks noChangeArrowheads="1"/>
            </p:cNvPicPr>
            <p:nvPr/>
          </p:nvPicPr>
          <p:blipFill>
            <a:blip r:embed="rId4" cstate="print"/>
            <a:srcRect/>
            <a:stretch>
              <a:fillRect/>
            </a:stretch>
          </p:blipFill>
          <p:spPr bwMode="auto">
            <a:xfrm>
              <a:off x="36512" y="6345634"/>
              <a:ext cx="1655763" cy="539750"/>
            </a:xfrm>
            <a:prstGeom prst="rect">
              <a:avLst/>
            </a:prstGeom>
            <a:noFill/>
            <a:ln w="9525">
              <a:noFill/>
              <a:miter lim="800000"/>
              <a:headEnd/>
              <a:tailEnd/>
            </a:ln>
          </p:spPr>
        </p:pic>
        <p:sp>
          <p:nvSpPr>
            <p:cNvPr id="20" name="Text Box 71"/>
            <p:cNvSpPr txBox="1">
              <a:spLocks noChangeArrowheads="1"/>
            </p:cNvSpPr>
            <p:nvPr/>
          </p:nvSpPr>
          <p:spPr bwMode="auto">
            <a:xfrm>
              <a:off x="1655762" y="6345634"/>
              <a:ext cx="7524750" cy="539750"/>
            </a:xfrm>
            <a:prstGeom prst="rect">
              <a:avLst/>
            </a:prstGeom>
            <a:solidFill>
              <a:srgbClr val="0099FF"/>
            </a:solidFill>
            <a:ln w="9525" algn="ctr">
              <a:noFill/>
              <a:miter lim="800000"/>
              <a:headEnd/>
              <a:tailEnd/>
            </a:ln>
          </p:spPr>
          <p:txBody>
            <a:bodyPr/>
            <a:lstStyle/>
            <a:p>
              <a:pPr algn="ctr">
                <a:lnSpc>
                  <a:spcPct val="110000"/>
                </a:lnSpc>
              </a:pPr>
              <a:r>
                <a:rPr lang="it-IT" sz="1000" b="1" dirty="0" smtClean="0">
                  <a:solidFill>
                    <a:schemeClr val="bg1">
                      <a:lumMod val="95000"/>
                    </a:schemeClr>
                  </a:solidFill>
                  <a:latin typeface="Comic Sans MS" pitchFamily="66" charset="0"/>
                </a:rPr>
                <a:t>Informazioni sugli alimenti ai consumatori ai sensi del Regolamento (UE) N. 1169/2011</a:t>
              </a:r>
            </a:p>
          </p:txBody>
        </p:sp>
      </p:grpSp>
      <p:sp>
        <p:nvSpPr>
          <p:cNvPr id="16" name="Rettangolo 15"/>
          <p:cNvSpPr/>
          <p:nvPr/>
        </p:nvSpPr>
        <p:spPr>
          <a:xfrm>
            <a:off x="179512" y="1486117"/>
            <a:ext cx="8640000" cy="900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i="1" dirty="0" smtClean="0">
                <a:solidFill>
                  <a:schemeClr val="accent2">
                    <a:lumMod val="50000"/>
                  </a:schemeClr>
                </a:solidFill>
                <a:latin typeface="Comic Sans MS" pitchFamily="66" charset="0"/>
              </a:rPr>
              <a:t>Additivi ed enzimi alimentari </a:t>
            </a:r>
            <a:r>
              <a:rPr lang="it-IT" sz="1800" i="1" dirty="0" smtClean="0">
                <a:solidFill>
                  <a:schemeClr val="accent2">
                    <a:lumMod val="50000"/>
                  </a:schemeClr>
                </a:solidFill>
                <a:latin typeface="Comic Sans MS" pitchFamily="66" charset="0"/>
              </a:rPr>
              <a:t>sono designati obbligatoriamente mediante la denominazione di categoria seguita dalla denominazione specifica o eventualmente dal numero E</a:t>
            </a:r>
          </a:p>
        </p:txBody>
      </p:sp>
      <p:sp>
        <p:nvSpPr>
          <p:cNvPr id="21" name="Rettangolo 20"/>
          <p:cNvSpPr/>
          <p:nvPr/>
        </p:nvSpPr>
        <p:spPr>
          <a:xfrm>
            <a:off x="179512" y="2583546"/>
            <a:ext cx="8640000" cy="432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i="1" dirty="0" smtClean="0">
                <a:solidFill>
                  <a:schemeClr val="accent2">
                    <a:lumMod val="50000"/>
                  </a:schemeClr>
                </a:solidFill>
                <a:latin typeface="Comic Sans MS" pitchFamily="66" charset="0"/>
              </a:rPr>
              <a:t>"aroma(i)" oppure con una denominazione più specifica</a:t>
            </a:r>
          </a:p>
        </p:txBody>
      </p:sp>
      <p:sp>
        <p:nvSpPr>
          <p:cNvPr id="22" name="Rettangolo 21"/>
          <p:cNvSpPr/>
          <p:nvPr/>
        </p:nvSpPr>
        <p:spPr>
          <a:xfrm>
            <a:off x="179512" y="3212976"/>
            <a:ext cx="8640000" cy="1332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i="1" u="sng" dirty="0" smtClean="0">
                <a:solidFill>
                  <a:schemeClr val="accent2">
                    <a:lumMod val="50000"/>
                  </a:schemeClr>
                </a:solidFill>
                <a:latin typeface="Comic Sans MS" pitchFamily="66" charset="0"/>
              </a:rPr>
              <a:t>L’ingrediente composto </a:t>
            </a:r>
            <a:r>
              <a:rPr lang="it-IT" sz="1800" i="1" dirty="0" smtClean="0">
                <a:solidFill>
                  <a:schemeClr val="accent2">
                    <a:lumMod val="50000"/>
                  </a:schemeClr>
                </a:solidFill>
                <a:latin typeface="Comic Sans MS" pitchFamily="66" charset="0"/>
              </a:rPr>
              <a:t>può figurare nell’elenco degli ingredienti sotto la sua designazione, nella misura in cui essa è prevista dalla regolamentazione o fissata dall’uso, in rapporto al suo peso globale, e deve essere immediatamente seguita dall’elenco dei suoi ingredienti.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367"/>
                                        </p:tgtEl>
                                        <p:attrNameLst>
                                          <p:attrName>style.visibility</p:attrName>
                                        </p:attrNameLst>
                                      </p:cBhvr>
                                      <p:to>
                                        <p:strVal val="visible"/>
                                      </p:to>
                                    </p:set>
                                    <p:animEffect transition="in" filter="checkerboard(across)">
                                      <p:cBhvr>
                                        <p:cTn id="7" dur="500"/>
                                        <p:tgtEl>
                                          <p:spTgt spid="1536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checkerboard(across)">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checkerboard(across)">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checkerboard(across)">
                                      <p:cBhvr>
                                        <p:cTn id="2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7" grpId="0" animBg="1"/>
      <p:bldP spid="21" grpId="0" animBg="1"/>
      <p:bldP spid="2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620688"/>
            <a:ext cx="9144000" cy="6072206"/>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sp>
        <p:nvSpPr>
          <p:cNvPr id="15367" name="Rettangolo 6"/>
          <p:cNvSpPr>
            <a:spLocks noChangeArrowheads="1"/>
          </p:cNvSpPr>
          <p:nvPr/>
        </p:nvSpPr>
        <p:spPr bwMode="auto">
          <a:xfrm>
            <a:off x="179512" y="692696"/>
            <a:ext cx="5580000" cy="43200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spAutoFit/>
          </a:bodyPr>
          <a:lstStyle/>
          <a:p>
            <a:pPr>
              <a:defRPr/>
            </a:pPr>
            <a:r>
              <a:rPr lang="it-IT" sz="1800" b="1" dirty="0" smtClean="0">
                <a:solidFill>
                  <a:schemeClr val="accent2">
                    <a:lumMod val="50000"/>
                  </a:schemeClr>
                </a:solidFill>
                <a:latin typeface="Comic Sans MS" pitchFamily="66" charset="0"/>
              </a:rPr>
              <a:t>Indicazioni degli ingredienti, inoltre:</a:t>
            </a:r>
            <a:endParaRPr lang="it-IT" sz="1800" b="1" dirty="0">
              <a:solidFill>
                <a:schemeClr val="accent2">
                  <a:lumMod val="50000"/>
                </a:schemeClr>
              </a:solidFill>
              <a:latin typeface="Comic Sans MS" pitchFamily="66" charset="0"/>
            </a:endParaRPr>
          </a:p>
          <a:p>
            <a:pPr>
              <a:defRPr/>
            </a:pPr>
            <a:endParaRPr lang="it-IT" sz="1600" b="1" dirty="0">
              <a:latin typeface="Comic Sans MS" pitchFamily="66" charset="0"/>
            </a:endParaRPr>
          </a:p>
          <a:p>
            <a:pPr>
              <a:defRPr/>
            </a:pPr>
            <a:endParaRPr lang="it-IT" sz="1600" b="1" i="1" dirty="0">
              <a:latin typeface="Comic Sans MS" pitchFamily="66" charset="0"/>
            </a:endParaRPr>
          </a:p>
          <a:p>
            <a:pPr>
              <a:defRPr/>
            </a:pPr>
            <a:endParaRPr lang="it-IT" sz="1600" b="1" i="1" dirty="0">
              <a:latin typeface="Comic Sans MS" pitchFamily="66" charset="0"/>
            </a:endParaRPr>
          </a:p>
        </p:txBody>
      </p:sp>
      <p:sp>
        <p:nvSpPr>
          <p:cNvPr id="11" name="Rettangolo 10"/>
          <p:cNvSpPr/>
          <p:nvPr/>
        </p:nvSpPr>
        <p:spPr>
          <a:xfrm>
            <a:off x="179512" y="1448912"/>
            <a:ext cx="8640000" cy="1368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i="1" dirty="0" smtClean="0">
                <a:solidFill>
                  <a:schemeClr val="accent2">
                    <a:lumMod val="50000"/>
                  </a:schemeClr>
                </a:solidFill>
                <a:latin typeface="Comic Sans MS" pitchFamily="66" charset="0"/>
              </a:rPr>
              <a:t>Omissione dell’elenco (art.19</a:t>
            </a:r>
            <a:r>
              <a:rPr lang="it-IT" sz="1800" b="1" i="1" dirty="0" smtClean="0">
                <a:solidFill>
                  <a:schemeClr val="accent2">
                    <a:lumMod val="50000"/>
                  </a:schemeClr>
                </a:solidFill>
                <a:latin typeface="Comic Sans MS" pitchFamily="66" charset="0"/>
              </a:rPr>
              <a:t>): </a:t>
            </a:r>
            <a:endParaRPr lang="it-IT" sz="1800" b="1" i="1" dirty="0" smtClean="0">
              <a:solidFill>
                <a:schemeClr val="accent2">
                  <a:lumMod val="50000"/>
                </a:schemeClr>
              </a:solidFill>
              <a:latin typeface="Comic Sans MS" pitchFamily="66" charset="0"/>
            </a:endParaRPr>
          </a:p>
          <a:p>
            <a:pPr algn="just">
              <a:defRPr/>
            </a:pPr>
            <a:r>
              <a:rPr lang="it-IT" sz="1800" i="1" dirty="0" smtClean="0">
                <a:solidFill>
                  <a:schemeClr val="accent2">
                    <a:lumMod val="50000"/>
                  </a:schemeClr>
                </a:solidFill>
                <a:latin typeface="Comic Sans MS" pitchFamily="66" charset="0"/>
              </a:rPr>
              <a:t>ortofrutta </a:t>
            </a:r>
            <a:r>
              <a:rPr lang="it-IT" sz="1800" i="1" dirty="0" smtClean="0">
                <a:solidFill>
                  <a:schemeClr val="accent2">
                    <a:lumMod val="50000"/>
                  </a:schemeClr>
                </a:solidFill>
                <a:latin typeface="Comic Sans MS" pitchFamily="66" charset="0"/>
              </a:rPr>
              <a:t>fresca, acque gassate, aceti, formaggi, burro, latte, creme di latte e alimenti che contengono un solo ingrediente a condizione </a:t>
            </a:r>
            <a:r>
              <a:rPr lang="it-IT" sz="1800" i="1" dirty="0" err="1" smtClean="0">
                <a:solidFill>
                  <a:schemeClr val="accent2">
                    <a:lumMod val="50000"/>
                  </a:schemeClr>
                </a:solidFill>
                <a:latin typeface="Comic Sans MS" pitchFamily="66" charset="0"/>
              </a:rPr>
              <a:t>che…</a:t>
            </a:r>
            <a:r>
              <a:rPr lang="it-IT" sz="1800" i="1" dirty="0" smtClean="0">
                <a:solidFill>
                  <a:schemeClr val="accent2">
                    <a:lumMod val="50000"/>
                  </a:schemeClr>
                </a:solidFill>
                <a:latin typeface="Comic Sans MS" pitchFamily="66" charset="0"/>
              </a:rPr>
              <a:t>. identica denominazione e palese natura.</a:t>
            </a:r>
          </a:p>
        </p:txBody>
      </p:sp>
      <p:sp>
        <p:nvSpPr>
          <p:cNvPr id="12" name="Rettangolo 11"/>
          <p:cNvSpPr/>
          <p:nvPr/>
        </p:nvSpPr>
        <p:spPr>
          <a:xfrm>
            <a:off x="179512" y="3141128"/>
            <a:ext cx="8640000" cy="2412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i="1" dirty="0" smtClean="0">
                <a:solidFill>
                  <a:schemeClr val="accent2">
                    <a:lumMod val="50000"/>
                  </a:schemeClr>
                </a:solidFill>
                <a:latin typeface="Comic Sans MS" pitchFamily="66" charset="0"/>
              </a:rPr>
              <a:t>Omissione di </a:t>
            </a:r>
            <a:r>
              <a:rPr lang="it-IT" sz="1800" b="1" i="1" dirty="0" smtClean="0">
                <a:solidFill>
                  <a:schemeClr val="accent2">
                    <a:lumMod val="50000"/>
                  </a:schemeClr>
                </a:solidFill>
                <a:latin typeface="Comic Sans MS" pitchFamily="66" charset="0"/>
              </a:rPr>
              <a:t>costituenti l’alimento (</a:t>
            </a:r>
            <a:r>
              <a:rPr lang="it-IT" sz="1800" b="1" i="1" dirty="0" smtClean="0">
                <a:solidFill>
                  <a:schemeClr val="accent2">
                    <a:lumMod val="50000"/>
                  </a:schemeClr>
                </a:solidFill>
                <a:latin typeface="Comic Sans MS" pitchFamily="66" charset="0"/>
              </a:rPr>
              <a:t>art</a:t>
            </a:r>
            <a:r>
              <a:rPr lang="it-IT" sz="1800" b="1" i="1" dirty="0" smtClean="0">
                <a:solidFill>
                  <a:schemeClr val="accent2">
                    <a:lumMod val="50000"/>
                  </a:schemeClr>
                </a:solidFill>
                <a:latin typeface="Comic Sans MS" pitchFamily="66" charset="0"/>
              </a:rPr>
              <a:t>. 20): </a:t>
            </a:r>
          </a:p>
          <a:p>
            <a:pPr algn="just">
              <a:buFont typeface="Comic Sans MS" pitchFamily="66" charset="0"/>
              <a:buChar char="–"/>
              <a:defRPr/>
            </a:pPr>
            <a:r>
              <a:rPr lang="it-IT" sz="1800" i="1" dirty="0" smtClean="0">
                <a:solidFill>
                  <a:schemeClr val="accent2">
                    <a:lumMod val="50000"/>
                  </a:schemeClr>
                </a:solidFill>
                <a:latin typeface="Comic Sans MS" pitchFamily="66" charset="0"/>
              </a:rPr>
              <a:t>Costituenti  di un ingredienti temporaneamente separato;</a:t>
            </a:r>
          </a:p>
          <a:p>
            <a:pPr algn="just">
              <a:buFont typeface="Comic Sans MS" pitchFamily="66" charset="0"/>
              <a:buChar char="–"/>
              <a:defRPr/>
            </a:pPr>
            <a:r>
              <a:rPr lang="it-IT" sz="1800" i="1" dirty="0" smtClean="0">
                <a:solidFill>
                  <a:schemeClr val="accent2">
                    <a:lumMod val="50000"/>
                  </a:schemeClr>
                </a:solidFill>
                <a:latin typeface="Comic Sans MS" pitchFamily="66" charset="0"/>
              </a:rPr>
              <a:t>Additivi e enzimi alimentari  trasportati  da ingredienti (</a:t>
            </a:r>
            <a:r>
              <a:rPr lang="it-IT" sz="1800" i="1" dirty="0" err="1" smtClean="0">
                <a:solidFill>
                  <a:schemeClr val="accent2">
                    <a:lumMod val="50000"/>
                  </a:schemeClr>
                </a:solidFill>
                <a:latin typeface="Comic Sans MS" pitchFamily="66" charset="0"/>
              </a:rPr>
              <a:t>carry</a:t>
            </a:r>
            <a:r>
              <a:rPr lang="it-IT" sz="1800" i="1" dirty="0" smtClean="0">
                <a:solidFill>
                  <a:schemeClr val="accent2">
                    <a:lumMod val="50000"/>
                  </a:schemeClr>
                </a:solidFill>
                <a:latin typeface="Comic Sans MS" pitchFamily="66" charset="0"/>
              </a:rPr>
              <a:t> </a:t>
            </a:r>
            <a:r>
              <a:rPr lang="it-IT" sz="1800" i="1" dirty="0" err="1" smtClean="0">
                <a:solidFill>
                  <a:schemeClr val="accent2">
                    <a:lumMod val="50000"/>
                  </a:schemeClr>
                </a:solidFill>
                <a:latin typeface="Comic Sans MS" pitchFamily="66" charset="0"/>
              </a:rPr>
              <a:t>over</a:t>
            </a:r>
            <a:r>
              <a:rPr lang="it-IT" sz="1800" i="1" dirty="0" smtClean="0">
                <a:solidFill>
                  <a:schemeClr val="accent2">
                    <a:lumMod val="50000"/>
                  </a:schemeClr>
                </a:solidFill>
                <a:latin typeface="Comic Sans MS" pitchFamily="66" charset="0"/>
              </a:rPr>
              <a:t>) o utilizzati come coadiuvanti tecnologici;</a:t>
            </a:r>
          </a:p>
          <a:p>
            <a:pPr algn="just">
              <a:buFont typeface="Comic Sans MS" pitchFamily="66" charset="0"/>
              <a:buChar char="–"/>
              <a:defRPr/>
            </a:pPr>
            <a:r>
              <a:rPr lang="it-IT" sz="1800" i="1" dirty="0" smtClean="0">
                <a:solidFill>
                  <a:schemeClr val="accent2">
                    <a:lumMod val="50000"/>
                  </a:schemeClr>
                </a:solidFill>
                <a:latin typeface="Comic Sans MS" pitchFamily="66" charset="0"/>
              </a:rPr>
              <a:t>Supporti  e Sostanze che non sono additivi ma sono utilizzati come additivi o coadiuvanti;</a:t>
            </a:r>
          </a:p>
          <a:p>
            <a:pPr algn="just">
              <a:buFont typeface="Comic Sans MS" pitchFamily="66" charset="0"/>
              <a:buChar char="–"/>
              <a:defRPr/>
            </a:pPr>
            <a:r>
              <a:rPr lang="it-IT" sz="1800" i="1" dirty="0" smtClean="0">
                <a:solidFill>
                  <a:schemeClr val="accent2">
                    <a:lumMod val="50000"/>
                  </a:schemeClr>
                </a:solidFill>
                <a:latin typeface="Comic Sans MS" pitchFamily="66" charset="0"/>
              </a:rPr>
              <a:t>Acqua di ricostituzione o come liquido di copertura non consumato normalmente. </a:t>
            </a:r>
          </a:p>
        </p:txBody>
      </p:sp>
      <p:grpSp>
        <p:nvGrpSpPr>
          <p:cNvPr id="2" name="Gruppo 15"/>
          <p:cNvGrpSpPr/>
          <p:nvPr/>
        </p:nvGrpSpPr>
        <p:grpSpPr>
          <a:xfrm>
            <a:off x="251520" y="44425"/>
            <a:ext cx="8445500" cy="576263"/>
            <a:chOff x="251520" y="44425"/>
            <a:chExt cx="8445500" cy="576263"/>
          </a:xfrm>
        </p:grpSpPr>
        <p:sp>
          <p:nvSpPr>
            <p:cNvPr id="17" name="Ovale 16"/>
            <p:cNvSpPr/>
            <p:nvPr/>
          </p:nvSpPr>
          <p:spPr bwMode="auto">
            <a:xfrm>
              <a:off x="251520" y="46806"/>
              <a:ext cx="1619250" cy="504000"/>
            </a:xfrm>
            <a:prstGeom prst="ellipse">
              <a:avLst/>
            </a:prstGeom>
            <a:solidFill>
              <a:srgbClr val="990033"/>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Come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0000CC"/>
                  </a:solidFill>
                  <a:latin typeface="Comic Sans MS" pitchFamily="66" charset="0"/>
                </a:rPr>
                <a:t>indicare le informazioni obbligatorie?</a:t>
              </a:r>
              <a:endParaRPr lang="it-IT" sz="1600" b="1" dirty="0">
                <a:solidFill>
                  <a:srgbClr val="0000CC"/>
                </a:solidFill>
                <a:latin typeface="Comic Sans MS" pitchFamily="66" charset="0"/>
              </a:endParaRPr>
            </a:p>
          </p:txBody>
        </p:sp>
      </p:grpSp>
      <p:grpSp>
        <p:nvGrpSpPr>
          <p:cNvPr id="3" name="Gruppo 12"/>
          <p:cNvGrpSpPr/>
          <p:nvPr/>
        </p:nvGrpSpPr>
        <p:grpSpPr>
          <a:xfrm>
            <a:off x="36512" y="6345634"/>
            <a:ext cx="9144000" cy="539750"/>
            <a:chOff x="36512" y="6345634"/>
            <a:chExt cx="9144000" cy="539750"/>
          </a:xfrm>
        </p:grpSpPr>
        <p:pic>
          <p:nvPicPr>
            <p:cNvPr id="19" name="Picture 70" descr="ssica"/>
            <p:cNvPicPr preferRelativeResize="0">
              <a:picLocks noChangeArrowheads="1"/>
            </p:cNvPicPr>
            <p:nvPr/>
          </p:nvPicPr>
          <p:blipFill>
            <a:blip r:embed="rId4" cstate="print"/>
            <a:srcRect/>
            <a:stretch>
              <a:fillRect/>
            </a:stretch>
          </p:blipFill>
          <p:spPr bwMode="auto">
            <a:xfrm>
              <a:off x="36512" y="6345634"/>
              <a:ext cx="1655763" cy="539750"/>
            </a:xfrm>
            <a:prstGeom prst="rect">
              <a:avLst/>
            </a:prstGeom>
            <a:noFill/>
            <a:ln w="9525">
              <a:noFill/>
              <a:miter lim="800000"/>
              <a:headEnd/>
              <a:tailEnd/>
            </a:ln>
          </p:spPr>
        </p:pic>
        <p:sp>
          <p:nvSpPr>
            <p:cNvPr id="20" name="Text Box 71"/>
            <p:cNvSpPr txBox="1">
              <a:spLocks noChangeArrowheads="1"/>
            </p:cNvSpPr>
            <p:nvPr/>
          </p:nvSpPr>
          <p:spPr bwMode="auto">
            <a:xfrm>
              <a:off x="1655762" y="6345634"/>
              <a:ext cx="7524750" cy="539750"/>
            </a:xfrm>
            <a:prstGeom prst="rect">
              <a:avLst/>
            </a:prstGeom>
            <a:solidFill>
              <a:srgbClr val="0099FF"/>
            </a:solidFill>
            <a:ln w="9525" algn="ctr">
              <a:noFill/>
              <a:miter lim="800000"/>
              <a:headEnd/>
              <a:tailEnd/>
            </a:ln>
          </p:spPr>
          <p:txBody>
            <a:bodyPr/>
            <a:lstStyle/>
            <a:p>
              <a:pPr algn="ctr">
                <a:lnSpc>
                  <a:spcPct val="110000"/>
                </a:lnSpc>
              </a:pPr>
              <a:r>
                <a:rPr lang="it-IT" sz="1000" b="1" dirty="0" smtClean="0">
                  <a:solidFill>
                    <a:schemeClr val="bg1">
                      <a:lumMod val="95000"/>
                    </a:schemeClr>
                  </a:solidFill>
                  <a:latin typeface="Comic Sans MS" pitchFamily="66" charset="0"/>
                </a:rPr>
                <a:t>Informazioni sugli alimenti ai consumatori ai sensi del Regolamento (UE) N. 1169/2011</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367"/>
                                        </p:tgtEl>
                                        <p:attrNameLst>
                                          <p:attrName>style.visibility</p:attrName>
                                        </p:attrNameLst>
                                      </p:cBhvr>
                                      <p:to>
                                        <p:strVal val="visible"/>
                                      </p:to>
                                    </p:set>
                                    <p:animEffect transition="in" filter="checkerboard(across)">
                                      <p:cBhvr>
                                        <p:cTn id="7" dur="500"/>
                                        <p:tgtEl>
                                          <p:spTgt spid="1536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checkerboard(across)">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checkerboard(across)">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7"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93" name="Picture 70" descr="ssica"/>
          <p:cNvPicPr preferRelativeResize="0">
            <a:picLocks noChangeArrowheads="1"/>
          </p:cNvPicPr>
          <p:nvPr/>
        </p:nvPicPr>
        <p:blipFill>
          <a:blip r:embed="rId3" cstate="print"/>
          <a:srcRect/>
          <a:stretch>
            <a:fillRect/>
          </a:stretch>
        </p:blipFill>
        <p:spPr bwMode="auto">
          <a:xfrm>
            <a:off x="36512" y="6345634"/>
            <a:ext cx="1655763" cy="539750"/>
          </a:xfrm>
          <a:prstGeom prst="rect">
            <a:avLst/>
          </a:prstGeom>
          <a:noFill/>
          <a:ln w="9525">
            <a:noFill/>
            <a:miter lim="800000"/>
            <a:headEnd/>
            <a:tailEnd/>
          </a:ln>
        </p:spPr>
      </p:pic>
      <p:sp>
        <p:nvSpPr>
          <p:cNvPr id="3094" name="Text Box 71"/>
          <p:cNvSpPr txBox="1">
            <a:spLocks noChangeArrowheads="1"/>
          </p:cNvSpPr>
          <p:nvPr/>
        </p:nvSpPr>
        <p:spPr bwMode="auto">
          <a:xfrm>
            <a:off x="1655762" y="6345634"/>
            <a:ext cx="7524750" cy="539750"/>
          </a:xfrm>
          <a:prstGeom prst="rect">
            <a:avLst/>
          </a:prstGeom>
          <a:solidFill>
            <a:srgbClr val="0099FF"/>
          </a:solidFill>
          <a:ln w="9525" algn="ctr">
            <a:noFill/>
            <a:miter lim="800000"/>
            <a:headEnd/>
            <a:tailEnd/>
          </a:ln>
        </p:spPr>
        <p:txBody>
          <a:bodyPr/>
          <a:lstStyle/>
          <a:p>
            <a:pPr algn="ctr">
              <a:lnSpc>
                <a:spcPct val="110000"/>
              </a:lnSpc>
            </a:pPr>
            <a:r>
              <a:rPr lang="it-IT" sz="1000" b="1" dirty="0" smtClean="0">
                <a:solidFill>
                  <a:schemeClr val="bg1">
                    <a:lumMod val="95000"/>
                  </a:schemeClr>
                </a:solidFill>
                <a:latin typeface="Comic Sans MS" pitchFamily="66" charset="0"/>
              </a:rPr>
              <a:t>Informazioni sugli alimenti ai consumatori ai sensi del Regolamento (UE) N. 1169/2011</a:t>
            </a:r>
          </a:p>
        </p:txBody>
      </p:sp>
      <p:sp>
        <p:nvSpPr>
          <p:cNvPr id="3075" name="Rectangle 73"/>
          <p:cNvSpPr>
            <a:spLocks noChangeArrowheads="1"/>
          </p:cNvSpPr>
          <p:nvPr/>
        </p:nvSpPr>
        <p:spPr bwMode="auto">
          <a:xfrm>
            <a:off x="0" y="0"/>
            <a:ext cx="9144000" cy="1000108"/>
          </a:xfrm>
          <a:prstGeom prst="rect">
            <a:avLst/>
          </a:prstGeom>
          <a:solidFill>
            <a:srgbClr val="00FFFF"/>
          </a:solidFill>
          <a:ln w="9525">
            <a:noFill/>
            <a:miter lim="800000"/>
            <a:headEnd/>
            <a:tailEnd/>
          </a:ln>
        </p:spPr>
        <p:txBody>
          <a:bodyPr anchor="ctr"/>
          <a:lstStyle/>
          <a:p>
            <a:pPr algn="ctr"/>
            <a:r>
              <a:rPr lang="it-IT" sz="2800" b="1" dirty="0" smtClean="0">
                <a:solidFill>
                  <a:srgbClr val="FF0000"/>
                </a:solidFill>
                <a:latin typeface="Comic Sans MS" pitchFamily="66" charset="0"/>
              </a:rPr>
              <a:t>6 Quesiti sulla fornitura delle informazione degli alimenti ai consumatori</a:t>
            </a:r>
            <a:endParaRPr lang="it-IT" sz="2800" b="1" dirty="0">
              <a:solidFill>
                <a:srgbClr val="FF0000"/>
              </a:solidFill>
              <a:latin typeface="Comic Sans MS" pitchFamily="66" charset="0"/>
            </a:endParaRPr>
          </a:p>
        </p:txBody>
      </p:sp>
      <p:sp>
        <p:nvSpPr>
          <p:cNvPr id="3076" name="Rectangle 109"/>
          <p:cNvSpPr>
            <a:spLocks noChangeArrowheads="1"/>
          </p:cNvSpPr>
          <p:nvPr/>
        </p:nvSpPr>
        <p:spPr bwMode="auto">
          <a:xfrm>
            <a:off x="107504" y="1017312"/>
            <a:ext cx="8928100" cy="5220000"/>
          </a:xfrm>
          <a:prstGeom prst="rect">
            <a:avLst/>
          </a:prstGeom>
          <a:solidFill>
            <a:srgbClr val="FFFF99"/>
          </a:solidFill>
          <a:ln w="25400">
            <a:solidFill>
              <a:schemeClr val="tx1"/>
            </a:solidFill>
            <a:miter lim="800000"/>
            <a:headEnd/>
            <a:tailEnd/>
          </a:ln>
        </p:spPr>
        <p:txBody>
          <a:bodyPr/>
          <a:lstStyle/>
          <a:p>
            <a:pPr>
              <a:lnSpc>
                <a:spcPct val="130000"/>
              </a:lnSpc>
              <a:spcBef>
                <a:spcPct val="20000"/>
              </a:spcBef>
            </a:pPr>
            <a:r>
              <a:rPr lang="it-IT" sz="2400" b="1">
                <a:solidFill>
                  <a:srgbClr val="0000CC"/>
                </a:solidFill>
                <a:latin typeface="Comic Sans MS" pitchFamily="66" charset="0"/>
              </a:rPr>
              <a:t>             </a:t>
            </a:r>
            <a:endParaRPr lang="it-IT" sz="2000" b="1">
              <a:solidFill>
                <a:srgbClr val="0000CC"/>
              </a:solidFill>
              <a:latin typeface="Comic Sans MS" pitchFamily="66" charset="0"/>
            </a:endParaRPr>
          </a:p>
          <a:p>
            <a:pPr>
              <a:lnSpc>
                <a:spcPct val="130000"/>
              </a:lnSpc>
              <a:spcBef>
                <a:spcPct val="20000"/>
              </a:spcBef>
            </a:pPr>
            <a:r>
              <a:rPr lang="it-IT" sz="2000" b="1">
                <a:solidFill>
                  <a:srgbClr val="0000CC"/>
                </a:solidFill>
                <a:latin typeface="Comic Sans MS" pitchFamily="66" charset="0"/>
              </a:rPr>
              <a:t>               </a:t>
            </a:r>
          </a:p>
          <a:p>
            <a:pPr>
              <a:lnSpc>
                <a:spcPct val="130000"/>
              </a:lnSpc>
              <a:spcBef>
                <a:spcPct val="20000"/>
              </a:spcBef>
            </a:pPr>
            <a:endParaRPr lang="it-IT" sz="2000" b="1">
              <a:solidFill>
                <a:srgbClr val="0000CC"/>
              </a:solidFill>
              <a:latin typeface="Comic Sans MS" pitchFamily="66" charset="0"/>
            </a:endParaRPr>
          </a:p>
          <a:p>
            <a:pPr>
              <a:lnSpc>
                <a:spcPct val="130000"/>
              </a:lnSpc>
              <a:spcBef>
                <a:spcPct val="20000"/>
              </a:spcBef>
            </a:pPr>
            <a:endParaRPr lang="it-IT" sz="2000" b="1">
              <a:solidFill>
                <a:srgbClr val="0000CC"/>
              </a:solidFill>
              <a:latin typeface="Comic Sans MS" pitchFamily="66" charset="0"/>
            </a:endParaRPr>
          </a:p>
          <a:p>
            <a:pPr>
              <a:lnSpc>
                <a:spcPct val="130000"/>
              </a:lnSpc>
              <a:spcBef>
                <a:spcPct val="20000"/>
              </a:spcBef>
            </a:pPr>
            <a:endParaRPr lang="it-IT" sz="2000" b="1">
              <a:solidFill>
                <a:srgbClr val="0000CC"/>
              </a:solidFill>
              <a:latin typeface="Comic Sans MS" pitchFamily="66" charset="0"/>
            </a:endParaRPr>
          </a:p>
          <a:p>
            <a:pPr>
              <a:lnSpc>
                <a:spcPct val="130000"/>
              </a:lnSpc>
              <a:spcBef>
                <a:spcPct val="20000"/>
              </a:spcBef>
            </a:pPr>
            <a:endParaRPr lang="it-IT" sz="2000" b="1">
              <a:solidFill>
                <a:srgbClr val="0000CC"/>
              </a:solidFill>
              <a:latin typeface="Comic Sans MS" pitchFamily="66" charset="0"/>
            </a:endParaRPr>
          </a:p>
          <a:p>
            <a:pPr>
              <a:lnSpc>
                <a:spcPct val="130000"/>
              </a:lnSpc>
              <a:spcBef>
                <a:spcPct val="20000"/>
              </a:spcBef>
            </a:pPr>
            <a:endParaRPr lang="it-IT" sz="2000" b="1">
              <a:solidFill>
                <a:srgbClr val="0000CC"/>
              </a:solidFill>
              <a:latin typeface="Comic Sans MS" pitchFamily="66" charset="0"/>
            </a:endParaRPr>
          </a:p>
          <a:p>
            <a:pPr>
              <a:lnSpc>
                <a:spcPct val="130000"/>
              </a:lnSpc>
              <a:spcBef>
                <a:spcPct val="20000"/>
              </a:spcBef>
            </a:pPr>
            <a:endParaRPr lang="it-IT" sz="2000" b="1">
              <a:solidFill>
                <a:srgbClr val="0000CC"/>
              </a:solidFill>
              <a:latin typeface="Comic Sans MS" pitchFamily="66" charset="0"/>
            </a:endParaRPr>
          </a:p>
          <a:p>
            <a:pPr>
              <a:lnSpc>
                <a:spcPct val="130000"/>
              </a:lnSpc>
              <a:spcBef>
                <a:spcPct val="20000"/>
              </a:spcBef>
            </a:pPr>
            <a:endParaRPr lang="it-IT" sz="2000" b="1">
              <a:solidFill>
                <a:srgbClr val="0000CC"/>
              </a:solidFill>
              <a:latin typeface="Comic Sans MS" pitchFamily="66" charset="0"/>
            </a:endParaRPr>
          </a:p>
        </p:txBody>
      </p:sp>
      <p:grpSp>
        <p:nvGrpSpPr>
          <p:cNvPr id="3077" name="Gruppo 18"/>
          <p:cNvGrpSpPr>
            <a:grpSpLocks/>
          </p:cNvGrpSpPr>
          <p:nvPr/>
        </p:nvGrpSpPr>
        <p:grpSpPr bwMode="auto">
          <a:xfrm>
            <a:off x="142874" y="1458946"/>
            <a:ext cx="8461574" cy="576263"/>
            <a:chOff x="142843" y="714356"/>
            <a:chExt cx="8265815" cy="576000"/>
          </a:xfrm>
        </p:grpSpPr>
        <p:sp>
          <p:nvSpPr>
            <p:cNvPr id="8" name="Ovale 7"/>
            <p:cNvSpPr/>
            <p:nvPr/>
          </p:nvSpPr>
          <p:spPr>
            <a:xfrm>
              <a:off x="142843" y="714356"/>
              <a:ext cx="1794342" cy="571239"/>
            </a:xfrm>
            <a:prstGeom prst="ellipse">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800" b="1" dirty="0">
                  <a:latin typeface="Comic Sans MS" pitchFamily="66" charset="0"/>
                </a:rPr>
                <a:t>COSA</a:t>
              </a:r>
            </a:p>
          </p:txBody>
        </p:sp>
        <p:sp>
          <p:nvSpPr>
            <p:cNvPr id="10" name="Rettangolo 9"/>
            <p:cNvSpPr/>
            <p:nvPr/>
          </p:nvSpPr>
          <p:spPr>
            <a:xfrm>
              <a:off x="1903164" y="714356"/>
              <a:ext cx="6505494"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800" b="1" dirty="0">
                  <a:solidFill>
                    <a:srgbClr val="0000CC"/>
                  </a:solidFill>
                  <a:latin typeface="Comic Sans MS" pitchFamily="66" charset="0"/>
                </a:rPr>
                <a:t>sono </a:t>
              </a:r>
              <a:r>
                <a:rPr lang="it-IT" sz="1800" b="1" dirty="0" smtClean="0">
                  <a:solidFill>
                    <a:srgbClr val="0000CC"/>
                  </a:solidFill>
                  <a:latin typeface="Comic Sans MS" pitchFamily="66" charset="0"/>
                </a:rPr>
                <a:t>le informazioni sugli alimenti?</a:t>
              </a:r>
              <a:endParaRPr lang="it-IT" sz="1800" dirty="0"/>
            </a:p>
          </p:txBody>
        </p:sp>
      </p:grpSp>
      <p:grpSp>
        <p:nvGrpSpPr>
          <p:cNvPr id="3078" name="Gruppo 19"/>
          <p:cNvGrpSpPr>
            <a:grpSpLocks/>
          </p:cNvGrpSpPr>
          <p:nvPr/>
        </p:nvGrpSpPr>
        <p:grpSpPr bwMode="auto">
          <a:xfrm>
            <a:off x="142874" y="2204864"/>
            <a:ext cx="8461574" cy="651082"/>
            <a:chOff x="142843" y="1496826"/>
            <a:chExt cx="8462025" cy="650786"/>
          </a:xfrm>
        </p:grpSpPr>
        <p:sp>
          <p:nvSpPr>
            <p:cNvPr id="9" name="Ovale 8"/>
            <p:cNvSpPr/>
            <p:nvPr/>
          </p:nvSpPr>
          <p:spPr>
            <a:xfrm>
              <a:off x="142843" y="1496826"/>
              <a:ext cx="1836936" cy="646026"/>
            </a:xfrm>
            <a:prstGeom prst="ellipse">
              <a:avLst/>
            </a:prstGeom>
            <a:solidFill>
              <a:srgbClr val="FF0000"/>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800" b="1" dirty="0">
                  <a:latin typeface="Comic Sans MS" pitchFamily="66" charset="0"/>
                </a:rPr>
                <a:t>QUANDO</a:t>
              </a:r>
            </a:p>
          </p:txBody>
        </p:sp>
        <p:sp>
          <p:nvSpPr>
            <p:cNvPr id="12" name="Rettangolo 11"/>
            <p:cNvSpPr/>
            <p:nvPr/>
          </p:nvSpPr>
          <p:spPr>
            <a:xfrm>
              <a:off x="1944951" y="1571612"/>
              <a:ext cx="6659917"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800" b="1" dirty="0" smtClean="0">
                  <a:solidFill>
                    <a:srgbClr val="0000CC"/>
                  </a:solidFill>
                  <a:latin typeface="Comic Sans MS" pitchFamily="66" charset="0"/>
                </a:rPr>
                <a:t>va fornita l’informazione sugli alimenti?</a:t>
              </a:r>
              <a:endParaRPr lang="it-IT" sz="1800" dirty="0"/>
            </a:p>
          </p:txBody>
        </p:sp>
      </p:grpSp>
      <p:grpSp>
        <p:nvGrpSpPr>
          <p:cNvPr id="3079" name="Gruppo 20"/>
          <p:cNvGrpSpPr>
            <a:grpSpLocks/>
          </p:cNvGrpSpPr>
          <p:nvPr/>
        </p:nvGrpSpPr>
        <p:grpSpPr bwMode="auto">
          <a:xfrm>
            <a:off x="142874" y="3100421"/>
            <a:ext cx="8445501" cy="574675"/>
            <a:chOff x="142843" y="2428868"/>
            <a:chExt cx="8445951" cy="576000"/>
          </a:xfrm>
        </p:grpSpPr>
        <p:sp>
          <p:nvSpPr>
            <p:cNvPr id="13" name="Ovale 12"/>
            <p:cNvSpPr/>
            <p:nvPr/>
          </p:nvSpPr>
          <p:spPr>
            <a:xfrm>
              <a:off x="142843" y="2428868"/>
              <a:ext cx="1836935" cy="571227"/>
            </a:xfrm>
            <a:prstGeom prst="ellipse">
              <a:avLst/>
            </a:prstGeom>
            <a:solidFill>
              <a:srgbClr val="92D050"/>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800" b="1" dirty="0">
                  <a:latin typeface="Comic Sans MS" pitchFamily="66" charset="0"/>
                </a:rPr>
                <a:t>DOVE</a:t>
              </a:r>
            </a:p>
          </p:txBody>
        </p:sp>
        <p:sp>
          <p:nvSpPr>
            <p:cNvPr id="14" name="Rettangolo 13"/>
            <p:cNvSpPr/>
            <p:nvPr/>
          </p:nvSpPr>
          <p:spPr>
            <a:xfrm>
              <a:off x="1928877" y="2428868"/>
              <a:ext cx="6659917"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800" b="1" dirty="0" smtClean="0">
                  <a:solidFill>
                    <a:srgbClr val="0000CC"/>
                  </a:solidFill>
                  <a:latin typeface="Comic Sans MS" pitchFamily="66" charset="0"/>
                </a:rPr>
                <a:t>vanno </a:t>
              </a:r>
              <a:r>
                <a:rPr lang="it-IT" sz="1800" b="1" dirty="0">
                  <a:solidFill>
                    <a:srgbClr val="0000CC"/>
                  </a:solidFill>
                  <a:latin typeface="Comic Sans MS" pitchFamily="66" charset="0"/>
                </a:rPr>
                <a:t>riportate </a:t>
              </a:r>
              <a:r>
                <a:rPr lang="it-IT" sz="1800" b="1" dirty="0" smtClean="0">
                  <a:solidFill>
                    <a:srgbClr val="0000CC"/>
                  </a:solidFill>
                  <a:latin typeface="Comic Sans MS" pitchFamily="66" charset="0"/>
                </a:rPr>
                <a:t>le informazioni sugli alimenti?</a:t>
              </a:r>
              <a:endParaRPr lang="it-IT" sz="1800" dirty="0"/>
            </a:p>
          </p:txBody>
        </p:sp>
      </p:grpSp>
      <p:grpSp>
        <p:nvGrpSpPr>
          <p:cNvPr id="3080" name="Gruppo 21"/>
          <p:cNvGrpSpPr>
            <a:grpSpLocks/>
          </p:cNvGrpSpPr>
          <p:nvPr/>
        </p:nvGrpSpPr>
        <p:grpSpPr bwMode="auto">
          <a:xfrm>
            <a:off x="142874" y="3919571"/>
            <a:ext cx="8445501" cy="576263"/>
            <a:chOff x="142843" y="3214686"/>
            <a:chExt cx="8445951" cy="576000"/>
          </a:xfrm>
        </p:grpSpPr>
        <p:sp>
          <p:nvSpPr>
            <p:cNvPr id="15" name="Ovale 14"/>
            <p:cNvSpPr/>
            <p:nvPr/>
          </p:nvSpPr>
          <p:spPr>
            <a:xfrm>
              <a:off x="142843" y="3214686"/>
              <a:ext cx="1836935" cy="571239"/>
            </a:xfrm>
            <a:prstGeom prst="ellipse">
              <a:avLst/>
            </a:prstGeom>
            <a:solidFill>
              <a:srgbClr val="00B0F0"/>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800" b="1" dirty="0">
                  <a:latin typeface="Comic Sans MS" pitchFamily="66" charset="0"/>
                </a:rPr>
                <a:t>CHI</a:t>
              </a:r>
            </a:p>
          </p:txBody>
        </p:sp>
        <p:sp>
          <p:nvSpPr>
            <p:cNvPr id="16" name="Rettangolo 15"/>
            <p:cNvSpPr/>
            <p:nvPr/>
          </p:nvSpPr>
          <p:spPr>
            <a:xfrm>
              <a:off x="1928877" y="3214686"/>
              <a:ext cx="6659917"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800" b="1" dirty="0">
                  <a:solidFill>
                    <a:srgbClr val="0000CC"/>
                  </a:solidFill>
                  <a:latin typeface="Comic Sans MS" pitchFamily="66" charset="0"/>
                </a:rPr>
                <a:t>è responsabile della </a:t>
              </a:r>
              <a:r>
                <a:rPr lang="it-IT" sz="1800" b="1" dirty="0" smtClean="0">
                  <a:solidFill>
                    <a:srgbClr val="0000CC"/>
                  </a:solidFill>
                  <a:latin typeface="Comic Sans MS" pitchFamily="66" charset="0"/>
                </a:rPr>
                <a:t>corretta informazioni sugli alimenti?</a:t>
              </a:r>
              <a:endParaRPr lang="it-IT" sz="1800" dirty="0"/>
            </a:p>
          </p:txBody>
        </p:sp>
      </p:grpSp>
      <p:grpSp>
        <p:nvGrpSpPr>
          <p:cNvPr id="3081" name="Gruppo 22"/>
          <p:cNvGrpSpPr>
            <a:grpSpLocks/>
          </p:cNvGrpSpPr>
          <p:nvPr/>
        </p:nvGrpSpPr>
        <p:grpSpPr bwMode="auto">
          <a:xfrm>
            <a:off x="142874" y="4740309"/>
            <a:ext cx="8445501" cy="576262"/>
            <a:chOff x="142843" y="3996008"/>
            <a:chExt cx="8445951" cy="576000"/>
          </a:xfrm>
        </p:grpSpPr>
        <p:sp>
          <p:nvSpPr>
            <p:cNvPr id="17" name="Ovale 16"/>
            <p:cNvSpPr/>
            <p:nvPr/>
          </p:nvSpPr>
          <p:spPr>
            <a:xfrm>
              <a:off x="142843" y="3996008"/>
              <a:ext cx="1836936" cy="571240"/>
            </a:xfrm>
            <a:prstGeom prst="ellipse">
              <a:avLst/>
            </a:prstGeom>
            <a:solidFill>
              <a:srgbClr val="7030A0"/>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800" b="1" dirty="0" smtClean="0">
                  <a:latin typeface="Comic Sans MS" pitchFamily="66" charset="0"/>
                </a:rPr>
                <a:t>QUALI</a:t>
              </a:r>
              <a:endParaRPr lang="it-IT" sz="1800" b="1" dirty="0">
                <a:latin typeface="Comic Sans MS" pitchFamily="66" charset="0"/>
              </a:endParaRPr>
            </a:p>
          </p:txBody>
        </p:sp>
        <p:sp>
          <p:nvSpPr>
            <p:cNvPr id="18" name="Rettangolo 17"/>
            <p:cNvSpPr/>
            <p:nvPr/>
          </p:nvSpPr>
          <p:spPr>
            <a:xfrm>
              <a:off x="1928877" y="3996008"/>
              <a:ext cx="6659917"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800" b="1" dirty="0" smtClean="0">
                  <a:solidFill>
                    <a:srgbClr val="0000CC"/>
                  </a:solidFill>
                  <a:latin typeface="Comic Sans MS" pitchFamily="66" charset="0"/>
                </a:rPr>
                <a:t>sono le informazioni che devono essere fornite?</a:t>
              </a:r>
              <a:endParaRPr lang="it-IT" sz="1800" b="1" dirty="0">
                <a:solidFill>
                  <a:srgbClr val="0000CC"/>
                </a:solidFill>
                <a:latin typeface="Comic Sans MS" pitchFamily="66" charset="0"/>
              </a:endParaRPr>
            </a:p>
          </p:txBody>
        </p:sp>
      </p:grpSp>
      <p:grpSp>
        <p:nvGrpSpPr>
          <p:cNvPr id="21" name="Gruppo 22"/>
          <p:cNvGrpSpPr>
            <a:grpSpLocks/>
          </p:cNvGrpSpPr>
          <p:nvPr/>
        </p:nvGrpSpPr>
        <p:grpSpPr bwMode="auto">
          <a:xfrm>
            <a:off x="179512" y="5517034"/>
            <a:ext cx="8445500" cy="576262"/>
            <a:chOff x="142844" y="3996008"/>
            <a:chExt cx="8445950" cy="576000"/>
          </a:xfrm>
        </p:grpSpPr>
        <p:sp>
          <p:nvSpPr>
            <p:cNvPr id="22" name="Ovale 21"/>
            <p:cNvSpPr/>
            <p:nvPr/>
          </p:nvSpPr>
          <p:spPr>
            <a:xfrm>
              <a:off x="142844" y="3996008"/>
              <a:ext cx="1800296" cy="571240"/>
            </a:xfrm>
            <a:prstGeom prst="ellipse">
              <a:avLst/>
            </a:prstGeom>
            <a:solidFill>
              <a:srgbClr val="990033"/>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800" b="1" dirty="0" smtClean="0">
                  <a:latin typeface="Comic Sans MS" pitchFamily="66" charset="0"/>
                </a:rPr>
                <a:t>COME</a:t>
              </a:r>
              <a:r>
                <a:rPr lang="it-IT" sz="1600" b="1" dirty="0" smtClean="0">
                  <a:latin typeface="Comic Sans MS" pitchFamily="66" charset="0"/>
                </a:rPr>
                <a:t> </a:t>
              </a:r>
              <a:endParaRPr lang="it-IT" sz="1600" b="1" dirty="0">
                <a:latin typeface="Comic Sans MS" pitchFamily="66" charset="0"/>
              </a:endParaRPr>
            </a:p>
          </p:txBody>
        </p:sp>
        <p:sp>
          <p:nvSpPr>
            <p:cNvPr id="23" name="Rettangolo 22"/>
            <p:cNvSpPr/>
            <p:nvPr/>
          </p:nvSpPr>
          <p:spPr>
            <a:xfrm>
              <a:off x="1928877" y="3996008"/>
              <a:ext cx="6659917"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800" b="1" dirty="0" smtClean="0">
                  <a:solidFill>
                    <a:srgbClr val="0000CC"/>
                  </a:solidFill>
                  <a:latin typeface="Comic Sans MS" pitchFamily="66" charset="0"/>
                </a:rPr>
                <a:t>indicare le informazioni obbligatorie?</a:t>
              </a:r>
              <a:endParaRPr lang="it-IT" sz="1800" b="1" dirty="0">
                <a:solidFill>
                  <a:srgbClr val="0000CC"/>
                </a:solidFill>
                <a:latin typeface="Comic Sans MS" pitchFamily="66"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077"/>
                                        </p:tgtEl>
                                        <p:attrNameLst>
                                          <p:attrName>style.visibility</p:attrName>
                                        </p:attrNameLst>
                                      </p:cBhvr>
                                      <p:to>
                                        <p:strVal val="visible"/>
                                      </p:to>
                                    </p:set>
                                    <p:animEffect transition="in" filter="checkerboard(across)">
                                      <p:cBhvr>
                                        <p:cTn id="7" dur="500"/>
                                        <p:tgtEl>
                                          <p:spTgt spid="307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078"/>
                                        </p:tgtEl>
                                        <p:attrNameLst>
                                          <p:attrName>style.visibility</p:attrName>
                                        </p:attrNameLst>
                                      </p:cBhvr>
                                      <p:to>
                                        <p:strVal val="visible"/>
                                      </p:to>
                                    </p:set>
                                    <p:animEffect transition="in" filter="checkerboard(across)">
                                      <p:cBhvr>
                                        <p:cTn id="12" dur="500"/>
                                        <p:tgtEl>
                                          <p:spTgt spid="3078"/>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079"/>
                                        </p:tgtEl>
                                        <p:attrNameLst>
                                          <p:attrName>style.visibility</p:attrName>
                                        </p:attrNameLst>
                                      </p:cBhvr>
                                      <p:to>
                                        <p:strVal val="visible"/>
                                      </p:to>
                                    </p:set>
                                    <p:animEffect transition="in" filter="checkerboard(across)">
                                      <p:cBhvr>
                                        <p:cTn id="17" dur="500"/>
                                        <p:tgtEl>
                                          <p:spTgt spid="3079"/>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080"/>
                                        </p:tgtEl>
                                        <p:attrNameLst>
                                          <p:attrName>style.visibility</p:attrName>
                                        </p:attrNameLst>
                                      </p:cBhvr>
                                      <p:to>
                                        <p:strVal val="visible"/>
                                      </p:to>
                                    </p:set>
                                    <p:animEffect transition="in" filter="checkerboard(across)">
                                      <p:cBhvr>
                                        <p:cTn id="22" dur="500"/>
                                        <p:tgtEl>
                                          <p:spTgt spid="3080"/>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081"/>
                                        </p:tgtEl>
                                        <p:attrNameLst>
                                          <p:attrName>style.visibility</p:attrName>
                                        </p:attrNameLst>
                                      </p:cBhvr>
                                      <p:to>
                                        <p:strVal val="visible"/>
                                      </p:to>
                                    </p:set>
                                    <p:animEffect transition="in" filter="checkerboard(across)">
                                      <p:cBhvr>
                                        <p:cTn id="27" dur="500"/>
                                        <p:tgtEl>
                                          <p:spTgt spid="3081"/>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checkerboard(across)">
                                      <p:cBhvr>
                                        <p:cTn id="3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620688"/>
            <a:ext cx="9144000" cy="6072206"/>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sp>
        <p:nvSpPr>
          <p:cNvPr id="15367" name="Rettangolo 6"/>
          <p:cNvSpPr>
            <a:spLocks noChangeArrowheads="1"/>
          </p:cNvSpPr>
          <p:nvPr/>
        </p:nvSpPr>
        <p:spPr bwMode="auto">
          <a:xfrm>
            <a:off x="179512" y="692696"/>
            <a:ext cx="5580000" cy="39600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spAutoFit/>
          </a:bodyPr>
          <a:lstStyle/>
          <a:p>
            <a:pPr>
              <a:defRPr/>
            </a:pPr>
            <a:r>
              <a:rPr lang="it-IT" sz="1800" b="1" dirty="0" smtClean="0">
                <a:solidFill>
                  <a:schemeClr val="accent2">
                    <a:lumMod val="50000"/>
                  </a:schemeClr>
                </a:solidFill>
                <a:latin typeface="Comic Sans MS" pitchFamily="66" charset="0"/>
              </a:rPr>
              <a:t>Indicazioni degli ingredienti, inoltre:</a:t>
            </a:r>
            <a:endParaRPr lang="it-IT" sz="1800" b="1" dirty="0">
              <a:solidFill>
                <a:schemeClr val="accent2">
                  <a:lumMod val="50000"/>
                </a:schemeClr>
              </a:solidFill>
              <a:latin typeface="Comic Sans MS" pitchFamily="66" charset="0"/>
            </a:endParaRPr>
          </a:p>
          <a:p>
            <a:pPr>
              <a:defRPr/>
            </a:pPr>
            <a:endParaRPr lang="it-IT" sz="1600" b="1" dirty="0">
              <a:latin typeface="Comic Sans MS" pitchFamily="66" charset="0"/>
            </a:endParaRPr>
          </a:p>
          <a:p>
            <a:pPr>
              <a:defRPr/>
            </a:pPr>
            <a:endParaRPr lang="it-IT" sz="1600" b="1" i="1" dirty="0">
              <a:latin typeface="Comic Sans MS" pitchFamily="66" charset="0"/>
            </a:endParaRPr>
          </a:p>
          <a:p>
            <a:pPr>
              <a:defRPr/>
            </a:pPr>
            <a:endParaRPr lang="it-IT" sz="1600" b="1" i="1" dirty="0">
              <a:latin typeface="Comic Sans MS" pitchFamily="66" charset="0"/>
            </a:endParaRPr>
          </a:p>
        </p:txBody>
      </p:sp>
      <p:grpSp>
        <p:nvGrpSpPr>
          <p:cNvPr id="2" name="Gruppo 15"/>
          <p:cNvGrpSpPr/>
          <p:nvPr/>
        </p:nvGrpSpPr>
        <p:grpSpPr>
          <a:xfrm>
            <a:off x="251520" y="44425"/>
            <a:ext cx="8445500" cy="576263"/>
            <a:chOff x="251520" y="44425"/>
            <a:chExt cx="8445500" cy="576263"/>
          </a:xfrm>
        </p:grpSpPr>
        <p:sp>
          <p:nvSpPr>
            <p:cNvPr id="17" name="Ovale 16"/>
            <p:cNvSpPr/>
            <p:nvPr/>
          </p:nvSpPr>
          <p:spPr bwMode="auto">
            <a:xfrm>
              <a:off x="251520" y="46806"/>
              <a:ext cx="1619250" cy="504000"/>
            </a:xfrm>
            <a:prstGeom prst="ellipse">
              <a:avLst/>
            </a:prstGeom>
            <a:solidFill>
              <a:srgbClr val="990033"/>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Come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0000CC"/>
                  </a:solidFill>
                  <a:latin typeface="Comic Sans MS" pitchFamily="66" charset="0"/>
                </a:rPr>
                <a:t>indicare le informazioni obbligatorie?</a:t>
              </a:r>
              <a:endParaRPr lang="it-IT" sz="1600" b="1" dirty="0">
                <a:solidFill>
                  <a:srgbClr val="0000CC"/>
                </a:solidFill>
                <a:latin typeface="Comic Sans MS" pitchFamily="66" charset="0"/>
              </a:endParaRPr>
            </a:p>
          </p:txBody>
        </p:sp>
      </p:grpSp>
      <p:grpSp>
        <p:nvGrpSpPr>
          <p:cNvPr id="3" name="Gruppo 12"/>
          <p:cNvGrpSpPr/>
          <p:nvPr/>
        </p:nvGrpSpPr>
        <p:grpSpPr>
          <a:xfrm>
            <a:off x="36512" y="6345634"/>
            <a:ext cx="9144000" cy="539750"/>
            <a:chOff x="36512" y="6345634"/>
            <a:chExt cx="9144000" cy="539750"/>
          </a:xfrm>
        </p:grpSpPr>
        <p:pic>
          <p:nvPicPr>
            <p:cNvPr id="19" name="Picture 70" descr="ssica"/>
            <p:cNvPicPr preferRelativeResize="0">
              <a:picLocks noChangeArrowheads="1"/>
            </p:cNvPicPr>
            <p:nvPr/>
          </p:nvPicPr>
          <p:blipFill>
            <a:blip r:embed="rId4" cstate="print"/>
            <a:srcRect/>
            <a:stretch>
              <a:fillRect/>
            </a:stretch>
          </p:blipFill>
          <p:spPr bwMode="auto">
            <a:xfrm>
              <a:off x="36512" y="6345634"/>
              <a:ext cx="1655763" cy="539750"/>
            </a:xfrm>
            <a:prstGeom prst="rect">
              <a:avLst/>
            </a:prstGeom>
            <a:noFill/>
            <a:ln w="9525">
              <a:noFill/>
              <a:miter lim="800000"/>
              <a:headEnd/>
              <a:tailEnd/>
            </a:ln>
          </p:spPr>
        </p:pic>
        <p:sp>
          <p:nvSpPr>
            <p:cNvPr id="20" name="Text Box 71"/>
            <p:cNvSpPr txBox="1">
              <a:spLocks noChangeArrowheads="1"/>
            </p:cNvSpPr>
            <p:nvPr/>
          </p:nvSpPr>
          <p:spPr bwMode="auto">
            <a:xfrm>
              <a:off x="1655762" y="6345634"/>
              <a:ext cx="7524750" cy="539750"/>
            </a:xfrm>
            <a:prstGeom prst="rect">
              <a:avLst/>
            </a:prstGeom>
            <a:solidFill>
              <a:srgbClr val="0099FF"/>
            </a:solidFill>
            <a:ln w="9525" algn="ctr">
              <a:noFill/>
              <a:miter lim="800000"/>
              <a:headEnd/>
              <a:tailEnd/>
            </a:ln>
          </p:spPr>
          <p:txBody>
            <a:bodyPr/>
            <a:lstStyle/>
            <a:p>
              <a:pPr algn="ctr">
                <a:lnSpc>
                  <a:spcPct val="110000"/>
                </a:lnSpc>
              </a:pPr>
              <a:r>
                <a:rPr lang="it-IT" sz="1000" b="1" dirty="0" smtClean="0">
                  <a:solidFill>
                    <a:schemeClr val="bg1">
                      <a:lumMod val="95000"/>
                    </a:schemeClr>
                  </a:solidFill>
                  <a:latin typeface="Comic Sans MS" pitchFamily="66" charset="0"/>
                </a:rPr>
                <a:t>Informazioni sugli alimenti ai consumatori ai sensi del Regolamento (UE) N. 1169/2011</a:t>
              </a:r>
            </a:p>
          </p:txBody>
        </p:sp>
      </p:grpSp>
      <p:sp>
        <p:nvSpPr>
          <p:cNvPr id="16" name="Rettangolo 15"/>
          <p:cNvSpPr/>
          <p:nvPr/>
        </p:nvSpPr>
        <p:spPr>
          <a:xfrm>
            <a:off x="179512" y="1304844"/>
            <a:ext cx="8640000" cy="1836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i="1" dirty="0" smtClean="0">
                <a:solidFill>
                  <a:schemeClr val="accent2">
                    <a:lumMod val="50000"/>
                  </a:schemeClr>
                </a:solidFill>
                <a:latin typeface="Comic Sans MS" pitchFamily="66" charset="0"/>
              </a:rPr>
              <a:t>Sostanze/prodotti che provocano allergie/intolleranze (art. 21): </a:t>
            </a:r>
          </a:p>
          <a:p>
            <a:pPr algn="just">
              <a:defRPr/>
            </a:pPr>
            <a:r>
              <a:rPr lang="it-IT" sz="1800" i="1" dirty="0" smtClean="0">
                <a:solidFill>
                  <a:schemeClr val="accent2">
                    <a:lumMod val="50000"/>
                  </a:schemeClr>
                </a:solidFill>
                <a:latin typeface="Comic Sans MS" pitchFamily="66" charset="0"/>
              </a:rPr>
              <a:t>devono figurare nell’elenco degli ingredienti con un carattere chiaramente distintivo dagli altri ingredienti (dimensione, stile o colore). In assenza dell’Elenco occorre indicare “contiene …”. </a:t>
            </a:r>
          </a:p>
          <a:p>
            <a:pPr algn="just">
              <a:defRPr/>
            </a:pPr>
            <a:r>
              <a:rPr lang="it-IT" sz="1800" i="1" dirty="0" smtClean="0">
                <a:solidFill>
                  <a:schemeClr val="accent2">
                    <a:lumMod val="50000"/>
                  </a:schemeClr>
                </a:solidFill>
                <a:latin typeface="Comic Sans MS" pitchFamily="66" charset="0"/>
              </a:rPr>
              <a:t>Non è richiesto se la sostanza/prodotto è chiaramente contenuta nella Denominazione dell’alimento.  </a:t>
            </a:r>
          </a:p>
        </p:txBody>
      </p:sp>
      <p:sp>
        <p:nvSpPr>
          <p:cNvPr id="22" name="Rettangolo 21"/>
          <p:cNvSpPr/>
          <p:nvPr/>
        </p:nvSpPr>
        <p:spPr>
          <a:xfrm>
            <a:off x="179512" y="3356992"/>
            <a:ext cx="8640000" cy="2736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i="1" dirty="0" smtClean="0">
                <a:solidFill>
                  <a:schemeClr val="accent2">
                    <a:lumMod val="50000"/>
                  </a:schemeClr>
                </a:solidFill>
                <a:latin typeface="Comic Sans MS" pitchFamily="66" charset="0"/>
              </a:rPr>
              <a:t>Indicazione quantitativa degli ingredienti (art. 22):</a:t>
            </a:r>
          </a:p>
          <a:p>
            <a:pPr algn="just">
              <a:defRPr/>
            </a:pPr>
            <a:r>
              <a:rPr lang="it-IT" sz="1800" i="1" dirty="0" smtClean="0">
                <a:solidFill>
                  <a:schemeClr val="accent2">
                    <a:lumMod val="50000"/>
                  </a:schemeClr>
                </a:solidFill>
                <a:latin typeface="Comic Sans MS" pitchFamily="66" charset="0"/>
              </a:rPr>
              <a:t>a) figura nella denominazione dell’alimento o è generalmente associato a tale denominazione; </a:t>
            </a:r>
          </a:p>
          <a:p>
            <a:pPr algn="just">
              <a:defRPr/>
            </a:pPr>
            <a:r>
              <a:rPr lang="it-IT" sz="1800" i="1" dirty="0" smtClean="0">
                <a:solidFill>
                  <a:schemeClr val="accent2">
                    <a:lumMod val="50000"/>
                  </a:schemeClr>
                </a:solidFill>
                <a:latin typeface="Comic Sans MS" pitchFamily="66" charset="0"/>
              </a:rPr>
              <a:t>b) è evidenziato nell’etichettatura mediante parole, immagini o una rappresentazione grafica; o </a:t>
            </a:r>
          </a:p>
          <a:p>
            <a:pPr algn="just">
              <a:defRPr/>
            </a:pPr>
            <a:r>
              <a:rPr lang="it-IT" sz="1800" i="1" dirty="0" smtClean="0">
                <a:solidFill>
                  <a:schemeClr val="accent2">
                    <a:lumMod val="50000"/>
                  </a:schemeClr>
                </a:solidFill>
                <a:latin typeface="Comic Sans MS" pitchFamily="66" charset="0"/>
              </a:rPr>
              <a:t>c) è essenziale per caratterizzare un alimento  e distinguerlo</a:t>
            </a:r>
            <a:r>
              <a:rPr lang="it-IT" sz="1800" i="1" dirty="0" smtClean="0">
                <a:solidFill>
                  <a:schemeClr val="accent2">
                    <a:lumMod val="50000"/>
                  </a:schemeClr>
                </a:solidFill>
                <a:latin typeface="Comic Sans MS" pitchFamily="66" charset="0"/>
              </a:rPr>
              <a:t>.</a:t>
            </a:r>
          </a:p>
          <a:p>
            <a:pPr algn="just">
              <a:defRPr/>
            </a:pPr>
            <a:endParaRPr lang="it-IT" sz="1800" i="1" dirty="0" smtClean="0">
              <a:solidFill>
                <a:schemeClr val="accent2">
                  <a:lumMod val="50000"/>
                </a:schemeClr>
              </a:solidFill>
              <a:latin typeface="Comic Sans MS" pitchFamily="66" charset="0"/>
            </a:endParaRPr>
          </a:p>
          <a:p>
            <a:pPr algn="just">
              <a:defRPr/>
            </a:pPr>
            <a:r>
              <a:rPr lang="it-IT" sz="1800" i="1" u="sng" dirty="0" smtClean="0">
                <a:solidFill>
                  <a:schemeClr val="accent2">
                    <a:lumMod val="50000"/>
                  </a:schemeClr>
                </a:solidFill>
                <a:latin typeface="Comic Sans MS" pitchFamily="66" charset="0"/>
              </a:rPr>
              <a:t>Deroga</a:t>
            </a:r>
            <a:r>
              <a:rPr lang="it-IT" sz="1800" i="1" dirty="0" smtClean="0">
                <a:solidFill>
                  <a:schemeClr val="accent2">
                    <a:lumMod val="50000"/>
                  </a:schemeClr>
                </a:solidFill>
                <a:latin typeface="Comic Sans MS" pitchFamily="66" charset="0"/>
              </a:rPr>
              <a:t>: peso sgocciolato – quantità indicata per legge – aroma – non determina la scelta del consumatore – frutta, ortaggi, funghi in proporzione variabile.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367"/>
                                        </p:tgtEl>
                                        <p:attrNameLst>
                                          <p:attrName>style.visibility</p:attrName>
                                        </p:attrNameLst>
                                      </p:cBhvr>
                                      <p:to>
                                        <p:strVal val="visible"/>
                                      </p:to>
                                    </p:set>
                                    <p:animEffect transition="in" filter="checkerboard(across)">
                                      <p:cBhvr>
                                        <p:cTn id="7" dur="500"/>
                                        <p:tgtEl>
                                          <p:spTgt spid="1536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checkerboard(across)">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checkerboard(across)">
                                      <p:cBhvr>
                                        <p:cTn id="1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7" grpId="0" animBg="1"/>
      <p:bldP spid="2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620688"/>
            <a:ext cx="9144000" cy="6072206"/>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sp>
        <p:nvSpPr>
          <p:cNvPr id="15367" name="Rettangolo 6"/>
          <p:cNvSpPr>
            <a:spLocks noChangeArrowheads="1"/>
          </p:cNvSpPr>
          <p:nvPr/>
        </p:nvSpPr>
        <p:spPr bwMode="auto">
          <a:xfrm>
            <a:off x="179512" y="692696"/>
            <a:ext cx="5580000" cy="46800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spAutoFit/>
          </a:bodyPr>
          <a:lstStyle/>
          <a:p>
            <a:pPr>
              <a:defRPr/>
            </a:pPr>
            <a:r>
              <a:rPr lang="it-IT" sz="1800" b="1" dirty="0" smtClean="0">
                <a:solidFill>
                  <a:schemeClr val="accent2">
                    <a:lumMod val="50000"/>
                  </a:schemeClr>
                </a:solidFill>
                <a:latin typeface="Comic Sans MS" pitchFamily="66" charset="0"/>
              </a:rPr>
              <a:t>Quantità netta (art. 23):</a:t>
            </a:r>
            <a:endParaRPr lang="it-IT" sz="1800" b="1" dirty="0">
              <a:solidFill>
                <a:schemeClr val="accent2">
                  <a:lumMod val="50000"/>
                </a:schemeClr>
              </a:solidFill>
              <a:latin typeface="Comic Sans MS" pitchFamily="66" charset="0"/>
            </a:endParaRPr>
          </a:p>
          <a:p>
            <a:pPr>
              <a:defRPr/>
            </a:pPr>
            <a:endParaRPr lang="it-IT" sz="1600" b="1" dirty="0">
              <a:latin typeface="Comic Sans MS" pitchFamily="66" charset="0"/>
            </a:endParaRPr>
          </a:p>
          <a:p>
            <a:pPr>
              <a:defRPr/>
            </a:pPr>
            <a:endParaRPr lang="it-IT" sz="1600" b="1" i="1" dirty="0">
              <a:latin typeface="Comic Sans MS" pitchFamily="66" charset="0"/>
            </a:endParaRPr>
          </a:p>
          <a:p>
            <a:pPr>
              <a:defRPr/>
            </a:pPr>
            <a:endParaRPr lang="it-IT" sz="1600" b="1" i="1" dirty="0">
              <a:latin typeface="Comic Sans MS" pitchFamily="66" charset="0"/>
            </a:endParaRPr>
          </a:p>
        </p:txBody>
      </p:sp>
      <p:sp>
        <p:nvSpPr>
          <p:cNvPr id="12" name="Rettangolo 11"/>
          <p:cNvSpPr/>
          <p:nvPr/>
        </p:nvSpPr>
        <p:spPr>
          <a:xfrm>
            <a:off x="179512" y="1340864"/>
            <a:ext cx="8640000" cy="612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i="1" dirty="0" smtClean="0">
                <a:solidFill>
                  <a:schemeClr val="accent2">
                    <a:lumMod val="50000"/>
                  </a:schemeClr>
                </a:solidFill>
                <a:latin typeface="Comic Sans MS" pitchFamily="66" charset="0"/>
              </a:rPr>
              <a:t>La Quantità Netta (QN) di un alimento è espressa in unità di volume per i prodotti liquidi: litro, centilitro, millilitro. </a:t>
            </a:r>
          </a:p>
        </p:txBody>
      </p:sp>
      <p:grpSp>
        <p:nvGrpSpPr>
          <p:cNvPr id="2" name="Gruppo 15"/>
          <p:cNvGrpSpPr/>
          <p:nvPr/>
        </p:nvGrpSpPr>
        <p:grpSpPr>
          <a:xfrm>
            <a:off x="251520" y="44425"/>
            <a:ext cx="8445500" cy="576263"/>
            <a:chOff x="251520" y="44425"/>
            <a:chExt cx="8445500" cy="576263"/>
          </a:xfrm>
        </p:grpSpPr>
        <p:sp>
          <p:nvSpPr>
            <p:cNvPr id="17" name="Ovale 16"/>
            <p:cNvSpPr/>
            <p:nvPr/>
          </p:nvSpPr>
          <p:spPr bwMode="auto">
            <a:xfrm>
              <a:off x="251520" y="46806"/>
              <a:ext cx="1619250" cy="504000"/>
            </a:xfrm>
            <a:prstGeom prst="ellipse">
              <a:avLst/>
            </a:prstGeom>
            <a:solidFill>
              <a:srgbClr val="990033"/>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Come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0000CC"/>
                  </a:solidFill>
                  <a:latin typeface="Comic Sans MS" pitchFamily="66" charset="0"/>
                </a:rPr>
                <a:t>indicare le informazioni obbligatorie?</a:t>
              </a:r>
              <a:endParaRPr lang="it-IT" sz="1600" b="1" dirty="0">
                <a:solidFill>
                  <a:srgbClr val="0000CC"/>
                </a:solidFill>
                <a:latin typeface="Comic Sans MS" pitchFamily="66" charset="0"/>
              </a:endParaRPr>
            </a:p>
          </p:txBody>
        </p:sp>
      </p:grpSp>
      <p:grpSp>
        <p:nvGrpSpPr>
          <p:cNvPr id="3" name="Gruppo 12"/>
          <p:cNvGrpSpPr/>
          <p:nvPr/>
        </p:nvGrpSpPr>
        <p:grpSpPr>
          <a:xfrm>
            <a:off x="36512" y="6345634"/>
            <a:ext cx="9144000" cy="539750"/>
            <a:chOff x="36512" y="6345634"/>
            <a:chExt cx="9144000" cy="539750"/>
          </a:xfrm>
        </p:grpSpPr>
        <p:pic>
          <p:nvPicPr>
            <p:cNvPr id="19" name="Picture 70" descr="ssica"/>
            <p:cNvPicPr preferRelativeResize="0">
              <a:picLocks noChangeArrowheads="1"/>
            </p:cNvPicPr>
            <p:nvPr/>
          </p:nvPicPr>
          <p:blipFill>
            <a:blip r:embed="rId4" cstate="print"/>
            <a:srcRect/>
            <a:stretch>
              <a:fillRect/>
            </a:stretch>
          </p:blipFill>
          <p:spPr bwMode="auto">
            <a:xfrm>
              <a:off x="36512" y="6345634"/>
              <a:ext cx="1655763" cy="539750"/>
            </a:xfrm>
            <a:prstGeom prst="rect">
              <a:avLst/>
            </a:prstGeom>
            <a:noFill/>
            <a:ln w="9525">
              <a:noFill/>
              <a:miter lim="800000"/>
              <a:headEnd/>
              <a:tailEnd/>
            </a:ln>
          </p:spPr>
        </p:pic>
        <p:sp>
          <p:nvSpPr>
            <p:cNvPr id="20" name="Text Box 71"/>
            <p:cNvSpPr txBox="1">
              <a:spLocks noChangeArrowheads="1"/>
            </p:cNvSpPr>
            <p:nvPr/>
          </p:nvSpPr>
          <p:spPr bwMode="auto">
            <a:xfrm>
              <a:off x="1655762" y="6345634"/>
              <a:ext cx="7524750" cy="539750"/>
            </a:xfrm>
            <a:prstGeom prst="rect">
              <a:avLst/>
            </a:prstGeom>
            <a:solidFill>
              <a:srgbClr val="0099FF"/>
            </a:solidFill>
            <a:ln w="9525" algn="ctr">
              <a:noFill/>
              <a:miter lim="800000"/>
              <a:headEnd/>
              <a:tailEnd/>
            </a:ln>
          </p:spPr>
          <p:txBody>
            <a:bodyPr/>
            <a:lstStyle/>
            <a:p>
              <a:pPr algn="ctr">
                <a:lnSpc>
                  <a:spcPct val="110000"/>
                </a:lnSpc>
              </a:pPr>
              <a:r>
                <a:rPr lang="it-IT" sz="1000" b="1" dirty="0" smtClean="0">
                  <a:solidFill>
                    <a:schemeClr val="bg1">
                      <a:lumMod val="95000"/>
                    </a:schemeClr>
                  </a:solidFill>
                  <a:latin typeface="Comic Sans MS" pitchFamily="66" charset="0"/>
                </a:rPr>
                <a:t>Informazioni sugli alimenti ai consumatori ai sensi del Regolamento (UE) N. 1169/2011</a:t>
              </a:r>
            </a:p>
          </p:txBody>
        </p:sp>
      </p:grpSp>
      <p:sp>
        <p:nvSpPr>
          <p:cNvPr id="16" name="Rettangolo 15"/>
          <p:cNvSpPr/>
          <p:nvPr/>
        </p:nvSpPr>
        <p:spPr>
          <a:xfrm>
            <a:off x="179512" y="2133032"/>
            <a:ext cx="8640000" cy="540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i="1" dirty="0" smtClean="0">
                <a:solidFill>
                  <a:schemeClr val="accent2">
                    <a:lumMod val="50000"/>
                  </a:schemeClr>
                </a:solidFill>
                <a:latin typeface="Comic Sans MS" pitchFamily="66" charset="0"/>
              </a:rPr>
              <a:t>In unità di massa per gli altri prodotti: chilogrammo o grammo.</a:t>
            </a:r>
          </a:p>
        </p:txBody>
      </p:sp>
      <p:sp>
        <p:nvSpPr>
          <p:cNvPr id="22" name="Rettangolo 21"/>
          <p:cNvSpPr/>
          <p:nvPr/>
        </p:nvSpPr>
        <p:spPr>
          <a:xfrm>
            <a:off x="179512" y="2853200"/>
            <a:ext cx="8640000" cy="2376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i="1" dirty="0" smtClean="0">
                <a:solidFill>
                  <a:schemeClr val="accent2">
                    <a:lumMod val="50000"/>
                  </a:schemeClr>
                </a:solidFill>
                <a:latin typeface="Comic Sans MS" pitchFamily="66" charset="0"/>
              </a:rPr>
              <a:t>Indicazione non richiesta (All. IX) per gli alimenti:</a:t>
            </a:r>
          </a:p>
          <a:p>
            <a:pPr algn="just">
              <a:defRPr/>
            </a:pPr>
            <a:r>
              <a:rPr lang="it-IT" sz="1800" i="1" dirty="0" smtClean="0">
                <a:solidFill>
                  <a:schemeClr val="accent2">
                    <a:lumMod val="50000"/>
                  </a:schemeClr>
                </a:solidFill>
                <a:latin typeface="Comic Sans MS" pitchFamily="66" charset="0"/>
              </a:rPr>
              <a:t>a) notevoli perdite di volume/massa e  venduti al pezzo o pesati davanti all’acquirente; </a:t>
            </a:r>
          </a:p>
          <a:p>
            <a:pPr algn="just">
              <a:defRPr/>
            </a:pPr>
            <a:r>
              <a:rPr lang="it-IT" sz="1800" i="1" dirty="0" smtClean="0">
                <a:solidFill>
                  <a:schemeClr val="accent2">
                    <a:lumMod val="50000"/>
                  </a:schemeClr>
                </a:solidFill>
                <a:latin typeface="Comic Sans MS" pitchFamily="66" charset="0"/>
              </a:rPr>
              <a:t>b) QN è inferiore a 5 g o 5 ml; non si applica nel caso delle spezie e delle piante aromatiche; oppure </a:t>
            </a:r>
          </a:p>
          <a:p>
            <a:pPr algn="just">
              <a:defRPr/>
            </a:pPr>
            <a:r>
              <a:rPr lang="it-IT" sz="1800" i="1" dirty="0" smtClean="0">
                <a:solidFill>
                  <a:schemeClr val="accent2">
                    <a:lumMod val="50000"/>
                  </a:schemeClr>
                </a:solidFill>
                <a:latin typeface="Comic Sans MS" pitchFamily="66" charset="0"/>
              </a:rPr>
              <a:t>c) venduti al pezzo, a condizione che il numero dei pezzi possa chiaramente essere visto e facilmente contato dall’esterno o, in caso contrario, che sia indicato nell’etichettatura.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367"/>
                                        </p:tgtEl>
                                        <p:attrNameLst>
                                          <p:attrName>style.visibility</p:attrName>
                                        </p:attrNameLst>
                                      </p:cBhvr>
                                      <p:to>
                                        <p:strVal val="visible"/>
                                      </p:to>
                                    </p:set>
                                    <p:animEffect transition="in" filter="checkerboard(across)">
                                      <p:cBhvr>
                                        <p:cTn id="7" dur="500"/>
                                        <p:tgtEl>
                                          <p:spTgt spid="1536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checkerboard(across)">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checkerboard(across)">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checkerboard(across)">
                                      <p:cBhvr>
                                        <p:cTn id="2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7" grpId="0" animBg="1"/>
      <p:bldP spid="12" grpId="0" animBg="1"/>
      <p:bldP spid="2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620688"/>
            <a:ext cx="9144000" cy="6072206"/>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sp>
        <p:nvSpPr>
          <p:cNvPr id="15367" name="Rettangolo 6"/>
          <p:cNvSpPr>
            <a:spLocks noChangeArrowheads="1"/>
          </p:cNvSpPr>
          <p:nvPr/>
        </p:nvSpPr>
        <p:spPr bwMode="auto">
          <a:xfrm>
            <a:off x="179512" y="692696"/>
            <a:ext cx="5580000" cy="43200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spAutoFit/>
          </a:bodyPr>
          <a:lstStyle/>
          <a:p>
            <a:pPr>
              <a:defRPr/>
            </a:pPr>
            <a:r>
              <a:rPr lang="it-IT" sz="1800" b="1" dirty="0" smtClean="0">
                <a:solidFill>
                  <a:schemeClr val="accent2">
                    <a:lumMod val="50000"/>
                  </a:schemeClr>
                </a:solidFill>
                <a:latin typeface="Comic Sans MS" pitchFamily="66" charset="0"/>
              </a:rPr>
              <a:t>Quantità netta (art. 23):</a:t>
            </a:r>
            <a:endParaRPr lang="it-IT" sz="1800" b="1" dirty="0">
              <a:solidFill>
                <a:schemeClr val="accent2">
                  <a:lumMod val="50000"/>
                </a:schemeClr>
              </a:solidFill>
              <a:latin typeface="Comic Sans MS" pitchFamily="66" charset="0"/>
            </a:endParaRPr>
          </a:p>
          <a:p>
            <a:pPr>
              <a:defRPr/>
            </a:pPr>
            <a:endParaRPr lang="it-IT" sz="1600" b="1" dirty="0">
              <a:latin typeface="Comic Sans MS" pitchFamily="66" charset="0"/>
            </a:endParaRPr>
          </a:p>
          <a:p>
            <a:pPr>
              <a:defRPr/>
            </a:pPr>
            <a:endParaRPr lang="it-IT" sz="1600" b="1" i="1" dirty="0">
              <a:latin typeface="Comic Sans MS" pitchFamily="66" charset="0"/>
            </a:endParaRPr>
          </a:p>
          <a:p>
            <a:pPr>
              <a:defRPr/>
            </a:pPr>
            <a:endParaRPr lang="it-IT" sz="1600" b="1" i="1" dirty="0">
              <a:latin typeface="Comic Sans MS" pitchFamily="66" charset="0"/>
            </a:endParaRPr>
          </a:p>
        </p:txBody>
      </p:sp>
      <p:grpSp>
        <p:nvGrpSpPr>
          <p:cNvPr id="2" name="Gruppo 15"/>
          <p:cNvGrpSpPr/>
          <p:nvPr/>
        </p:nvGrpSpPr>
        <p:grpSpPr>
          <a:xfrm>
            <a:off x="251520" y="44425"/>
            <a:ext cx="8445500" cy="576263"/>
            <a:chOff x="251520" y="44425"/>
            <a:chExt cx="8445500" cy="576263"/>
          </a:xfrm>
        </p:grpSpPr>
        <p:sp>
          <p:nvSpPr>
            <p:cNvPr id="17" name="Ovale 16"/>
            <p:cNvSpPr/>
            <p:nvPr/>
          </p:nvSpPr>
          <p:spPr bwMode="auto">
            <a:xfrm>
              <a:off x="251520" y="46806"/>
              <a:ext cx="1619250" cy="504000"/>
            </a:xfrm>
            <a:prstGeom prst="ellipse">
              <a:avLst/>
            </a:prstGeom>
            <a:solidFill>
              <a:srgbClr val="990033"/>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Come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0000CC"/>
                  </a:solidFill>
                  <a:latin typeface="Comic Sans MS" pitchFamily="66" charset="0"/>
                </a:rPr>
                <a:t>indicare le informazioni obbligatorie?</a:t>
              </a:r>
              <a:endParaRPr lang="it-IT" sz="1600" b="1" dirty="0">
                <a:solidFill>
                  <a:srgbClr val="0000CC"/>
                </a:solidFill>
                <a:latin typeface="Comic Sans MS" pitchFamily="66" charset="0"/>
              </a:endParaRPr>
            </a:p>
          </p:txBody>
        </p:sp>
      </p:grpSp>
      <p:grpSp>
        <p:nvGrpSpPr>
          <p:cNvPr id="3" name="Gruppo 12"/>
          <p:cNvGrpSpPr/>
          <p:nvPr/>
        </p:nvGrpSpPr>
        <p:grpSpPr>
          <a:xfrm>
            <a:off x="36512" y="6345634"/>
            <a:ext cx="9144000" cy="539750"/>
            <a:chOff x="36512" y="6345634"/>
            <a:chExt cx="9144000" cy="539750"/>
          </a:xfrm>
        </p:grpSpPr>
        <p:pic>
          <p:nvPicPr>
            <p:cNvPr id="19" name="Picture 70" descr="ssica"/>
            <p:cNvPicPr preferRelativeResize="0">
              <a:picLocks noChangeArrowheads="1"/>
            </p:cNvPicPr>
            <p:nvPr/>
          </p:nvPicPr>
          <p:blipFill>
            <a:blip r:embed="rId4" cstate="print"/>
            <a:srcRect/>
            <a:stretch>
              <a:fillRect/>
            </a:stretch>
          </p:blipFill>
          <p:spPr bwMode="auto">
            <a:xfrm>
              <a:off x="36512" y="6345634"/>
              <a:ext cx="1655763" cy="539750"/>
            </a:xfrm>
            <a:prstGeom prst="rect">
              <a:avLst/>
            </a:prstGeom>
            <a:noFill/>
            <a:ln w="9525">
              <a:noFill/>
              <a:miter lim="800000"/>
              <a:headEnd/>
              <a:tailEnd/>
            </a:ln>
          </p:spPr>
        </p:pic>
        <p:sp>
          <p:nvSpPr>
            <p:cNvPr id="20" name="Text Box 71"/>
            <p:cNvSpPr txBox="1">
              <a:spLocks noChangeArrowheads="1"/>
            </p:cNvSpPr>
            <p:nvPr/>
          </p:nvSpPr>
          <p:spPr bwMode="auto">
            <a:xfrm>
              <a:off x="1655762" y="6345634"/>
              <a:ext cx="7524750" cy="539750"/>
            </a:xfrm>
            <a:prstGeom prst="rect">
              <a:avLst/>
            </a:prstGeom>
            <a:solidFill>
              <a:srgbClr val="0099FF"/>
            </a:solidFill>
            <a:ln w="9525" algn="ctr">
              <a:noFill/>
              <a:miter lim="800000"/>
              <a:headEnd/>
              <a:tailEnd/>
            </a:ln>
          </p:spPr>
          <p:txBody>
            <a:bodyPr/>
            <a:lstStyle/>
            <a:p>
              <a:pPr algn="ctr">
                <a:lnSpc>
                  <a:spcPct val="110000"/>
                </a:lnSpc>
              </a:pPr>
              <a:r>
                <a:rPr lang="it-IT" sz="1000" b="1" dirty="0" smtClean="0">
                  <a:solidFill>
                    <a:schemeClr val="bg1">
                      <a:lumMod val="95000"/>
                    </a:schemeClr>
                  </a:solidFill>
                  <a:latin typeface="Comic Sans MS" pitchFamily="66" charset="0"/>
                </a:rPr>
                <a:t>Informazioni sugli alimenti ai consumatori ai sensi del Regolamento (UE) N. 1169/2011</a:t>
              </a:r>
            </a:p>
          </p:txBody>
        </p:sp>
      </p:grpSp>
      <p:sp>
        <p:nvSpPr>
          <p:cNvPr id="21" name="Rettangolo 20"/>
          <p:cNvSpPr/>
          <p:nvPr/>
        </p:nvSpPr>
        <p:spPr>
          <a:xfrm>
            <a:off x="179512" y="1268760"/>
            <a:ext cx="8640000" cy="4536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i="1" dirty="0" err="1" smtClean="0">
                <a:solidFill>
                  <a:schemeClr val="accent2">
                    <a:lumMod val="50000"/>
                  </a:schemeClr>
                </a:solidFill>
                <a:latin typeface="Comic Sans MS" pitchFamily="66" charset="0"/>
              </a:rPr>
              <a:t>Preimballaggio</a:t>
            </a:r>
            <a:r>
              <a:rPr lang="it-IT" sz="1800" b="1" i="1" dirty="0" smtClean="0">
                <a:solidFill>
                  <a:schemeClr val="accent2">
                    <a:lumMod val="50000"/>
                  </a:schemeClr>
                </a:solidFill>
                <a:latin typeface="Comic Sans MS" pitchFamily="66" charset="0"/>
              </a:rPr>
              <a:t> costituito da due o più preimballaggi individuali contenenti la stessa quantità dello stesso prodotto: QN = </a:t>
            </a:r>
            <a:r>
              <a:rPr lang="it-IT" sz="1800" b="1" i="1" dirty="0" err="1" smtClean="0">
                <a:solidFill>
                  <a:schemeClr val="accent2">
                    <a:lumMod val="50000"/>
                  </a:schemeClr>
                </a:solidFill>
                <a:latin typeface="Comic Sans MS" pitchFamily="66" charset="0"/>
              </a:rPr>
              <a:t>Qni</a:t>
            </a:r>
            <a:r>
              <a:rPr lang="it-IT" sz="1800" b="1" i="1" dirty="0" smtClean="0">
                <a:solidFill>
                  <a:schemeClr val="accent2">
                    <a:lumMod val="50000"/>
                  </a:schemeClr>
                </a:solidFill>
                <a:latin typeface="Comic Sans MS" pitchFamily="66" charset="0"/>
              </a:rPr>
              <a:t> X Tn. </a:t>
            </a:r>
          </a:p>
          <a:p>
            <a:pPr algn="just">
              <a:defRPr/>
            </a:pPr>
            <a:r>
              <a:rPr lang="it-IT" sz="1800" b="1" i="1" dirty="0" smtClean="0">
                <a:solidFill>
                  <a:schemeClr val="accent2">
                    <a:lumMod val="50000"/>
                  </a:schemeClr>
                </a:solidFill>
                <a:latin typeface="Comic Sans MS" pitchFamily="66" charset="0"/>
              </a:rPr>
              <a:t>Non obbligatorio: quando il numero totale degli imballaggi individuali e la QN può essere visto dall’esterno. </a:t>
            </a:r>
          </a:p>
          <a:p>
            <a:pPr algn="just">
              <a:defRPr/>
            </a:pPr>
            <a:endParaRPr lang="it-IT" sz="1800" b="1" i="1" dirty="0" smtClean="0">
              <a:solidFill>
                <a:schemeClr val="accent2">
                  <a:lumMod val="50000"/>
                </a:schemeClr>
              </a:solidFill>
              <a:latin typeface="Comic Sans MS" pitchFamily="66" charset="0"/>
            </a:endParaRPr>
          </a:p>
          <a:p>
            <a:pPr algn="just">
              <a:defRPr/>
            </a:pPr>
            <a:r>
              <a:rPr lang="it-IT" sz="1800" b="1" i="1" dirty="0" smtClean="0">
                <a:solidFill>
                  <a:schemeClr val="accent2">
                    <a:lumMod val="50000"/>
                  </a:schemeClr>
                </a:solidFill>
                <a:latin typeface="Comic Sans MS" pitchFamily="66" charset="0"/>
              </a:rPr>
              <a:t>Quando </a:t>
            </a:r>
            <a:r>
              <a:rPr lang="it-IT" sz="1800" b="1" i="1" dirty="0" smtClean="0">
                <a:solidFill>
                  <a:schemeClr val="accent2">
                    <a:lumMod val="50000"/>
                  </a:schemeClr>
                </a:solidFill>
                <a:latin typeface="Comic Sans MS" pitchFamily="66" charset="0"/>
              </a:rPr>
              <a:t>un alimento solido è presentato in un liquido di copertura, viene indicato anche il </a:t>
            </a:r>
            <a:r>
              <a:rPr lang="it-IT" sz="1800" b="1" i="1" u="sng" dirty="0" smtClean="0">
                <a:solidFill>
                  <a:schemeClr val="accent2">
                    <a:lumMod val="50000"/>
                  </a:schemeClr>
                </a:solidFill>
                <a:latin typeface="Comic Sans MS" pitchFamily="66" charset="0"/>
              </a:rPr>
              <a:t>peso netto sgocciolato </a:t>
            </a:r>
            <a:r>
              <a:rPr lang="it-IT" sz="1800" b="1" i="1" dirty="0" smtClean="0">
                <a:solidFill>
                  <a:schemeClr val="accent2">
                    <a:lumMod val="50000"/>
                  </a:schemeClr>
                </a:solidFill>
                <a:latin typeface="Comic Sans MS" pitchFamily="66" charset="0"/>
              </a:rPr>
              <a:t>di questo alimento. </a:t>
            </a:r>
          </a:p>
          <a:p>
            <a:pPr algn="just">
              <a:defRPr/>
            </a:pPr>
            <a:endParaRPr lang="it-IT" sz="1800" b="1" i="1" dirty="0" smtClean="0">
              <a:solidFill>
                <a:schemeClr val="accent2">
                  <a:lumMod val="50000"/>
                </a:schemeClr>
              </a:solidFill>
              <a:latin typeface="Comic Sans MS" pitchFamily="66" charset="0"/>
            </a:endParaRPr>
          </a:p>
          <a:p>
            <a:pPr algn="just">
              <a:defRPr/>
            </a:pPr>
            <a:r>
              <a:rPr lang="it-IT" sz="1800" b="1" i="1" dirty="0" smtClean="0">
                <a:solidFill>
                  <a:schemeClr val="accent2">
                    <a:lumMod val="50000"/>
                  </a:schemeClr>
                </a:solidFill>
                <a:latin typeface="Comic Sans MS" pitchFamily="66" charset="0"/>
              </a:rPr>
              <a:t>Per </a:t>
            </a:r>
            <a:r>
              <a:rPr lang="it-IT" sz="1800" b="1" i="1" u="sng" dirty="0" smtClean="0">
                <a:solidFill>
                  <a:schemeClr val="accent2">
                    <a:lumMod val="50000"/>
                  </a:schemeClr>
                </a:solidFill>
                <a:latin typeface="Comic Sans MS" pitchFamily="66" charset="0"/>
              </a:rPr>
              <a:t>liquido di copertura </a:t>
            </a:r>
            <a:r>
              <a:rPr lang="it-IT" sz="1800" b="1" i="1" dirty="0" smtClean="0">
                <a:solidFill>
                  <a:schemeClr val="accent2">
                    <a:lumMod val="50000"/>
                  </a:schemeClr>
                </a:solidFill>
                <a:latin typeface="Comic Sans MS" pitchFamily="66" charset="0"/>
              </a:rPr>
              <a:t>si intendono i seguenti prodotti: acqua, soluzioni acquose di sali, salamoia, soluzioni acquose di acidi alimentari, aceto, soluzioni acquose di zuccheri, soluzioni acquose di altre sostanze o materie edulcoranti, succhi di frutta o ortaggi nei casi delle conserve di frutta o ortaggi.</a:t>
            </a:r>
          </a:p>
          <a:p>
            <a:pPr algn="just">
              <a:defRPr/>
            </a:pPr>
            <a:endParaRPr lang="it-IT" sz="1800" b="1" i="1" dirty="0" smtClean="0">
              <a:solidFill>
                <a:schemeClr val="accent2">
                  <a:lumMod val="50000"/>
                </a:schemeClr>
              </a:solidFill>
              <a:latin typeface="Comic Sans MS" pitchFamily="66" charset="0"/>
            </a:endParaRPr>
          </a:p>
          <a:p>
            <a:pPr algn="just">
              <a:defRPr/>
            </a:pPr>
            <a:r>
              <a:rPr lang="it-IT" sz="1800" b="1" i="1" dirty="0" smtClean="0">
                <a:solidFill>
                  <a:schemeClr val="accent2">
                    <a:lumMod val="50000"/>
                  </a:schemeClr>
                </a:solidFill>
                <a:latin typeface="Comic Sans MS" pitchFamily="66" charset="0"/>
              </a:rPr>
              <a:t>Quando l’alimento è stato glassato, il peso netto indicato dell’alimento non include la glassa.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367"/>
                                        </p:tgtEl>
                                        <p:attrNameLst>
                                          <p:attrName>style.visibility</p:attrName>
                                        </p:attrNameLst>
                                      </p:cBhvr>
                                      <p:to>
                                        <p:strVal val="visible"/>
                                      </p:to>
                                    </p:set>
                                    <p:animEffect transition="in" filter="checkerboard(across)">
                                      <p:cBhvr>
                                        <p:cTn id="7" dur="500"/>
                                        <p:tgtEl>
                                          <p:spTgt spid="1536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checkerboard(across)">
                                      <p:cBhvr>
                                        <p:cTn id="1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7" grpId="0" animBg="1"/>
      <p:bldP spid="2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620688"/>
            <a:ext cx="9144000" cy="6228000"/>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sp>
        <p:nvSpPr>
          <p:cNvPr id="15367" name="Rettangolo 6"/>
          <p:cNvSpPr>
            <a:spLocks noChangeArrowheads="1"/>
          </p:cNvSpPr>
          <p:nvPr/>
        </p:nvSpPr>
        <p:spPr bwMode="auto">
          <a:xfrm>
            <a:off x="179512" y="692696"/>
            <a:ext cx="8640000" cy="68400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spAutoFit/>
          </a:bodyPr>
          <a:lstStyle/>
          <a:p>
            <a:pPr>
              <a:defRPr/>
            </a:pPr>
            <a:r>
              <a:rPr lang="it-IT" sz="1800" b="1" dirty="0" smtClean="0">
                <a:solidFill>
                  <a:schemeClr val="accent2">
                    <a:lumMod val="50000"/>
                  </a:schemeClr>
                </a:solidFill>
                <a:latin typeface="Comic Sans MS" pitchFamily="66" charset="0"/>
              </a:rPr>
              <a:t>Termine Minimo di Conservazione – Data di scadenza – Data di congelamento (art. 24):</a:t>
            </a:r>
            <a:endParaRPr lang="it-IT" sz="1800" b="1" dirty="0">
              <a:solidFill>
                <a:schemeClr val="accent2">
                  <a:lumMod val="50000"/>
                </a:schemeClr>
              </a:solidFill>
              <a:latin typeface="Comic Sans MS" pitchFamily="66" charset="0"/>
            </a:endParaRPr>
          </a:p>
          <a:p>
            <a:pPr>
              <a:defRPr/>
            </a:pPr>
            <a:endParaRPr lang="it-IT" sz="1600" b="1" dirty="0">
              <a:latin typeface="Comic Sans MS" pitchFamily="66" charset="0"/>
            </a:endParaRPr>
          </a:p>
          <a:p>
            <a:pPr>
              <a:defRPr/>
            </a:pPr>
            <a:endParaRPr lang="it-IT" sz="1600" b="1" i="1" dirty="0">
              <a:latin typeface="Comic Sans MS" pitchFamily="66" charset="0"/>
            </a:endParaRPr>
          </a:p>
          <a:p>
            <a:pPr>
              <a:defRPr/>
            </a:pPr>
            <a:endParaRPr lang="it-IT" sz="1600" b="1" i="1" dirty="0">
              <a:latin typeface="Comic Sans MS" pitchFamily="66" charset="0"/>
            </a:endParaRPr>
          </a:p>
        </p:txBody>
      </p:sp>
      <p:sp>
        <p:nvSpPr>
          <p:cNvPr id="12" name="Rettangolo 11"/>
          <p:cNvSpPr/>
          <p:nvPr/>
        </p:nvSpPr>
        <p:spPr>
          <a:xfrm>
            <a:off x="179512" y="1844892"/>
            <a:ext cx="8640000" cy="900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i="1" dirty="0" smtClean="0">
                <a:solidFill>
                  <a:schemeClr val="accent2">
                    <a:lumMod val="50000"/>
                  </a:schemeClr>
                </a:solidFill>
                <a:latin typeface="Comic Sans MS" pitchFamily="66" charset="0"/>
              </a:rPr>
              <a:t>"termine minimo di conservazione di un alimento": l</a:t>
            </a:r>
            <a:r>
              <a:rPr lang="it-IT" sz="1800" i="1" dirty="0" smtClean="0">
                <a:solidFill>
                  <a:schemeClr val="accent2">
                    <a:lumMod val="50000"/>
                  </a:schemeClr>
                </a:solidFill>
                <a:latin typeface="Comic Sans MS" pitchFamily="66" charset="0"/>
              </a:rPr>
              <a:t>a data fino alla quale tale prodotto conserva le sue proprietà specifiche in adeguate condizioni di conservazione</a:t>
            </a:r>
          </a:p>
        </p:txBody>
      </p:sp>
      <p:grpSp>
        <p:nvGrpSpPr>
          <p:cNvPr id="2" name="Gruppo 15"/>
          <p:cNvGrpSpPr/>
          <p:nvPr/>
        </p:nvGrpSpPr>
        <p:grpSpPr>
          <a:xfrm>
            <a:off x="251520" y="44425"/>
            <a:ext cx="8445500" cy="576263"/>
            <a:chOff x="251520" y="44425"/>
            <a:chExt cx="8445500" cy="576263"/>
          </a:xfrm>
        </p:grpSpPr>
        <p:sp>
          <p:nvSpPr>
            <p:cNvPr id="17" name="Ovale 16"/>
            <p:cNvSpPr/>
            <p:nvPr/>
          </p:nvSpPr>
          <p:spPr bwMode="auto">
            <a:xfrm>
              <a:off x="251520" y="46806"/>
              <a:ext cx="1619250" cy="571500"/>
            </a:xfrm>
            <a:prstGeom prst="ellipse">
              <a:avLst/>
            </a:prstGeom>
            <a:solidFill>
              <a:srgbClr val="990033"/>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Come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0000CC"/>
                  </a:solidFill>
                  <a:latin typeface="Comic Sans MS" pitchFamily="66" charset="0"/>
                </a:rPr>
                <a:t>indicare le informazioni obbligatorie?</a:t>
              </a:r>
              <a:endParaRPr lang="it-IT" sz="1600" b="1" dirty="0">
                <a:solidFill>
                  <a:srgbClr val="0000CC"/>
                </a:solidFill>
                <a:latin typeface="Comic Sans MS" pitchFamily="66" charset="0"/>
              </a:endParaRPr>
            </a:p>
          </p:txBody>
        </p:sp>
      </p:grpSp>
      <p:sp>
        <p:nvSpPr>
          <p:cNvPr id="22" name="Rettangolo 21"/>
          <p:cNvSpPr/>
          <p:nvPr/>
        </p:nvSpPr>
        <p:spPr>
          <a:xfrm>
            <a:off x="179512" y="3213088"/>
            <a:ext cx="8640000" cy="1548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i="1" dirty="0" smtClean="0">
                <a:solidFill>
                  <a:schemeClr val="accent2">
                    <a:lumMod val="50000"/>
                  </a:schemeClr>
                </a:solidFill>
                <a:latin typeface="Comic Sans MS" pitchFamily="66" charset="0"/>
              </a:rPr>
              <a:t>Alimenti deperibili </a:t>
            </a:r>
            <a:r>
              <a:rPr lang="it-IT" sz="1800" i="1" dirty="0" smtClean="0">
                <a:solidFill>
                  <a:schemeClr val="accent2">
                    <a:lumMod val="50000"/>
                  </a:schemeClr>
                </a:solidFill>
                <a:latin typeface="Comic Sans MS" pitchFamily="66" charset="0"/>
              </a:rPr>
              <a:t>dal punto di vista microbiologico che potrebbero pertanto costituire, dopo un breve periodo, un pericolo immediato per la salute umana, il termine minimo di conservazione è sostituito dalla </a:t>
            </a:r>
            <a:r>
              <a:rPr lang="it-IT" sz="1800" b="1" i="1" dirty="0" smtClean="0">
                <a:solidFill>
                  <a:schemeClr val="accent2">
                    <a:lumMod val="50000"/>
                  </a:schemeClr>
                </a:solidFill>
                <a:latin typeface="Comic Sans MS" pitchFamily="66" charset="0"/>
              </a:rPr>
              <a:t>data di scadenza</a:t>
            </a:r>
            <a:r>
              <a:rPr lang="it-IT" sz="1800" i="1" dirty="0" smtClean="0">
                <a:solidFill>
                  <a:schemeClr val="accent2">
                    <a:lumMod val="50000"/>
                  </a:schemeClr>
                </a:solidFill>
                <a:latin typeface="Comic Sans MS" pitchFamily="66" charset="0"/>
              </a:rPr>
              <a:t>. Successivamente alla data di scadenza un alimento è considerato a rischio (dannoso o inadatto) a norma dell’art. 14, Reg. CE n. 178/2002.</a:t>
            </a:r>
          </a:p>
        </p:txBody>
      </p:sp>
      <p:grpSp>
        <p:nvGrpSpPr>
          <p:cNvPr id="16" name="Gruppo 12"/>
          <p:cNvGrpSpPr/>
          <p:nvPr/>
        </p:nvGrpSpPr>
        <p:grpSpPr>
          <a:xfrm>
            <a:off x="36512" y="6345634"/>
            <a:ext cx="9144000" cy="539750"/>
            <a:chOff x="36512" y="6345634"/>
            <a:chExt cx="9144000" cy="539750"/>
          </a:xfrm>
        </p:grpSpPr>
        <p:pic>
          <p:nvPicPr>
            <p:cNvPr id="19" name="Picture 70" descr="ssica"/>
            <p:cNvPicPr preferRelativeResize="0">
              <a:picLocks noChangeArrowheads="1"/>
            </p:cNvPicPr>
            <p:nvPr/>
          </p:nvPicPr>
          <p:blipFill>
            <a:blip r:embed="rId4" cstate="print"/>
            <a:srcRect/>
            <a:stretch>
              <a:fillRect/>
            </a:stretch>
          </p:blipFill>
          <p:spPr bwMode="auto">
            <a:xfrm>
              <a:off x="36512" y="6345634"/>
              <a:ext cx="1655763" cy="539750"/>
            </a:xfrm>
            <a:prstGeom prst="rect">
              <a:avLst/>
            </a:prstGeom>
            <a:noFill/>
            <a:ln w="9525">
              <a:noFill/>
              <a:miter lim="800000"/>
              <a:headEnd/>
              <a:tailEnd/>
            </a:ln>
          </p:spPr>
        </p:pic>
        <p:sp>
          <p:nvSpPr>
            <p:cNvPr id="20" name="Text Box 71"/>
            <p:cNvSpPr txBox="1">
              <a:spLocks noChangeArrowheads="1"/>
            </p:cNvSpPr>
            <p:nvPr/>
          </p:nvSpPr>
          <p:spPr bwMode="auto">
            <a:xfrm>
              <a:off x="1655762" y="6345634"/>
              <a:ext cx="7524750" cy="539750"/>
            </a:xfrm>
            <a:prstGeom prst="rect">
              <a:avLst/>
            </a:prstGeom>
            <a:solidFill>
              <a:srgbClr val="0099FF"/>
            </a:solidFill>
            <a:ln w="9525" algn="ctr">
              <a:noFill/>
              <a:miter lim="800000"/>
              <a:headEnd/>
              <a:tailEnd/>
            </a:ln>
          </p:spPr>
          <p:txBody>
            <a:bodyPr/>
            <a:lstStyle/>
            <a:p>
              <a:pPr algn="ctr">
                <a:lnSpc>
                  <a:spcPct val="110000"/>
                </a:lnSpc>
              </a:pPr>
              <a:r>
                <a:rPr lang="it-IT" sz="1000" b="1" dirty="0" smtClean="0">
                  <a:solidFill>
                    <a:schemeClr val="bg1">
                      <a:lumMod val="95000"/>
                    </a:schemeClr>
                  </a:solidFill>
                  <a:latin typeface="Comic Sans MS" pitchFamily="66" charset="0"/>
                </a:rPr>
                <a:t>Informazioni sugli alimenti ai consumatori ai sensi del Regolamento (UE) N. 1169/2011</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367"/>
                                        </p:tgtEl>
                                        <p:attrNameLst>
                                          <p:attrName>style.visibility</p:attrName>
                                        </p:attrNameLst>
                                      </p:cBhvr>
                                      <p:to>
                                        <p:strVal val="visible"/>
                                      </p:to>
                                    </p:set>
                                    <p:animEffect transition="in" filter="checkerboard(across)">
                                      <p:cBhvr>
                                        <p:cTn id="7" dur="500"/>
                                        <p:tgtEl>
                                          <p:spTgt spid="1536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checkerboard(across)">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checkerboard(across)">
                                      <p:cBhvr>
                                        <p:cTn id="1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7" grpId="0" animBg="1"/>
      <p:bldP spid="12" grpId="0" animBg="1"/>
      <p:bldP spid="2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620688"/>
            <a:ext cx="9144000" cy="6228000"/>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sp>
        <p:nvSpPr>
          <p:cNvPr id="15367" name="Rettangolo 6"/>
          <p:cNvSpPr>
            <a:spLocks noChangeArrowheads="1"/>
          </p:cNvSpPr>
          <p:nvPr/>
        </p:nvSpPr>
        <p:spPr bwMode="auto">
          <a:xfrm>
            <a:off x="179512" y="692696"/>
            <a:ext cx="8640000" cy="72000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spAutoFit/>
          </a:bodyPr>
          <a:lstStyle/>
          <a:p>
            <a:pPr>
              <a:defRPr/>
            </a:pPr>
            <a:r>
              <a:rPr lang="it-IT" sz="1800" b="1" dirty="0" smtClean="0">
                <a:solidFill>
                  <a:schemeClr val="accent2">
                    <a:lumMod val="50000"/>
                  </a:schemeClr>
                </a:solidFill>
                <a:latin typeface="Comic Sans MS" pitchFamily="66" charset="0"/>
              </a:rPr>
              <a:t>Termine Minimo di Conservazione – Data di scadenza – Data di congelamento (art. 24):</a:t>
            </a:r>
            <a:endParaRPr lang="it-IT" sz="1800" b="1" dirty="0">
              <a:solidFill>
                <a:schemeClr val="accent2">
                  <a:lumMod val="50000"/>
                </a:schemeClr>
              </a:solidFill>
              <a:latin typeface="Comic Sans MS" pitchFamily="66" charset="0"/>
            </a:endParaRPr>
          </a:p>
          <a:p>
            <a:pPr>
              <a:defRPr/>
            </a:pPr>
            <a:endParaRPr lang="it-IT" sz="1600" b="1" dirty="0">
              <a:latin typeface="Comic Sans MS" pitchFamily="66" charset="0"/>
            </a:endParaRPr>
          </a:p>
          <a:p>
            <a:pPr>
              <a:defRPr/>
            </a:pPr>
            <a:endParaRPr lang="it-IT" sz="1600" b="1" i="1" dirty="0">
              <a:latin typeface="Comic Sans MS" pitchFamily="66" charset="0"/>
            </a:endParaRPr>
          </a:p>
          <a:p>
            <a:pPr>
              <a:defRPr/>
            </a:pPr>
            <a:endParaRPr lang="it-IT" sz="1600" b="1" i="1" dirty="0">
              <a:latin typeface="Comic Sans MS" pitchFamily="66" charset="0"/>
            </a:endParaRPr>
          </a:p>
        </p:txBody>
      </p:sp>
      <p:grpSp>
        <p:nvGrpSpPr>
          <p:cNvPr id="2" name="Gruppo 15"/>
          <p:cNvGrpSpPr/>
          <p:nvPr/>
        </p:nvGrpSpPr>
        <p:grpSpPr>
          <a:xfrm>
            <a:off x="251520" y="44425"/>
            <a:ext cx="8445500" cy="576263"/>
            <a:chOff x="251520" y="44425"/>
            <a:chExt cx="8445500" cy="576263"/>
          </a:xfrm>
        </p:grpSpPr>
        <p:sp>
          <p:nvSpPr>
            <p:cNvPr id="17" name="Ovale 16"/>
            <p:cNvSpPr/>
            <p:nvPr/>
          </p:nvSpPr>
          <p:spPr bwMode="auto">
            <a:xfrm>
              <a:off x="251520" y="46806"/>
              <a:ext cx="1619250" cy="571500"/>
            </a:xfrm>
            <a:prstGeom prst="ellipse">
              <a:avLst/>
            </a:prstGeom>
            <a:solidFill>
              <a:srgbClr val="990033"/>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Come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0000CC"/>
                  </a:solidFill>
                  <a:latin typeface="Comic Sans MS" pitchFamily="66" charset="0"/>
                </a:rPr>
                <a:t>indicare le informazioni obbligatorie?</a:t>
              </a:r>
              <a:endParaRPr lang="it-IT" sz="1600" b="1" dirty="0">
                <a:solidFill>
                  <a:srgbClr val="0000CC"/>
                </a:solidFill>
                <a:latin typeface="Comic Sans MS" pitchFamily="66" charset="0"/>
              </a:endParaRPr>
            </a:p>
          </p:txBody>
        </p:sp>
      </p:grpSp>
      <p:sp>
        <p:nvSpPr>
          <p:cNvPr id="21" name="Rettangolo 20"/>
          <p:cNvSpPr/>
          <p:nvPr/>
        </p:nvSpPr>
        <p:spPr>
          <a:xfrm>
            <a:off x="179512" y="1784877"/>
            <a:ext cx="8640000" cy="2484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600" b="1" i="1" dirty="0" smtClean="0">
                <a:solidFill>
                  <a:schemeClr val="accent2">
                    <a:lumMod val="50000"/>
                  </a:schemeClr>
                </a:solidFill>
                <a:latin typeface="Comic Sans MS" pitchFamily="66" charset="0"/>
              </a:rPr>
              <a:t>TMC </a:t>
            </a:r>
            <a:r>
              <a:rPr lang="it-IT" sz="1600" i="1" dirty="0" smtClean="0">
                <a:solidFill>
                  <a:schemeClr val="accent2">
                    <a:lumMod val="50000"/>
                  </a:schemeClr>
                </a:solidFill>
                <a:latin typeface="Comic Sans MS" pitchFamily="66" charset="0"/>
              </a:rPr>
              <a:t>: "da consumarsi preferibilmente entro il …” o </a:t>
            </a:r>
            <a:r>
              <a:rPr lang="it-IT" sz="1600" i="1" dirty="0" smtClean="0">
                <a:solidFill>
                  <a:schemeClr val="accent2">
                    <a:lumMod val="50000"/>
                  </a:schemeClr>
                </a:solidFill>
                <a:latin typeface="Comic Sans MS" pitchFamily="66" charset="0"/>
              </a:rPr>
              <a:t>"</a:t>
            </a:r>
            <a:r>
              <a:rPr lang="it-IT" sz="1600" i="1" dirty="0" smtClean="0">
                <a:solidFill>
                  <a:schemeClr val="accent2">
                    <a:lumMod val="50000"/>
                  </a:schemeClr>
                </a:solidFill>
                <a:latin typeface="Comic Sans MS" pitchFamily="66" charset="0"/>
              </a:rPr>
              <a:t>da consumarsi preferibilmente entro fine …", accompagnate dalla data stessa, oppure dall’indicazione del punto in cui essa è indicata sull’etichetta.</a:t>
            </a:r>
          </a:p>
          <a:p>
            <a:pPr algn="just">
              <a:defRPr/>
            </a:pPr>
            <a:r>
              <a:rPr lang="it-IT" sz="1600" i="1" dirty="0" smtClean="0">
                <a:solidFill>
                  <a:schemeClr val="accent2">
                    <a:lumMod val="50000"/>
                  </a:schemeClr>
                </a:solidFill>
                <a:latin typeface="Comic Sans MS" pitchFamily="66" charset="0"/>
              </a:rPr>
              <a:t>Modalità: giorno – mese – anno</a:t>
            </a:r>
          </a:p>
          <a:p>
            <a:pPr algn="ctr">
              <a:defRPr/>
            </a:pPr>
            <a:r>
              <a:rPr lang="it-IT" sz="1600" b="1" i="1" dirty="0" smtClean="0">
                <a:solidFill>
                  <a:schemeClr val="accent2">
                    <a:lumMod val="50000"/>
                  </a:schemeClr>
                </a:solidFill>
                <a:latin typeface="Comic Sans MS" pitchFamily="66" charset="0"/>
              </a:rPr>
              <a:t>Giorno – Mese </a:t>
            </a:r>
            <a:r>
              <a:rPr lang="it-IT" sz="1600" i="1" dirty="0" smtClean="0">
                <a:solidFill>
                  <a:schemeClr val="accent2">
                    <a:lumMod val="50000"/>
                  </a:schemeClr>
                </a:solidFill>
                <a:latin typeface="Comic Sans MS" pitchFamily="66" charset="0"/>
              </a:rPr>
              <a:t>: conservabile &lt; 3m </a:t>
            </a:r>
          </a:p>
          <a:p>
            <a:pPr algn="ctr">
              <a:defRPr/>
            </a:pPr>
            <a:r>
              <a:rPr lang="it-IT" sz="1600" b="1" i="1" dirty="0" smtClean="0">
                <a:solidFill>
                  <a:schemeClr val="accent2">
                    <a:lumMod val="50000"/>
                  </a:schemeClr>
                </a:solidFill>
                <a:latin typeface="Comic Sans MS" pitchFamily="66" charset="0"/>
              </a:rPr>
              <a:t>Mese – Anno </a:t>
            </a:r>
            <a:r>
              <a:rPr lang="it-IT" sz="1600" i="1" dirty="0" smtClean="0">
                <a:solidFill>
                  <a:schemeClr val="accent2">
                    <a:lumMod val="50000"/>
                  </a:schemeClr>
                </a:solidFill>
                <a:latin typeface="Comic Sans MS" pitchFamily="66" charset="0"/>
              </a:rPr>
              <a:t>:   3 m &lt; conservabile &lt; 18 m</a:t>
            </a:r>
          </a:p>
          <a:p>
            <a:pPr algn="ctr">
              <a:defRPr/>
            </a:pPr>
            <a:r>
              <a:rPr lang="it-IT" sz="1600" b="1" i="1" dirty="0" smtClean="0">
                <a:solidFill>
                  <a:schemeClr val="accent2">
                    <a:lumMod val="50000"/>
                  </a:schemeClr>
                </a:solidFill>
                <a:latin typeface="Comic Sans MS" pitchFamily="66" charset="0"/>
              </a:rPr>
              <a:t>Anno </a:t>
            </a:r>
            <a:r>
              <a:rPr lang="it-IT" sz="1600" i="1" dirty="0" smtClean="0">
                <a:solidFill>
                  <a:schemeClr val="accent2">
                    <a:lumMod val="50000"/>
                  </a:schemeClr>
                </a:solidFill>
                <a:latin typeface="Comic Sans MS" pitchFamily="66" charset="0"/>
              </a:rPr>
              <a:t>: conservabile &gt; 18 m </a:t>
            </a:r>
          </a:p>
          <a:p>
            <a:pPr algn="just">
              <a:defRPr/>
            </a:pPr>
            <a:r>
              <a:rPr lang="it-IT" sz="1600" i="1" dirty="0" smtClean="0">
                <a:solidFill>
                  <a:schemeClr val="accent2">
                    <a:lumMod val="50000"/>
                  </a:schemeClr>
                </a:solidFill>
                <a:latin typeface="Comic Sans MS" pitchFamily="66" charset="0"/>
              </a:rPr>
              <a:t>TMC </a:t>
            </a:r>
            <a:r>
              <a:rPr lang="it-IT" sz="1600" b="1" i="1" dirty="0" smtClean="0">
                <a:solidFill>
                  <a:schemeClr val="accent2">
                    <a:lumMod val="50000"/>
                  </a:schemeClr>
                </a:solidFill>
                <a:latin typeface="Comic Sans MS" pitchFamily="66" charset="0"/>
              </a:rPr>
              <a:t>non </a:t>
            </a:r>
            <a:r>
              <a:rPr lang="it-IT" sz="1600" b="1" i="1" dirty="0" smtClean="0">
                <a:solidFill>
                  <a:schemeClr val="accent2">
                    <a:lumMod val="50000"/>
                  </a:schemeClr>
                </a:solidFill>
                <a:latin typeface="Comic Sans MS" pitchFamily="66" charset="0"/>
              </a:rPr>
              <a:t>richiesto</a:t>
            </a:r>
            <a:r>
              <a:rPr lang="it-IT" sz="1600" i="1" dirty="0" smtClean="0">
                <a:solidFill>
                  <a:schemeClr val="accent2">
                    <a:lumMod val="50000"/>
                  </a:schemeClr>
                </a:solidFill>
                <a:latin typeface="Comic Sans MS" pitchFamily="66" charset="0"/>
              </a:rPr>
              <a:t>: </a:t>
            </a:r>
            <a:r>
              <a:rPr lang="it-IT" sz="1600" i="1" dirty="0" smtClean="0">
                <a:solidFill>
                  <a:schemeClr val="accent2">
                    <a:lumMod val="50000"/>
                  </a:schemeClr>
                </a:solidFill>
                <a:latin typeface="Comic Sans MS" pitchFamily="66" charset="0"/>
              </a:rPr>
              <a:t>ortofrutticoli freschi, vini e prodotti simili, bevande alcoliche, prodotti della panetteria e della pasticceria, aceti, sale da cucina, zuccheri allo stato solido, prodotti di confetteria, gomme da masticare e prodotti analoghi.</a:t>
            </a:r>
          </a:p>
        </p:txBody>
      </p:sp>
      <p:sp>
        <p:nvSpPr>
          <p:cNvPr id="23" name="Rettangolo 22"/>
          <p:cNvSpPr/>
          <p:nvPr/>
        </p:nvSpPr>
        <p:spPr>
          <a:xfrm>
            <a:off x="179512" y="4641058"/>
            <a:ext cx="8640000" cy="576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600" b="1" i="1" dirty="0" smtClean="0">
                <a:solidFill>
                  <a:schemeClr val="accent2">
                    <a:lumMod val="50000"/>
                  </a:schemeClr>
                </a:solidFill>
                <a:latin typeface="Comic Sans MS" pitchFamily="66" charset="0"/>
              </a:rPr>
              <a:t>Data di scadenza: </a:t>
            </a:r>
            <a:r>
              <a:rPr lang="it-IT" sz="1600" i="1" dirty="0" smtClean="0">
                <a:solidFill>
                  <a:schemeClr val="accent2">
                    <a:lumMod val="50000"/>
                  </a:schemeClr>
                </a:solidFill>
                <a:latin typeface="Comic Sans MS" pitchFamily="66" charset="0"/>
              </a:rPr>
              <a:t>“da consumare entro …“ seguito dalla data stessa, oppure dall’indicazione del punto in cui essa è indicata sull’etichetta.</a:t>
            </a:r>
          </a:p>
        </p:txBody>
      </p:sp>
      <p:sp>
        <p:nvSpPr>
          <p:cNvPr id="24" name="Rettangolo 23"/>
          <p:cNvSpPr/>
          <p:nvPr/>
        </p:nvSpPr>
        <p:spPr>
          <a:xfrm>
            <a:off x="179512" y="5589240"/>
            <a:ext cx="8640000" cy="1044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600" b="1" i="1" dirty="0" smtClean="0">
                <a:solidFill>
                  <a:schemeClr val="accent2">
                    <a:lumMod val="50000"/>
                  </a:schemeClr>
                </a:solidFill>
                <a:latin typeface="Comic Sans MS" pitchFamily="66" charset="0"/>
              </a:rPr>
              <a:t>Data di congelamento  o Data di primo congelamento </a:t>
            </a:r>
            <a:r>
              <a:rPr lang="it-IT" sz="1600" i="1" dirty="0" smtClean="0">
                <a:solidFill>
                  <a:schemeClr val="accent2">
                    <a:lumMod val="50000"/>
                  </a:schemeClr>
                </a:solidFill>
                <a:latin typeface="Comic Sans MS" pitchFamily="66" charset="0"/>
              </a:rPr>
              <a:t>per </a:t>
            </a:r>
            <a:r>
              <a:rPr lang="it-IT" sz="1600" i="1" dirty="0" smtClean="0">
                <a:solidFill>
                  <a:srgbClr val="FF0000"/>
                </a:solidFill>
                <a:latin typeface="Comic Sans MS" pitchFamily="66" charset="0"/>
              </a:rPr>
              <a:t>Carne, Preparazioni a base di carne e Prodotti non trasformati a base di pesce congelati</a:t>
            </a:r>
            <a:r>
              <a:rPr lang="it-IT" sz="1600" i="1" dirty="0" smtClean="0">
                <a:solidFill>
                  <a:schemeClr val="accent2">
                    <a:lumMod val="50000"/>
                  </a:schemeClr>
                </a:solidFill>
                <a:latin typeface="Comic Sans MS" pitchFamily="66" charset="0"/>
              </a:rPr>
              <a:t>: “Congelato il …“ accompagnato dalla data stessa, oppure dall’indicazione del punto in cui essa è indicata sull’etichetta.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367"/>
                                        </p:tgtEl>
                                        <p:attrNameLst>
                                          <p:attrName>style.visibility</p:attrName>
                                        </p:attrNameLst>
                                      </p:cBhvr>
                                      <p:to>
                                        <p:strVal val="visible"/>
                                      </p:to>
                                    </p:set>
                                    <p:animEffect transition="in" filter="checkerboard(across)">
                                      <p:cBhvr>
                                        <p:cTn id="7" dur="500"/>
                                        <p:tgtEl>
                                          <p:spTgt spid="1536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checkerboard(across)">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checkerboard(across)">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checkerboard(across)">
                                      <p:cBhvr>
                                        <p:cTn id="2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7" grpId="0" animBg="1"/>
      <p:bldP spid="21" grpId="0" animBg="1"/>
      <p:bldP spid="23" grpId="0" animBg="1"/>
      <p:bldP spid="2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630000"/>
            <a:ext cx="9144000" cy="6228000"/>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sp>
        <p:nvSpPr>
          <p:cNvPr id="15367" name="Rettangolo 6"/>
          <p:cNvSpPr>
            <a:spLocks noChangeArrowheads="1"/>
          </p:cNvSpPr>
          <p:nvPr/>
        </p:nvSpPr>
        <p:spPr bwMode="auto">
          <a:xfrm>
            <a:off x="179512" y="692696"/>
            <a:ext cx="8640000" cy="369332"/>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spAutoFit/>
          </a:bodyPr>
          <a:lstStyle/>
          <a:p>
            <a:pPr>
              <a:defRPr/>
            </a:pPr>
            <a:r>
              <a:rPr lang="it-IT" sz="1800" b="1" dirty="0" smtClean="0">
                <a:solidFill>
                  <a:schemeClr val="accent2">
                    <a:lumMod val="50000"/>
                  </a:schemeClr>
                </a:solidFill>
                <a:latin typeface="Comic Sans MS" pitchFamily="66" charset="0"/>
              </a:rPr>
              <a:t>Condizioni di conservazione o d’uso (art. 25):</a:t>
            </a:r>
            <a:endParaRPr lang="it-IT" sz="2000" b="1" i="1" dirty="0">
              <a:latin typeface="Comic Sans MS" pitchFamily="66" charset="0"/>
            </a:endParaRPr>
          </a:p>
        </p:txBody>
      </p:sp>
      <p:grpSp>
        <p:nvGrpSpPr>
          <p:cNvPr id="2" name="Gruppo 15"/>
          <p:cNvGrpSpPr/>
          <p:nvPr/>
        </p:nvGrpSpPr>
        <p:grpSpPr>
          <a:xfrm>
            <a:off x="251520" y="-27384"/>
            <a:ext cx="8445500" cy="648072"/>
            <a:chOff x="251520" y="-27384"/>
            <a:chExt cx="8445500" cy="648072"/>
          </a:xfrm>
        </p:grpSpPr>
        <p:sp>
          <p:nvSpPr>
            <p:cNvPr id="17" name="Ovale 16"/>
            <p:cNvSpPr/>
            <p:nvPr/>
          </p:nvSpPr>
          <p:spPr bwMode="auto">
            <a:xfrm>
              <a:off x="251520" y="-27384"/>
              <a:ext cx="1619250" cy="571500"/>
            </a:xfrm>
            <a:prstGeom prst="ellipse">
              <a:avLst/>
            </a:prstGeom>
            <a:solidFill>
              <a:srgbClr val="990033"/>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Come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0000CC"/>
                  </a:solidFill>
                  <a:latin typeface="Comic Sans MS" pitchFamily="66" charset="0"/>
                </a:rPr>
                <a:t>indicare le informazioni obbligatorie?</a:t>
              </a:r>
              <a:endParaRPr lang="it-IT" sz="1600" b="1" dirty="0">
                <a:solidFill>
                  <a:srgbClr val="0000CC"/>
                </a:solidFill>
                <a:latin typeface="Comic Sans MS" pitchFamily="66" charset="0"/>
              </a:endParaRPr>
            </a:p>
          </p:txBody>
        </p:sp>
      </p:grpSp>
      <p:sp>
        <p:nvSpPr>
          <p:cNvPr id="22" name="Rettangolo 21"/>
          <p:cNvSpPr/>
          <p:nvPr/>
        </p:nvSpPr>
        <p:spPr>
          <a:xfrm>
            <a:off x="179512" y="1291992"/>
            <a:ext cx="8640000" cy="828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i="1" dirty="0" smtClean="0">
                <a:solidFill>
                  <a:schemeClr val="accent2">
                    <a:lumMod val="50000"/>
                  </a:schemeClr>
                </a:solidFill>
                <a:latin typeface="Comic Sans MS" pitchFamily="66" charset="0"/>
              </a:rPr>
              <a:t>Per consentire una conservazione o un uso adeguato degli alimenti dopo l’apertura della confezione, devono essere indicate le condizioni di conservazione e/o il periodo di consumo, se del caso.</a:t>
            </a:r>
          </a:p>
        </p:txBody>
      </p:sp>
      <p:sp>
        <p:nvSpPr>
          <p:cNvPr id="24" name="Rettangolo 23"/>
          <p:cNvSpPr/>
          <p:nvPr/>
        </p:nvSpPr>
        <p:spPr>
          <a:xfrm>
            <a:off x="179512" y="4725256"/>
            <a:ext cx="8640000" cy="1656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i="1" dirty="0" smtClean="0">
                <a:solidFill>
                  <a:schemeClr val="accent2">
                    <a:lumMod val="50000"/>
                  </a:schemeClr>
                </a:solidFill>
                <a:latin typeface="Comic Sans MS" pitchFamily="66" charset="0"/>
              </a:rPr>
              <a:t>Esempio di condizioni d’uso (2): </a:t>
            </a:r>
          </a:p>
          <a:p>
            <a:pPr algn="just">
              <a:defRPr/>
            </a:pPr>
            <a:r>
              <a:rPr lang="it-IT" sz="1800" i="1" dirty="0" smtClean="0">
                <a:solidFill>
                  <a:schemeClr val="accent2">
                    <a:lumMod val="50000"/>
                  </a:schemeClr>
                </a:solidFill>
                <a:latin typeface="Comic Sans MS" pitchFamily="66" charset="0"/>
              </a:rPr>
              <a:t>Gli alimenti destinati al consumatore finale contenenti carni macinate di pollame o  preparazioni di carni contenenti carni separate meccanicamente devono recare un avvertimento indicante che siffatti prodotti devono essere </a:t>
            </a:r>
            <a:r>
              <a:rPr lang="it-IT" sz="1800" i="1" u="sng" dirty="0" smtClean="0">
                <a:solidFill>
                  <a:schemeClr val="accent2">
                    <a:lumMod val="50000"/>
                  </a:schemeClr>
                </a:solidFill>
                <a:latin typeface="Comic Sans MS" pitchFamily="66" charset="0"/>
              </a:rPr>
              <a:t>cotti prima del consumo </a:t>
            </a:r>
            <a:r>
              <a:rPr lang="it-IT" sz="1800" i="1" dirty="0" smtClean="0">
                <a:solidFill>
                  <a:schemeClr val="accent2">
                    <a:lumMod val="50000"/>
                  </a:schemeClr>
                </a:solidFill>
                <a:latin typeface="Comic Sans MS" pitchFamily="66" charset="0"/>
              </a:rPr>
              <a:t>(rif. Reg. CE 853/2004)</a:t>
            </a:r>
          </a:p>
        </p:txBody>
      </p:sp>
      <p:graphicFrame>
        <p:nvGraphicFramePr>
          <p:cNvPr id="15" name="Tabella 14"/>
          <p:cNvGraphicFramePr>
            <a:graphicFrameLocks noGrp="1"/>
          </p:cNvGraphicFramePr>
          <p:nvPr/>
        </p:nvGraphicFramePr>
        <p:xfrm>
          <a:off x="179512" y="3001476"/>
          <a:ext cx="8064896" cy="1463040"/>
        </p:xfrm>
        <a:graphic>
          <a:graphicData uri="http://schemas.openxmlformats.org/drawingml/2006/table">
            <a:tbl>
              <a:tblPr/>
              <a:tblGrid>
                <a:gridCol w="4032448"/>
                <a:gridCol w="4032448"/>
              </a:tblGrid>
              <a:tr h="0">
                <a:tc gridSpan="2">
                  <a:txBody>
                    <a:bodyPr/>
                    <a:lstStyle/>
                    <a:p>
                      <a:pPr algn="ctr">
                        <a:spcAft>
                          <a:spcPts val="0"/>
                        </a:spcAft>
                      </a:pPr>
                      <a:r>
                        <a:rPr lang="it-IT" sz="1600" b="1" dirty="0">
                          <a:latin typeface="Arial"/>
                          <a:ea typeface="Times New Roman"/>
                          <a:cs typeface="Times New Roman"/>
                        </a:rPr>
                        <a:t>INFORMAZIONI AL CONSUMATORE</a:t>
                      </a:r>
                      <a:endParaRPr lang="it-IT" sz="1600" dirty="0">
                        <a:latin typeface="Arial Narrow"/>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hMerge="1">
                  <a:txBody>
                    <a:bodyPr/>
                    <a:lstStyle/>
                    <a:p>
                      <a:endParaRPr lang="it-IT"/>
                    </a:p>
                  </a:txBody>
                  <a:tcPr/>
                </a:tc>
              </a:tr>
              <a:tr h="0">
                <a:tc>
                  <a:txBody>
                    <a:bodyPr/>
                    <a:lstStyle/>
                    <a:p>
                      <a:pPr algn="ctr">
                        <a:spcAft>
                          <a:spcPts val="0"/>
                        </a:spcAft>
                      </a:pPr>
                      <a:r>
                        <a:rPr lang="it-IT" sz="1600" b="1">
                          <a:latin typeface="Arial"/>
                          <a:ea typeface="Times New Roman"/>
                          <a:cs typeface="Times New Roman"/>
                        </a:rPr>
                        <a:t>TEMPERATURA DI CONSERVAZIONE</a:t>
                      </a:r>
                      <a:endParaRPr lang="it-IT" sz="1600">
                        <a:latin typeface="Arial Narrow"/>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spcAft>
                          <a:spcPts val="0"/>
                        </a:spcAft>
                      </a:pPr>
                      <a:r>
                        <a:rPr lang="it-IT" sz="1600" b="1">
                          <a:latin typeface="Arial"/>
                          <a:ea typeface="Times New Roman"/>
                          <a:cs typeface="Times New Roman"/>
                        </a:rPr>
                        <a:t>DURATA</a:t>
                      </a:r>
                      <a:endParaRPr lang="it-IT" sz="1600">
                        <a:latin typeface="Arial Narrow"/>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600" dirty="0" smtClean="0">
                          <a:latin typeface="+mn-lt"/>
                          <a:ea typeface="Times New Roman"/>
                          <a:cs typeface="Times New Roman"/>
                        </a:rPr>
                        <a:t>- 18 °C  </a:t>
                      </a:r>
                      <a:r>
                        <a:rPr lang="it-IT" sz="1600" dirty="0">
                          <a:latin typeface="Arial"/>
                          <a:ea typeface="Times New Roman"/>
                          <a:cs typeface="Times New Roman"/>
                        </a:rPr>
                        <a:t>(</a:t>
                      </a:r>
                      <a:r>
                        <a:rPr lang="it-IT" sz="1600" b="1" dirty="0">
                          <a:latin typeface="Arial"/>
                          <a:ea typeface="Times New Roman"/>
                          <a:cs typeface="Times New Roman"/>
                        </a:rPr>
                        <a:t>****</a:t>
                      </a:r>
                      <a:r>
                        <a:rPr lang="it-IT" sz="1600" dirty="0">
                          <a:latin typeface="Arial"/>
                          <a:ea typeface="Times New Roman"/>
                          <a:cs typeface="Times New Roman"/>
                        </a:rPr>
                        <a:t> o </a:t>
                      </a:r>
                      <a:r>
                        <a:rPr lang="it-IT" sz="1600" b="1" dirty="0">
                          <a:latin typeface="Arial"/>
                          <a:ea typeface="Times New Roman"/>
                          <a:cs typeface="Times New Roman"/>
                        </a:rPr>
                        <a:t>***</a:t>
                      </a:r>
                      <a:r>
                        <a:rPr lang="it-IT" sz="1600" dirty="0">
                          <a:latin typeface="Arial"/>
                          <a:ea typeface="Times New Roman"/>
                          <a:cs typeface="Times New Roman"/>
                        </a:rPr>
                        <a:t> del congelatore)</a:t>
                      </a:r>
                      <a:endParaRPr lang="it-IT" sz="1600" dirty="0">
                        <a:latin typeface="Arial Narrow"/>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600" dirty="0">
                          <a:latin typeface="Arial"/>
                          <a:ea typeface="Times New Roman"/>
                          <a:cs typeface="Times New Roman"/>
                        </a:rPr>
                        <a:t>Data consigliata sulla confezione</a:t>
                      </a:r>
                      <a:endParaRPr lang="it-IT" sz="1600" dirty="0">
                        <a:latin typeface="Arial Narrow"/>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600" dirty="0" smtClean="0">
                          <a:latin typeface="+mn-lt"/>
                          <a:ea typeface="Times New Roman"/>
                          <a:cs typeface="Times New Roman"/>
                        </a:rPr>
                        <a:t>- 12 °C (</a:t>
                      </a:r>
                      <a:r>
                        <a:rPr lang="it-IT" sz="1600" b="1" dirty="0" smtClean="0">
                          <a:latin typeface="Arial"/>
                          <a:ea typeface="Times New Roman"/>
                          <a:cs typeface="Times New Roman"/>
                        </a:rPr>
                        <a:t>**</a:t>
                      </a:r>
                      <a:r>
                        <a:rPr lang="it-IT" sz="1600" dirty="0" smtClean="0">
                          <a:latin typeface="Arial"/>
                          <a:ea typeface="Times New Roman"/>
                          <a:cs typeface="Times New Roman"/>
                        </a:rPr>
                        <a:t> </a:t>
                      </a:r>
                      <a:r>
                        <a:rPr lang="it-IT" sz="1600" dirty="0">
                          <a:latin typeface="Arial"/>
                          <a:ea typeface="Times New Roman"/>
                          <a:cs typeface="Times New Roman"/>
                        </a:rPr>
                        <a:t>del congelatore)</a:t>
                      </a:r>
                      <a:endParaRPr lang="it-IT" sz="1600" dirty="0">
                        <a:latin typeface="Arial Narrow"/>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600">
                          <a:latin typeface="Arial"/>
                          <a:ea typeface="Times New Roman"/>
                          <a:cs typeface="Times New Roman"/>
                        </a:rPr>
                        <a:t>1 mese</a:t>
                      </a:r>
                      <a:endParaRPr lang="it-IT" sz="1600">
                        <a:latin typeface="Arial Narrow"/>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600" dirty="0" smtClean="0">
                          <a:latin typeface="+mn-lt"/>
                          <a:ea typeface="Times New Roman"/>
                          <a:cs typeface="Times New Roman"/>
                        </a:rPr>
                        <a:t>- 6 °C  </a:t>
                      </a:r>
                      <a:r>
                        <a:rPr lang="it-IT" sz="1600" dirty="0">
                          <a:latin typeface="Arial"/>
                          <a:ea typeface="Times New Roman"/>
                          <a:cs typeface="Times New Roman"/>
                        </a:rPr>
                        <a:t>(</a:t>
                      </a:r>
                      <a:r>
                        <a:rPr lang="it-IT" sz="1600" b="1" dirty="0">
                          <a:latin typeface="Arial"/>
                          <a:ea typeface="Times New Roman"/>
                          <a:cs typeface="Times New Roman"/>
                        </a:rPr>
                        <a:t>*</a:t>
                      </a:r>
                      <a:r>
                        <a:rPr lang="it-IT" sz="1600" dirty="0">
                          <a:latin typeface="Arial"/>
                          <a:ea typeface="Times New Roman"/>
                          <a:cs typeface="Times New Roman"/>
                        </a:rPr>
                        <a:t> del congelatore)</a:t>
                      </a:r>
                      <a:endParaRPr lang="it-IT" sz="1600" dirty="0">
                        <a:latin typeface="Arial Narrow"/>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600">
                          <a:latin typeface="Arial"/>
                          <a:ea typeface="Times New Roman"/>
                          <a:cs typeface="Times New Roman"/>
                        </a:rPr>
                        <a:t>1 settimana</a:t>
                      </a:r>
                      <a:endParaRPr lang="it-IT" sz="1600">
                        <a:latin typeface="Arial Narrow"/>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it-IT" sz="1600">
                          <a:latin typeface="Arial"/>
                          <a:ea typeface="Times New Roman"/>
                          <a:cs typeface="Times New Roman"/>
                        </a:rPr>
                        <a:t>Scomparto del ghiaccio</a:t>
                      </a:r>
                      <a:endParaRPr lang="it-IT" sz="1600">
                        <a:latin typeface="Arial Narrow"/>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600" dirty="0">
                          <a:latin typeface="Arial"/>
                          <a:ea typeface="Times New Roman"/>
                          <a:cs typeface="Times New Roman"/>
                        </a:rPr>
                        <a:t>3 giorni</a:t>
                      </a:r>
                      <a:endParaRPr lang="it-IT" sz="1600" dirty="0">
                        <a:latin typeface="Arial Narrow"/>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 name="Rettangolo 15"/>
          <p:cNvSpPr/>
          <p:nvPr/>
        </p:nvSpPr>
        <p:spPr>
          <a:xfrm>
            <a:off x="179512" y="2380734"/>
            <a:ext cx="8640000" cy="360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i="1" dirty="0" smtClean="0">
                <a:solidFill>
                  <a:schemeClr val="accent2">
                    <a:lumMod val="50000"/>
                  </a:schemeClr>
                </a:solidFill>
                <a:latin typeface="Comic Sans MS" pitchFamily="66" charset="0"/>
              </a:rPr>
              <a:t>Esempio di condizioni di conservazione (1):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367"/>
                                        </p:tgtEl>
                                        <p:attrNameLst>
                                          <p:attrName>style.visibility</p:attrName>
                                        </p:attrNameLst>
                                      </p:cBhvr>
                                      <p:to>
                                        <p:strVal val="visible"/>
                                      </p:to>
                                    </p:set>
                                    <p:animEffect transition="in" filter="checkerboard(across)">
                                      <p:cBhvr>
                                        <p:cTn id="7" dur="500"/>
                                        <p:tgtEl>
                                          <p:spTgt spid="1536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checkerboard(across)">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checkerboard(across)">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blinds(horizontal)">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checkerboard(across)">
                                      <p:cBhvr>
                                        <p:cTn id="2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7" grpId="0" animBg="1"/>
      <p:bldP spid="22" grpId="0" animBg="1"/>
      <p:bldP spid="24" grpId="0" animBg="1"/>
      <p:bldP spid="1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630000"/>
            <a:ext cx="9144000" cy="6228000"/>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grpSp>
        <p:nvGrpSpPr>
          <p:cNvPr id="2" name="Gruppo 15"/>
          <p:cNvGrpSpPr/>
          <p:nvPr/>
        </p:nvGrpSpPr>
        <p:grpSpPr>
          <a:xfrm>
            <a:off x="251520" y="44425"/>
            <a:ext cx="8445500" cy="576263"/>
            <a:chOff x="251520" y="44425"/>
            <a:chExt cx="8445500" cy="576263"/>
          </a:xfrm>
        </p:grpSpPr>
        <p:sp>
          <p:nvSpPr>
            <p:cNvPr id="17" name="Ovale 16"/>
            <p:cNvSpPr/>
            <p:nvPr/>
          </p:nvSpPr>
          <p:spPr bwMode="auto">
            <a:xfrm>
              <a:off x="251520" y="46806"/>
              <a:ext cx="1619250" cy="571500"/>
            </a:xfrm>
            <a:prstGeom prst="ellipse">
              <a:avLst/>
            </a:prstGeom>
            <a:solidFill>
              <a:srgbClr val="990033"/>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Come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0000CC"/>
                  </a:solidFill>
                  <a:latin typeface="Comic Sans MS" pitchFamily="66" charset="0"/>
                </a:rPr>
                <a:t>indicare le informazioni obbligatorie?</a:t>
              </a:r>
              <a:endParaRPr lang="it-IT" sz="1600" b="1" dirty="0">
                <a:solidFill>
                  <a:srgbClr val="0000CC"/>
                </a:solidFill>
                <a:latin typeface="Comic Sans MS" pitchFamily="66" charset="0"/>
              </a:endParaRPr>
            </a:p>
          </p:txBody>
        </p:sp>
      </p:grpSp>
      <p:sp>
        <p:nvSpPr>
          <p:cNvPr id="13" name="Rettangolo 6"/>
          <p:cNvSpPr>
            <a:spLocks noChangeArrowheads="1"/>
          </p:cNvSpPr>
          <p:nvPr/>
        </p:nvSpPr>
        <p:spPr bwMode="auto">
          <a:xfrm>
            <a:off x="179512" y="836712"/>
            <a:ext cx="8640000" cy="369332"/>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spAutoFit/>
          </a:bodyPr>
          <a:lstStyle/>
          <a:p>
            <a:pPr>
              <a:defRPr/>
            </a:pPr>
            <a:r>
              <a:rPr lang="it-IT" sz="1800" b="1" dirty="0" smtClean="0">
                <a:solidFill>
                  <a:schemeClr val="accent2">
                    <a:lumMod val="50000"/>
                  </a:schemeClr>
                </a:solidFill>
                <a:latin typeface="Comic Sans MS" pitchFamily="66" charset="0"/>
              </a:rPr>
              <a:t>Istruzioni per l’uso (art. 27):</a:t>
            </a:r>
            <a:endParaRPr lang="it-IT" sz="2000" b="1" i="1" dirty="0">
              <a:latin typeface="Comic Sans MS" pitchFamily="66" charset="0"/>
            </a:endParaRPr>
          </a:p>
        </p:txBody>
      </p:sp>
      <p:sp>
        <p:nvSpPr>
          <p:cNvPr id="19" name="Rettangolo 18"/>
          <p:cNvSpPr/>
          <p:nvPr/>
        </p:nvSpPr>
        <p:spPr>
          <a:xfrm>
            <a:off x="179512" y="1412776"/>
            <a:ext cx="8640000" cy="828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i="1" dirty="0" smtClean="0">
                <a:solidFill>
                  <a:schemeClr val="accent2">
                    <a:lumMod val="50000"/>
                  </a:schemeClr>
                </a:solidFill>
                <a:latin typeface="Comic Sans MS" pitchFamily="66" charset="0"/>
              </a:rPr>
              <a:t>Le istruzioni per l’uso di un alimento sono indicate in modo da consentire un uso adeguato dello stesso (Es. tempi e metodi di preparazione di un alimento surgelato o liofilizzato).</a:t>
            </a:r>
          </a:p>
        </p:txBody>
      </p:sp>
      <p:grpSp>
        <p:nvGrpSpPr>
          <p:cNvPr id="20" name="Gruppo 12"/>
          <p:cNvGrpSpPr/>
          <p:nvPr/>
        </p:nvGrpSpPr>
        <p:grpSpPr>
          <a:xfrm>
            <a:off x="36512" y="6345634"/>
            <a:ext cx="9144000" cy="539750"/>
            <a:chOff x="36512" y="6345634"/>
            <a:chExt cx="9144000" cy="539750"/>
          </a:xfrm>
        </p:grpSpPr>
        <p:pic>
          <p:nvPicPr>
            <p:cNvPr id="21" name="Picture 70" descr="ssica"/>
            <p:cNvPicPr preferRelativeResize="0">
              <a:picLocks noChangeArrowheads="1"/>
            </p:cNvPicPr>
            <p:nvPr/>
          </p:nvPicPr>
          <p:blipFill>
            <a:blip r:embed="rId4" cstate="print"/>
            <a:srcRect/>
            <a:stretch>
              <a:fillRect/>
            </a:stretch>
          </p:blipFill>
          <p:spPr bwMode="auto">
            <a:xfrm>
              <a:off x="36512" y="6345634"/>
              <a:ext cx="1655763" cy="539750"/>
            </a:xfrm>
            <a:prstGeom prst="rect">
              <a:avLst/>
            </a:prstGeom>
            <a:noFill/>
            <a:ln w="9525">
              <a:noFill/>
              <a:miter lim="800000"/>
              <a:headEnd/>
              <a:tailEnd/>
            </a:ln>
          </p:spPr>
        </p:pic>
        <p:sp>
          <p:nvSpPr>
            <p:cNvPr id="23" name="Text Box 71"/>
            <p:cNvSpPr txBox="1">
              <a:spLocks noChangeArrowheads="1"/>
            </p:cNvSpPr>
            <p:nvPr/>
          </p:nvSpPr>
          <p:spPr bwMode="auto">
            <a:xfrm>
              <a:off x="1655762" y="6345634"/>
              <a:ext cx="7524750" cy="539750"/>
            </a:xfrm>
            <a:prstGeom prst="rect">
              <a:avLst/>
            </a:prstGeom>
            <a:solidFill>
              <a:srgbClr val="0099FF"/>
            </a:solidFill>
            <a:ln w="9525" algn="ctr">
              <a:noFill/>
              <a:miter lim="800000"/>
              <a:headEnd/>
              <a:tailEnd/>
            </a:ln>
          </p:spPr>
          <p:txBody>
            <a:bodyPr/>
            <a:lstStyle/>
            <a:p>
              <a:pPr algn="ctr">
                <a:lnSpc>
                  <a:spcPct val="110000"/>
                </a:lnSpc>
              </a:pPr>
              <a:r>
                <a:rPr lang="it-IT" sz="1000" b="1" dirty="0" smtClean="0">
                  <a:solidFill>
                    <a:schemeClr val="bg1">
                      <a:lumMod val="95000"/>
                    </a:schemeClr>
                  </a:solidFill>
                  <a:latin typeface="Comic Sans MS" pitchFamily="66" charset="0"/>
                </a:rPr>
                <a:t>Informazioni sugli alimenti ai consumatori ai sensi del Regolamento (UE) N. 1169/2011</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heckerboard(across)">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checkerboard(across)">
                                      <p:cBhvr>
                                        <p:cTn id="1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9"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630000"/>
            <a:ext cx="9144000" cy="6228000"/>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sp>
        <p:nvSpPr>
          <p:cNvPr id="15367" name="Rettangolo 6"/>
          <p:cNvSpPr>
            <a:spLocks noChangeArrowheads="1"/>
          </p:cNvSpPr>
          <p:nvPr/>
        </p:nvSpPr>
        <p:spPr bwMode="auto">
          <a:xfrm>
            <a:off x="179512" y="692696"/>
            <a:ext cx="8640000" cy="369332"/>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spAutoFit/>
          </a:bodyPr>
          <a:lstStyle/>
          <a:p>
            <a:pPr>
              <a:defRPr/>
            </a:pPr>
            <a:r>
              <a:rPr lang="it-IT" sz="1800" b="1" dirty="0" smtClean="0">
                <a:solidFill>
                  <a:schemeClr val="accent2">
                    <a:lumMod val="50000"/>
                  </a:schemeClr>
                </a:solidFill>
                <a:latin typeface="Comic Sans MS" pitchFamily="66" charset="0"/>
              </a:rPr>
              <a:t>Paese d’origine o luogo di provenienza (art. 26):</a:t>
            </a:r>
            <a:endParaRPr lang="it-IT" sz="2000" b="1" i="1" dirty="0">
              <a:latin typeface="Comic Sans MS" pitchFamily="66" charset="0"/>
            </a:endParaRPr>
          </a:p>
        </p:txBody>
      </p:sp>
      <p:grpSp>
        <p:nvGrpSpPr>
          <p:cNvPr id="2" name="Gruppo 15"/>
          <p:cNvGrpSpPr/>
          <p:nvPr/>
        </p:nvGrpSpPr>
        <p:grpSpPr>
          <a:xfrm>
            <a:off x="179512" y="-27384"/>
            <a:ext cx="8445500" cy="576263"/>
            <a:chOff x="251520" y="44425"/>
            <a:chExt cx="8445500" cy="576263"/>
          </a:xfrm>
        </p:grpSpPr>
        <p:sp>
          <p:nvSpPr>
            <p:cNvPr id="17" name="Ovale 16"/>
            <p:cNvSpPr/>
            <p:nvPr/>
          </p:nvSpPr>
          <p:spPr bwMode="auto">
            <a:xfrm>
              <a:off x="251520" y="46806"/>
              <a:ext cx="1619250" cy="571500"/>
            </a:xfrm>
            <a:prstGeom prst="ellipse">
              <a:avLst/>
            </a:prstGeom>
            <a:solidFill>
              <a:srgbClr val="990033"/>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Come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0000CC"/>
                  </a:solidFill>
                  <a:latin typeface="Comic Sans MS" pitchFamily="66" charset="0"/>
                </a:rPr>
                <a:t>indicare le informazioni obbligatorie?</a:t>
              </a:r>
              <a:endParaRPr lang="it-IT" sz="1600" b="1" dirty="0">
                <a:solidFill>
                  <a:srgbClr val="0000CC"/>
                </a:solidFill>
                <a:latin typeface="Comic Sans MS" pitchFamily="66" charset="0"/>
              </a:endParaRPr>
            </a:p>
          </p:txBody>
        </p:sp>
      </p:grpSp>
      <p:sp>
        <p:nvSpPr>
          <p:cNvPr id="22" name="Rettangolo 21"/>
          <p:cNvSpPr/>
          <p:nvPr/>
        </p:nvSpPr>
        <p:spPr>
          <a:xfrm>
            <a:off x="179512" y="3573192"/>
            <a:ext cx="8640000" cy="2592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i="1" dirty="0" smtClean="0">
                <a:solidFill>
                  <a:schemeClr val="accent2">
                    <a:lumMod val="50000"/>
                  </a:schemeClr>
                </a:solidFill>
                <a:latin typeface="Comic Sans MS" pitchFamily="66" charset="0"/>
              </a:rPr>
              <a:t>L’indicazione è obbligatoria: </a:t>
            </a:r>
          </a:p>
          <a:p>
            <a:pPr marL="182563" indent="-182563" algn="just">
              <a:defRPr/>
            </a:pPr>
            <a:r>
              <a:rPr lang="it-IT" sz="1800" i="1" dirty="0" smtClean="0">
                <a:solidFill>
                  <a:schemeClr val="accent2">
                    <a:lumMod val="50000"/>
                  </a:schemeClr>
                </a:solidFill>
                <a:latin typeface="Comic Sans MS" pitchFamily="66" charset="0"/>
              </a:rPr>
              <a:t>a) nel caso in cui l’omissione di tale indicazione possa </a:t>
            </a:r>
            <a:r>
              <a:rPr lang="it-IT" sz="1800" b="1" i="1" dirty="0" smtClean="0">
                <a:solidFill>
                  <a:schemeClr val="accent2">
                    <a:lumMod val="50000"/>
                  </a:schemeClr>
                </a:solidFill>
                <a:latin typeface="Comic Sans MS" pitchFamily="66" charset="0"/>
              </a:rPr>
              <a:t>indurre in errore </a:t>
            </a:r>
            <a:r>
              <a:rPr lang="it-IT" sz="1800" i="1" dirty="0" smtClean="0">
                <a:solidFill>
                  <a:schemeClr val="accent2">
                    <a:lumMod val="50000"/>
                  </a:schemeClr>
                </a:solidFill>
                <a:latin typeface="Comic Sans MS" pitchFamily="66" charset="0"/>
              </a:rPr>
              <a:t>il consumatore in merito al paese d’origine o al luogo di provenienza reali dell’alimento; </a:t>
            </a:r>
          </a:p>
          <a:p>
            <a:pPr marL="182563" lvl="0" indent="-182563" algn="just">
              <a:defRPr/>
            </a:pPr>
            <a:r>
              <a:rPr lang="it-IT" sz="1800" i="1" dirty="0" smtClean="0">
                <a:solidFill>
                  <a:schemeClr val="accent2">
                    <a:lumMod val="50000"/>
                  </a:schemeClr>
                </a:solidFill>
                <a:latin typeface="Comic Sans MS" pitchFamily="66" charset="0"/>
              </a:rPr>
              <a:t>b) Carni di animali della specie </a:t>
            </a:r>
            <a:r>
              <a:rPr lang="it-IT" sz="1800" b="1" i="1" dirty="0" smtClean="0">
                <a:solidFill>
                  <a:schemeClr val="accent2">
                    <a:lumMod val="50000"/>
                  </a:schemeClr>
                </a:solidFill>
                <a:latin typeface="Comic Sans MS" pitchFamily="66" charset="0"/>
              </a:rPr>
              <a:t>suina, ovina o caprina</a:t>
            </a:r>
            <a:r>
              <a:rPr lang="it-IT" sz="1800" i="1" dirty="0" smtClean="0">
                <a:solidFill>
                  <a:schemeClr val="accent2">
                    <a:lumMod val="50000"/>
                  </a:schemeClr>
                </a:solidFill>
                <a:latin typeface="Comic Sans MS" pitchFamily="66" charset="0"/>
              </a:rPr>
              <a:t>, fresche, refrigerate o congelate; Carni fresche, refrigerate o congelate, </a:t>
            </a:r>
            <a:r>
              <a:rPr lang="it-IT" sz="1800" b="1" i="1" dirty="0" smtClean="0">
                <a:solidFill>
                  <a:schemeClr val="accent2">
                    <a:lumMod val="50000"/>
                  </a:schemeClr>
                </a:solidFill>
                <a:latin typeface="Comic Sans MS" pitchFamily="66" charset="0"/>
              </a:rPr>
              <a:t>di volatili </a:t>
            </a:r>
            <a:r>
              <a:rPr lang="it-IT" sz="1800" i="1" dirty="0" smtClean="0">
                <a:solidFill>
                  <a:schemeClr val="accent2">
                    <a:lumMod val="50000"/>
                  </a:schemeClr>
                </a:solidFill>
                <a:latin typeface="Comic Sans MS" pitchFamily="66" charset="0"/>
              </a:rPr>
              <a:t>della voce 0105 (galli, galline, anatre, oche, tacchini, tacchine e faraone, vivi, delle specie domestiche</a:t>
            </a:r>
            <a:r>
              <a:rPr lang="it-IT" sz="1800" i="1" dirty="0" smtClean="0">
                <a:solidFill>
                  <a:schemeClr val="accent2">
                    <a:lumMod val="50000"/>
                  </a:schemeClr>
                </a:solidFill>
                <a:latin typeface="Comic Sans MS" pitchFamily="66" charset="0"/>
              </a:rPr>
              <a:t>). Disposizione </a:t>
            </a:r>
            <a:r>
              <a:rPr lang="it-IT" sz="1800" i="1" dirty="0" smtClean="0">
                <a:solidFill>
                  <a:schemeClr val="accent2">
                    <a:lumMod val="50000"/>
                  </a:schemeClr>
                </a:solidFill>
                <a:latin typeface="Comic Sans MS" pitchFamily="66" charset="0"/>
              </a:rPr>
              <a:t>soggetta all’adozione degli atti di esecuzione della Commissione entro il 13-12-2013</a:t>
            </a:r>
            <a:r>
              <a:rPr lang="it-IT" sz="1600" i="1" dirty="0" smtClean="0">
                <a:solidFill>
                  <a:schemeClr val="accent2">
                    <a:lumMod val="50000"/>
                  </a:schemeClr>
                </a:solidFill>
                <a:latin typeface="Comic Sans MS" pitchFamily="66" charset="0"/>
              </a:rPr>
              <a:t>.</a:t>
            </a:r>
          </a:p>
        </p:txBody>
      </p:sp>
      <p:sp>
        <p:nvSpPr>
          <p:cNvPr id="24" name="Rettangolo 23"/>
          <p:cNvSpPr/>
          <p:nvPr/>
        </p:nvSpPr>
        <p:spPr>
          <a:xfrm>
            <a:off x="179512" y="1125008"/>
            <a:ext cx="8640000" cy="2376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i="1" dirty="0" smtClean="0">
                <a:solidFill>
                  <a:schemeClr val="accent2">
                    <a:lumMod val="50000"/>
                  </a:schemeClr>
                </a:solidFill>
                <a:latin typeface="Comic Sans MS" pitchFamily="66" charset="0"/>
              </a:rPr>
              <a:t>“</a:t>
            </a:r>
            <a:r>
              <a:rPr lang="it-IT" sz="1800" b="1" i="1" u="sng" dirty="0" smtClean="0">
                <a:solidFill>
                  <a:schemeClr val="accent2">
                    <a:lumMod val="50000"/>
                  </a:schemeClr>
                </a:solidFill>
                <a:latin typeface="Comic Sans MS" pitchFamily="66" charset="0"/>
              </a:rPr>
              <a:t>Luogo di provenienza</a:t>
            </a:r>
            <a:r>
              <a:rPr lang="it-IT" sz="1800" b="1" i="1" dirty="0" smtClean="0">
                <a:solidFill>
                  <a:schemeClr val="accent2">
                    <a:lumMod val="50000"/>
                  </a:schemeClr>
                </a:solidFill>
                <a:latin typeface="Comic Sans MS" pitchFamily="66" charset="0"/>
              </a:rPr>
              <a:t>": </a:t>
            </a:r>
            <a:endParaRPr lang="it-IT" sz="1800" b="1" i="1" dirty="0" smtClean="0">
              <a:solidFill>
                <a:schemeClr val="accent2">
                  <a:lumMod val="50000"/>
                </a:schemeClr>
              </a:solidFill>
              <a:latin typeface="Comic Sans MS" pitchFamily="66" charset="0"/>
            </a:endParaRPr>
          </a:p>
          <a:p>
            <a:pPr algn="just">
              <a:defRPr/>
            </a:pPr>
            <a:r>
              <a:rPr lang="it-IT" sz="1800" i="1" dirty="0" smtClean="0">
                <a:solidFill>
                  <a:schemeClr val="accent2">
                    <a:lumMod val="50000"/>
                  </a:schemeClr>
                </a:solidFill>
                <a:latin typeface="Comic Sans MS" pitchFamily="66" charset="0"/>
              </a:rPr>
              <a:t>qualunque </a:t>
            </a:r>
            <a:r>
              <a:rPr lang="it-IT" sz="1800" i="1" dirty="0" smtClean="0">
                <a:solidFill>
                  <a:schemeClr val="accent2">
                    <a:lumMod val="50000"/>
                  </a:schemeClr>
                </a:solidFill>
                <a:latin typeface="Comic Sans MS" pitchFamily="66" charset="0"/>
              </a:rPr>
              <a:t>luogo indicato come quello da cui proviene l’alimento, ma che non è il "</a:t>
            </a:r>
            <a:r>
              <a:rPr lang="it-IT" sz="1800" i="1" u="sng" dirty="0" smtClean="0">
                <a:solidFill>
                  <a:schemeClr val="accent2">
                    <a:lumMod val="50000"/>
                  </a:schemeClr>
                </a:solidFill>
                <a:latin typeface="Comic Sans MS" pitchFamily="66" charset="0"/>
              </a:rPr>
              <a:t>paese d’origine</a:t>
            </a:r>
            <a:r>
              <a:rPr lang="it-IT" sz="1800" i="1" dirty="0" smtClean="0">
                <a:solidFill>
                  <a:schemeClr val="accent2">
                    <a:lumMod val="50000"/>
                  </a:schemeClr>
                </a:solidFill>
                <a:latin typeface="Comic Sans MS" pitchFamily="66" charset="0"/>
              </a:rPr>
              <a:t>" ex Reg. CEE n. 2913/92 (l'ultima trasformazione o lavorazione</a:t>
            </a:r>
          </a:p>
          <a:p>
            <a:pPr algn="just">
              <a:defRPr/>
            </a:pPr>
            <a:r>
              <a:rPr lang="it-IT" sz="1800" i="1" dirty="0" smtClean="0">
                <a:solidFill>
                  <a:schemeClr val="accent2">
                    <a:lumMod val="50000"/>
                  </a:schemeClr>
                </a:solidFill>
                <a:latin typeface="Comic Sans MS" pitchFamily="66" charset="0"/>
              </a:rPr>
              <a:t>sostanziale, economicamente giustificata ecc.); il nome, la ragione sociale o l’indirizzo dell’operatore apposto sull’etichetta non costituisce un’indicazione del paese di origine o del luogo di provenienza del prodotto alimentare ai sensi del presente regolamento.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367"/>
                                        </p:tgtEl>
                                        <p:attrNameLst>
                                          <p:attrName>style.visibility</p:attrName>
                                        </p:attrNameLst>
                                      </p:cBhvr>
                                      <p:to>
                                        <p:strVal val="visible"/>
                                      </p:to>
                                    </p:set>
                                    <p:animEffect transition="in" filter="checkerboard(across)">
                                      <p:cBhvr>
                                        <p:cTn id="7" dur="500"/>
                                        <p:tgtEl>
                                          <p:spTgt spid="1536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checkerboard(across)">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checkerboard(across)">
                                      <p:cBhvr>
                                        <p:cTn id="1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7" grpId="0" animBg="1"/>
      <p:bldP spid="22" grpId="0" animBg="1"/>
      <p:bldP spid="2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630000"/>
            <a:ext cx="9144000" cy="6228000"/>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sp>
        <p:nvSpPr>
          <p:cNvPr id="15367" name="Rettangolo 6"/>
          <p:cNvSpPr>
            <a:spLocks noChangeArrowheads="1"/>
          </p:cNvSpPr>
          <p:nvPr/>
        </p:nvSpPr>
        <p:spPr bwMode="auto">
          <a:xfrm>
            <a:off x="179512" y="692696"/>
            <a:ext cx="8640000" cy="369332"/>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spAutoFit/>
          </a:bodyPr>
          <a:lstStyle/>
          <a:p>
            <a:pPr>
              <a:defRPr/>
            </a:pPr>
            <a:r>
              <a:rPr lang="it-IT" sz="1800" b="1" dirty="0" smtClean="0">
                <a:solidFill>
                  <a:schemeClr val="accent2">
                    <a:lumMod val="50000"/>
                  </a:schemeClr>
                </a:solidFill>
                <a:latin typeface="Comic Sans MS" pitchFamily="66" charset="0"/>
              </a:rPr>
              <a:t>Paese d’origine o luogo di provenienza (art. 26):</a:t>
            </a:r>
            <a:endParaRPr lang="it-IT" sz="2000" b="1" i="1" dirty="0">
              <a:latin typeface="Comic Sans MS" pitchFamily="66" charset="0"/>
            </a:endParaRPr>
          </a:p>
        </p:txBody>
      </p:sp>
      <p:grpSp>
        <p:nvGrpSpPr>
          <p:cNvPr id="2" name="Gruppo 15"/>
          <p:cNvGrpSpPr/>
          <p:nvPr/>
        </p:nvGrpSpPr>
        <p:grpSpPr>
          <a:xfrm>
            <a:off x="179512" y="-27384"/>
            <a:ext cx="8445500" cy="576263"/>
            <a:chOff x="251520" y="44425"/>
            <a:chExt cx="8445500" cy="576263"/>
          </a:xfrm>
        </p:grpSpPr>
        <p:sp>
          <p:nvSpPr>
            <p:cNvPr id="17" name="Ovale 16"/>
            <p:cNvSpPr/>
            <p:nvPr/>
          </p:nvSpPr>
          <p:spPr bwMode="auto">
            <a:xfrm>
              <a:off x="251520" y="46806"/>
              <a:ext cx="1619250" cy="571500"/>
            </a:xfrm>
            <a:prstGeom prst="ellipse">
              <a:avLst/>
            </a:prstGeom>
            <a:solidFill>
              <a:srgbClr val="990033"/>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Come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0000CC"/>
                  </a:solidFill>
                  <a:latin typeface="Comic Sans MS" pitchFamily="66" charset="0"/>
                </a:rPr>
                <a:t>indicare le informazioni obbligatorie?</a:t>
              </a:r>
              <a:endParaRPr lang="it-IT" sz="1600" b="1" dirty="0">
                <a:solidFill>
                  <a:srgbClr val="0000CC"/>
                </a:solidFill>
                <a:latin typeface="Comic Sans MS" pitchFamily="66" charset="0"/>
              </a:endParaRPr>
            </a:p>
          </p:txBody>
        </p:sp>
      </p:grpSp>
      <p:sp>
        <p:nvSpPr>
          <p:cNvPr id="16" name="Rettangolo 15"/>
          <p:cNvSpPr/>
          <p:nvPr/>
        </p:nvSpPr>
        <p:spPr>
          <a:xfrm>
            <a:off x="179512" y="1268760"/>
            <a:ext cx="8640000" cy="3996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i="1" dirty="0" smtClean="0">
                <a:solidFill>
                  <a:schemeClr val="accent2">
                    <a:lumMod val="50000"/>
                  </a:schemeClr>
                </a:solidFill>
                <a:latin typeface="Comic Sans MS" pitchFamily="66" charset="0"/>
              </a:rPr>
              <a:t>Entro 13 dicembre 2014, la Commissione presenta una relazione </a:t>
            </a:r>
            <a:r>
              <a:rPr lang="it-IT" sz="1800" b="1" i="1" dirty="0" smtClean="0">
                <a:solidFill>
                  <a:schemeClr val="accent2">
                    <a:lumMod val="50000"/>
                  </a:schemeClr>
                </a:solidFill>
                <a:latin typeface="Comic Sans MS" pitchFamily="66" charset="0"/>
              </a:rPr>
              <a:t>sull’estensione dell’obbligo </a:t>
            </a:r>
            <a:r>
              <a:rPr lang="it-IT" sz="1800" i="1" dirty="0" smtClean="0">
                <a:solidFill>
                  <a:schemeClr val="accent2">
                    <a:lumMod val="50000"/>
                  </a:schemeClr>
                </a:solidFill>
                <a:latin typeface="Comic Sans MS" pitchFamily="66" charset="0"/>
              </a:rPr>
              <a:t>per i seguenti alimenti:</a:t>
            </a:r>
          </a:p>
          <a:p>
            <a:pPr marL="182563" indent="-182563" algn="just">
              <a:defRPr/>
            </a:pPr>
            <a:r>
              <a:rPr lang="it-IT" sz="1800" i="1" dirty="0" smtClean="0">
                <a:solidFill>
                  <a:schemeClr val="accent2">
                    <a:lumMod val="50000"/>
                  </a:schemeClr>
                </a:solidFill>
                <a:latin typeface="Comic Sans MS" pitchFamily="66" charset="0"/>
              </a:rPr>
              <a:t>a) i tipi di carni diverse dalle carni bovine e dalle Carni di animali della specie suina, ovina o caprina,  di volatili della voce 0105, fresche, refrigerate o congelate;</a:t>
            </a:r>
          </a:p>
          <a:p>
            <a:pPr marL="182563" indent="-182563" algn="just">
              <a:defRPr/>
            </a:pPr>
            <a:r>
              <a:rPr lang="it-IT" sz="1800" i="1" dirty="0" smtClean="0">
                <a:solidFill>
                  <a:schemeClr val="accent2">
                    <a:lumMod val="50000"/>
                  </a:schemeClr>
                </a:solidFill>
                <a:latin typeface="Comic Sans MS" pitchFamily="66" charset="0"/>
              </a:rPr>
              <a:t>b) il latte; </a:t>
            </a:r>
          </a:p>
          <a:p>
            <a:pPr marL="182563" indent="-182563" algn="just">
              <a:defRPr/>
            </a:pPr>
            <a:r>
              <a:rPr lang="it-IT" sz="1800" i="1" dirty="0" smtClean="0">
                <a:solidFill>
                  <a:schemeClr val="accent2">
                    <a:lumMod val="50000"/>
                  </a:schemeClr>
                </a:solidFill>
                <a:latin typeface="Comic Sans MS" pitchFamily="66" charset="0"/>
              </a:rPr>
              <a:t>c) il latte usato quale ingrediente di prodotti </a:t>
            </a:r>
            <a:r>
              <a:rPr lang="it-IT" sz="1800" i="1" dirty="0" err="1" smtClean="0">
                <a:solidFill>
                  <a:schemeClr val="accent2">
                    <a:lumMod val="50000"/>
                  </a:schemeClr>
                </a:solidFill>
                <a:latin typeface="Comic Sans MS" pitchFamily="66" charset="0"/>
              </a:rPr>
              <a:t>lattiero-caseari</a:t>
            </a:r>
            <a:r>
              <a:rPr lang="it-IT" sz="1800" i="1" dirty="0" smtClean="0">
                <a:solidFill>
                  <a:schemeClr val="accent2">
                    <a:lumMod val="50000"/>
                  </a:schemeClr>
                </a:solidFill>
                <a:latin typeface="Comic Sans MS" pitchFamily="66" charset="0"/>
              </a:rPr>
              <a:t>; </a:t>
            </a:r>
          </a:p>
          <a:p>
            <a:pPr marL="182563" indent="-182563" algn="just">
              <a:defRPr/>
            </a:pPr>
            <a:r>
              <a:rPr lang="it-IT" sz="1800" i="1" dirty="0" smtClean="0">
                <a:solidFill>
                  <a:schemeClr val="accent2">
                    <a:lumMod val="50000"/>
                  </a:schemeClr>
                </a:solidFill>
                <a:latin typeface="Comic Sans MS" pitchFamily="66" charset="0"/>
              </a:rPr>
              <a:t>d) gli alimenti non trasformati; </a:t>
            </a:r>
          </a:p>
          <a:p>
            <a:pPr marL="182563" indent="-182563" algn="just">
              <a:defRPr/>
            </a:pPr>
            <a:r>
              <a:rPr lang="it-IT" sz="1800" i="1" dirty="0" smtClean="0">
                <a:solidFill>
                  <a:schemeClr val="accent2">
                    <a:lumMod val="50000"/>
                  </a:schemeClr>
                </a:solidFill>
                <a:latin typeface="Comic Sans MS" pitchFamily="66" charset="0"/>
              </a:rPr>
              <a:t>e) i prodotti a base di un unico ingrediente; </a:t>
            </a:r>
          </a:p>
          <a:p>
            <a:pPr marL="182563" indent="-182563" algn="just">
              <a:defRPr/>
            </a:pPr>
            <a:r>
              <a:rPr lang="it-IT" sz="1800" i="1" dirty="0" smtClean="0">
                <a:solidFill>
                  <a:schemeClr val="accent2">
                    <a:lumMod val="50000"/>
                  </a:schemeClr>
                </a:solidFill>
                <a:latin typeface="Comic Sans MS" pitchFamily="66" charset="0"/>
              </a:rPr>
              <a:t>f) gli ingredienti che rappresentano più del 50 % di un alimento.</a:t>
            </a:r>
          </a:p>
          <a:p>
            <a:pPr algn="just">
              <a:defRPr/>
            </a:pPr>
            <a:endParaRPr lang="it-IT" sz="1800" i="1" dirty="0" smtClean="0">
              <a:solidFill>
                <a:schemeClr val="accent2">
                  <a:lumMod val="50000"/>
                </a:schemeClr>
              </a:solidFill>
              <a:latin typeface="Comic Sans MS" pitchFamily="66" charset="0"/>
            </a:endParaRPr>
          </a:p>
          <a:p>
            <a:pPr algn="just">
              <a:defRPr/>
            </a:pPr>
            <a:r>
              <a:rPr lang="it-IT" sz="1800" b="1" i="1" dirty="0" smtClean="0">
                <a:solidFill>
                  <a:schemeClr val="accent2">
                    <a:lumMod val="50000"/>
                  </a:schemeClr>
                </a:solidFill>
                <a:latin typeface="Comic Sans MS" pitchFamily="66" charset="0"/>
              </a:rPr>
              <a:t>Inoltre </a:t>
            </a:r>
          </a:p>
          <a:p>
            <a:pPr algn="just">
              <a:defRPr/>
            </a:pPr>
            <a:r>
              <a:rPr lang="it-IT" sz="1800" i="1" dirty="0" smtClean="0">
                <a:solidFill>
                  <a:schemeClr val="accent2">
                    <a:lumMod val="50000"/>
                  </a:schemeClr>
                </a:solidFill>
                <a:latin typeface="Comic Sans MS" pitchFamily="66" charset="0"/>
              </a:rPr>
              <a:t>carni </a:t>
            </a:r>
            <a:r>
              <a:rPr lang="it-IT" sz="1800" i="1" dirty="0" smtClean="0">
                <a:solidFill>
                  <a:schemeClr val="accent2">
                    <a:lumMod val="50000"/>
                  </a:schemeClr>
                </a:solidFill>
                <a:latin typeface="Comic Sans MS" pitchFamily="66" charset="0"/>
              </a:rPr>
              <a:t>utilizzate come ingredienti  (Disposizione soggetta all’adozione degli atti di esecuzione della Commissione entro il 13-12-2013).</a:t>
            </a:r>
          </a:p>
        </p:txBody>
      </p:sp>
      <p:grpSp>
        <p:nvGrpSpPr>
          <p:cNvPr id="12" name="Gruppo 12"/>
          <p:cNvGrpSpPr/>
          <p:nvPr/>
        </p:nvGrpSpPr>
        <p:grpSpPr>
          <a:xfrm>
            <a:off x="36512" y="6345634"/>
            <a:ext cx="9144000" cy="539750"/>
            <a:chOff x="36512" y="6345634"/>
            <a:chExt cx="9144000" cy="539750"/>
          </a:xfrm>
        </p:grpSpPr>
        <p:pic>
          <p:nvPicPr>
            <p:cNvPr id="14" name="Picture 70" descr="ssica"/>
            <p:cNvPicPr preferRelativeResize="0">
              <a:picLocks noChangeArrowheads="1"/>
            </p:cNvPicPr>
            <p:nvPr/>
          </p:nvPicPr>
          <p:blipFill>
            <a:blip r:embed="rId4" cstate="print"/>
            <a:srcRect/>
            <a:stretch>
              <a:fillRect/>
            </a:stretch>
          </p:blipFill>
          <p:spPr bwMode="auto">
            <a:xfrm>
              <a:off x="36512" y="6345634"/>
              <a:ext cx="1655763" cy="539750"/>
            </a:xfrm>
            <a:prstGeom prst="rect">
              <a:avLst/>
            </a:prstGeom>
            <a:noFill/>
            <a:ln w="9525">
              <a:noFill/>
              <a:miter lim="800000"/>
              <a:headEnd/>
              <a:tailEnd/>
            </a:ln>
          </p:spPr>
        </p:pic>
        <p:sp>
          <p:nvSpPr>
            <p:cNvPr id="15" name="Text Box 71"/>
            <p:cNvSpPr txBox="1">
              <a:spLocks noChangeArrowheads="1"/>
            </p:cNvSpPr>
            <p:nvPr/>
          </p:nvSpPr>
          <p:spPr bwMode="auto">
            <a:xfrm>
              <a:off x="1655762" y="6345634"/>
              <a:ext cx="7524750" cy="539750"/>
            </a:xfrm>
            <a:prstGeom prst="rect">
              <a:avLst/>
            </a:prstGeom>
            <a:solidFill>
              <a:srgbClr val="0099FF"/>
            </a:solidFill>
            <a:ln w="9525" algn="ctr">
              <a:noFill/>
              <a:miter lim="800000"/>
              <a:headEnd/>
              <a:tailEnd/>
            </a:ln>
          </p:spPr>
          <p:txBody>
            <a:bodyPr/>
            <a:lstStyle/>
            <a:p>
              <a:pPr algn="ctr">
                <a:lnSpc>
                  <a:spcPct val="110000"/>
                </a:lnSpc>
              </a:pPr>
              <a:r>
                <a:rPr lang="it-IT" sz="1000" b="1" dirty="0" smtClean="0">
                  <a:solidFill>
                    <a:schemeClr val="bg1">
                      <a:lumMod val="95000"/>
                    </a:schemeClr>
                  </a:solidFill>
                  <a:latin typeface="Comic Sans MS" pitchFamily="66" charset="0"/>
                </a:rPr>
                <a:t>Informazioni sugli alimenti ai consumatori ai sensi del Regolamento (UE) N. 1169/2011</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367"/>
                                        </p:tgtEl>
                                        <p:attrNameLst>
                                          <p:attrName>style.visibility</p:attrName>
                                        </p:attrNameLst>
                                      </p:cBhvr>
                                      <p:to>
                                        <p:strVal val="visible"/>
                                      </p:to>
                                    </p:set>
                                    <p:animEffect transition="in" filter="checkerboard(across)">
                                      <p:cBhvr>
                                        <p:cTn id="7" dur="500"/>
                                        <p:tgtEl>
                                          <p:spTgt spid="1536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checkerboard(across)">
                                      <p:cBhvr>
                                        <p:cTn id="1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7" grpId="0" animBg="1"/>
      <p:bldP spid="1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630000"/>
            <a:ext cx="9144000" cy="6228000"/>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sp>
        <p:nvSpPr>
          <p:cNvPr id="15367" name="Rettangolo 6"/>
          <p:cNvSpPr>
            <a:spLocks noChangeArrowheads="1"/>
          </p:cNvSpPr>
          <p:nvPr/>
        </p:nvSpPr>
        <p:spPr bwMode="auto">
          <a:xfrm>
            <a:off x="179512" y="692696"/>
            <a:ext cx="8640000" cy="369332"/>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spAutoFit/>
          </a:bodyPr>
          <a:lstStyle/>
          <a:p>
            <a:pPr>
              <a:defRPr/>
            </a:pPr>
            <a:r>
              <a:rPr lang="it-IT" sz="1800" b="1" dirty="0" smtClean="0">
                <a:solidFill>
                  <a:schemeClr val="accent2">
                    <a:lumMod val="50000"/>
                  </a:schemeClr>
                </a:solidFill>
                <a:latin typeface="Comic Sans MS" pitchFamily="66" charset="0"/>
              </a:rPr>
              <a:t>Titolo </a:t>
            </a:r>
            <a:r>
              <a:rPr lang="it-IT" sz="1800" b="1" dirty="0" err="1" smtClean="0">
                <a:solidFill>
                  <a:schemeClr val="accent2">
                    <a:lumMod val="50000"/>
                  </a:schemeClr>
                </a:solidFill>
                <a:latin typeface="Comic Sans MS" pitchFamily="66" charset="0"/>
              </a:rPr>
              <a:t>alcolometrico</a:t>
            </a:r>
            <a:r>
              <a:rPr lang="it-IT" sz="1800" b="1" dirty="0" smtClean="0">
                <a:solidFill>
                  <a:schemeClr val="accent2">
                    <a:lumMod val="50000"/>
                  </a:schemeClr>
                </a:solidFill>
                <a:latin typeface="Comic Sans MS" pitchFamily="66" charset="0"/>
              </a:rPr>
              <a:t> (art. 28):</a:t>
            </a:r>
            <a:endParaRPr lang="it-IT" sz="2000" b="1" i="1" dirty="0">
              <a:latin typeface="Comic Sans MS" pitchFamily="66" charset="0"/>
            </a:endParaRPr>
          </a:p>
        </p:txBody>
      </p:sp>
      <p:grpSp>
        <p:nvGrpSpPr>
          <p:cNvPr id="2" name="Gruppo 15"/>
          <p:cNvGrpSpPr/>
          <p:nvPr/>
        </p:nvGrpSpPr>
        <p:grpSpPr>
          <a:xfrm>
            <a:off x="179512" y="-27384"/>
            <a:ext cx="8445500" cy="576263"/>
            <a:chOff x="251520" y="44425"/>
            <a:chExt cx="8445500" cy="576263"/>
          </a:xfrm>
        </p:grpSpPr>
        <p:sp>
          <p:nvSpPr>
            <p:cNvPr id="17" name="Ovale 16"/>
            <p:cNvSpPr/>
            <p:nvPr/>
          </p:nvSpPr>
          <p:spPr bwMode="auto">
            <a:xfrm>
              <a:off x="251520" y="46806"/>
              <a:ext cx="1619250" cy="571500"/>
            </a:xfrm>
            <a:prstGeom prst="ellipse">
              <a:avLst/>
            </a:prstGeom>
            <a:solidFill>
              <a:srgbClr val="990033"/>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Come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0000CC"/>
                  </a:solidFill>
                  <a:latin typeface="Comic Sans MS" pitchFamily="66" charset="0"/>
                </a:rPr>
                <a:t>indicare le informazioni obbligatorie?</a:t>
              </a:r>
              <a:endParaRPr lang="it-IT" sz="1600" b="1" dirty="0">
                <a:solidFill>
                  <a:srgbClr val="0000CC"/>
                </a:solidFill>
                <a:latin typeface="Comic Sans MS" pitchFamily="66" charset="0"/>
              </a:endParaRPr>
            </a:p>
          </p:txBody>
        </p:sp>
      </p:grpSp>
      <p:sp>
        <p:nvSpPr>
          <p:cNvPr id="22" name="Rettangolo 21"/>
          <p:cNvSpPr/>
          <p:nvPr/>
        </p:nvSpPr>
        <p:spPr>
          <a:xfrm>
            <a:off x="179512" y="2039978"/>
            <a:ext cx="8640000" cy="900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i="1" dirty="0" smtClean="0">
                <a:solidFill>
                  <a:schemeClr val="accent2">
                    <a:lumMod val="50000"/>
                  </a:schemeClr>
                </a:solidFill>
                <a:latin typeface="Comic Sans MS" pitchFamily="66" charset="0"/>
              </a:rPr>
              <a:t>Il titolo </a:t>
            </a:r>
            <a:r>
              <a:rPr lang="it-IT" sz="1800" i="1" dirty="0" err="1" smtClean="0">
                <a:solidFill>
                  <a:schemeClr val="accent2">
                    <a:lumMod val="50000"/>
                  </a:schemeClr>
                </a:solidFill>
                <a:latin typeface="Comic Sans MS" pitchFamily="66" charset="0"/>
              </a:rPr>
              <a:t>alcolometrico</a:t>
            </a:r>
            <a:r>
              <a:rPr lang="it-IT" sz="1800" i="1" dirty="0" smtClean="0">
                <a:solidFill>
                  <a:schemeClr val="accent2">
                    <a:lumMod val="50000"/>
                  </a:schemeClr>
                </a:solidFill>
                <a:latin typeface="Comic Sans MS" pitchFamily="66" charset="0"/>
              </a:rPr>
              <a:t> volumico effettivo delle bevande con contenuto alcolico </a:t>
            </a:r>
            <a:r>
              <a:rPr lang="it-IT" sz="1800" b="1" i="1" dirty="0" smtClean="0">
                <a:solidFill>
                  <a:schemeClr val="accent2">
                    <a:lumMod val="50000"/>
                  </a:schemeClr>
                </a:solidFill>
                <a:latin typeface="Comic Sans MS" pitchFamily="66" charset="0"/>
              </a:rPr>
              <a:t>superiore all’1,2 % in volume </a:t>
            </a:r>
            <a:r>
              <a:rPr lang="it-IT" sz="1800" i="1" dirty="0" smtClean="0">
                <a:solidFill>
                  <a:schemeClr val="accent2">
                    <a:lumMod val="50000"/>
                  </a:schemeClr>
                </a:solidFill>
                <a:latin typeface="Comic Sans MS" pitchFamily="66" charset="0"/>
              </a:rPr>
              <a:t>diverse da quelle di cui al </a:t>
            </a:r>
            <a:r>
              <a:rPr lang="it-IT" sz="1800" i="1" dirty="0" err="1" smtClean="0">
                <a:solidFill>
                  <a:schemeClr val="accent2">
                    <a:lumMod val="50000"/>
                  </a:schemeClr>
                </a:solidFill>
                <a:latin typeface="Comic Sans MS" pitchFamily="66" charset="0"/>
              </a:rPr>
              <a:t>paragr</a:t>
            </a:r>
            <a:r>
              <a:rPr lang="it-IT" sz="1800" i="1" dirty="0" smtClean="0">
                <a:solidFill>
                  <a:schemeClr val="accent2">
                    <a:lumMod val="50000"/>
                  </a:schemeClr>
                </a:solidFill>
                <a:latin typeface="Comic Sans MS" pitchFamily="66" charset="0"/>
              </a:rPr>
              <a:t>. 1 è indicato conformemente all’All. XII. </a:t>
            </a:r>
          </a:p>
        </p:txBody>
      </p:sp>
      <p:sp>
        <p:nvSpPr>
          <p:cNvPr id="24" name="Rettangolo 23"/>
          <p:cNvSpPr/>
          <p:nvPr/>
        </p:nvSpPr>
        <p:spPr>
          <a:xfrm>
            <a:off x="179512" y="1119003"/>
            <a:ext cx="8640000" cy="864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i="1" dirty="0" smtClean="0">
                <a:solidFill>
                  <a:schemeClr val="accent2">
                    <a:lumMod val="50000"/>
                  </a:schemeClr>
                </a:solidFill>
                <a:latin typeface="Comic Sans MS" pitchFamily="66" charset="0"/>
              </a:rPr>
              <a:t>Le modalità di indicazione del </a:t>
            </a:r>
            <a:r>
              <a:rPr lang="it-IT" sz="1800" b="1" i="1" dirty="0" smtClean="0">
                <a:solidFill>
                  <a:schemeClr val="accent2">
                    <a:lumMod val="50000"/>
                  </a:schemeClr>
                </a:solidFill>
                <a:latin typeface="Comic Sans MS" pitchFamily="66" charset="0"/>
              </a:rPr>
              <a:t>titolo </a:t>
            </a:r>
            <a:r>
              <a:rPr lang="it-IT" sz="1800" b="1" i="1" dirty="0" err="1" smtClean="0">
                <a:solidFill>
                  <a:schemeClr val="accent2">
                    <a:lumMod val="50000"/>
                  </a:schemeClr>
                </a:solidFill>
                <a:latin typeface="Comic Sans MS" pitchFamily="66" charset="0"/>
              </a:rPr>
              <a:t>alcolometrico</a:t>
            </a:r>
            <a:r>
              <a:rPr lang="it-IT" sz="1800" b="1" i="1" dirty="0" smtClean="0">
                <a:solidFill>
                  <a:schemeClr val="accent2">
                    <a:lumMod val="50000"/>
                  </a:schemeClr>
                </a:solidFill>
                <a:latin typeface="Comic Sans MS" pitchFamily="66" charset="0"/>
              </a:rPr>
              <a:t> volumico </a:t>
            </a:r>
            <a:r>
              <a:rPr lang="it-IT" sz="1800" i="1" dirty="0" smtClean="0">
                <a:solidFill>
                  <a:schemeClr val="accent2">
                    <a:lumMod val="50000"/>
                  </a:schemeClr>
                </a:solidFill>
                <a:latin typeface="Comic Sans MS" pitchFamily="66" charset="0"/>
              </a:rPr>
              <a:t>sono determinate, per quanto riguarda i prodotti di cui al codice NC 2204 (vini di uve fresche), dalle disposizioni specifiche dell’Unione applicabili a tali prodotti. </a:t>
            </a:r>
          </a:p>
        </p:txBody>
      </p:sp>
      <p:sp>
        <p:nvSpPr>
          <p:cNvPr id="12" name="Rettangolo 11"/>
          <p:cNvSpPr/>
          <p:nvPr/>
        </p:nvSpPr>
        <p:spPr>
          <a:xfrm>
            <a:off x="179512" y="2996952"/>
            <a:ext cx="8640000" cy="3744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i="1" dirty="0" smtClean="0">
                <a:solidFill>
                  <a:schemeClr val="accent2">
                    <a:lumMod val="50000"/>
                  </a:schemeClr>
                </a:solidFill>
                <a:latin typeface="Comic Sans MS" pitchFamily="66" charset="0"/>
              </a:rPr>
              <a:t>Allegato XII</a:t>
            </a:r>
          </a:p>
          <a:p>
            <a:pPr algn="just">
              <a:defRPr/>
            </a:pPr>
            <a:r>
              <a:rPr lang="it-IT" sz="1800" i="1" dirty="0" smtClean="0">
                <a:solidFill>
                  <a:schemeClr val="accent2">
                    <a:lumMod val="50000"/>
                  </a:schemeClr>
                </a:solidFill>
                <a:latin typeface="Comic Sans MS" pitchFamily="66" charset="0"/>
              </a:rPr>
              <a:t>Il Valore è indicato da una cifra con non più di un decimale seguita dal simbolo "% vol." e può essere preceduta dal termine "alcol" o dall’abbreviazione "</a:t>
            </a:r>
            <a:r>
              <a:rPr lang="it-IT" sz="1800" i="1" dirty="0" err="1" smtClean="0">
                <a:solidFill>
                  <a:schemeClr val="accent2">
                    <a:lumMod val="50000"/>
                  </a:schemeClr>
                </a:solidFill>
                <a:latin typeface="Comic Sans MS" pitchFamily="66" charset="0"/>
              </a:rPr>
              <a:t>alc</a:t>
            </a:r>
            <a:r>
              <a:rPr lang="it-IT" sz="1800" i="1" dirty="0" smtClean="0">
                <a:solidFill>
                  <a:schemeClr val="accent2">
                    <a:lumMod val="50000"/>
                  </a:schemeClr>
                </a:solidFill>
                <a:latin typeface="Comic Sans MS" pitchFamily="66" charset="0"/>
              </a:rPr>
              <a:t>.". </a:t>
            </a:r>
          </a:p>
          <a:p>
            <a:pPr algn="just">
              <a:defRPr/>
            </a:pPr>
            <a:endParaRPr lang="it-IT" sz="1000" i="1" dirty="0" smtClean="0">
              <a:solidFill>
                <a:schemeClr val="accent2">
                  <a:lumMod val="50000"/>
                </a:schemeClr>
              </a:solidFill>
              <a:latin typeface="Comic Sans MS" pitchFamily="66" charset="0"/>
            </a:endParaRPr>
          </a:p>
          <a:p>
            <a:pPr algn="just">
              <a:defRPr/>
            </a:pPr>
            <a:r>
              <a:rPr lang="it-IT" sz="1800" i="1" dirty="0" smtClean="0">
                <a:solidFill>
                  <a:schemeClr val="accent2">
                    <a:lumMod val="50000"/>
                  </a:schemeClr>
                </a:solidFill>
                <a:latin typeface="Comic Sans MS" pitchFamily="66" charset="0"/>
              </a:rPr>
              <a:t>Il titolo </a:t>
            </a:r>
            <a:r>
              <a:rPr lang="it-IT" sz="1800" i="1" dirty="0" err="1" smtClean="0">
                <a:solidFill>
                  <a:schemeClr val="accent2">
                    <a:lumMod val="50000"/>
                  </a:schemeClr>
                </a:solidFill>
                <a:latin typeface="Comic Sans MS" pitchFamily="66" charset="0"/>
              </a:rPr>
              <a:t>alcolometrico</a:t>
            </a:r>
            <a:r>
              <a:rPr lang="it-IT" sz="1800" i="1" dirty="0" smtClean="0">
                <a:solidFill>
                  <a:schemeClr val="accent2">
                    <a:lumMod val="50000"/>
                  </a:schemeClr>
                </a:solidFill>
                <a:latin typeface="Comic Sans MS" pitchFamily="66" charset="0"/>
              </a:rPr>
              <a:t> è determinato a 20 °C. </a:t>
            </a:r>
          </a:p>
          <a:p>
            <a:pPr algn="just">
              <a:defRPr/>
            </a:pPr>
            <a:endParaRPr lang="it-IT" sz="1000" i="1" dirty="0" smtClean="0">
              <a:solidFill>
                <a:schemeClr val="accent2">
                  <a:lumMod val="50000"/>
                </a:schemeClr>
              </a:solidFill>
              <a:latin typeface="Comic Sans MS" pitchFamily="66" charset="0"/>
            </a:endParaRPr>
          </a:p>
          <a:p>
            <a:pPr algn="just">
              <a:defRPr/>
            </a:pPr>
            <a:r>
              <a:rPr lang="it-IT" sz="1800" i="1" dirty="0" smtClean="0">
                <a:solidFill>
                  <a:schemeClr val="accent2">
                    <a:lumMod val="50000"/>
                  </a:schemeClr>
                </a:solidFill>
                <a:latin typeface="Comic Sans MS" pitchFamily="66" charset="0"/>
              </a:rPr>
              <a:t>Le tolleranze consentite, positive o negative: </a:t>
            </a:r>
          </a:p>
          <a:p>
            <a:pPr algn="just">
              <a:defRPr/>
            </a:pPr>
            <a:r>
              <a:rPr lang="it-IT" sz="1800" i="1" dirty="0" smtClean="0">
                <a:solidFill>
                  <a:schemeClr val="accent2">
                    <a:lumMod val="50000"/>
                  </a:schemeClr>
                </a:solidFill>
                <a:latin typeface="Comic Sans MS" pitchFamily="66" charset="0"/>
              </a:rPr>
              <a:t>Birre (</a:t>
            </a:r>
            <a:r>
              <a:rPr lang="it-IT" sz="1800" i="1" dirty="0" err="1" smtClean="0">
                <a:solidFill>
                  <a:schemeClr val="accent2">
                    <a:lumMod val="50000"/>
                  </a:schemeClr>
                </a:solidFill>
                <a:latin typeface="Comic Sans MS" pitchFamily="66" charset="0"/>
              </a:rPr>
              <a:t>%vol</a:t>
            </a:r>
            <a:r>
              <a:rPr lang="it-IT" sz="1800" i="1" dirty="0" smtClean="0">
                <a:solidFill>
                  <a:schemeClr val="accent2">
                    <a:lumMod val="50000"/>
                  </a:schemeClr>
                </a:solidFill>
                <a:latin typeface="Comic Sans MS" pitchFamily="66" charset="0"/>
              </a:rPr>
              <a:t> &lt; 5,5)                               </a:t>
            </a:r>
            <a:r>
              <a:rPr lang="it-IT" sz="1800" i="1" dirty="0" smtClean="0">
                <a:solidFill>
                  <a:schemeClr val="accent2">
                    <a:lumMod val="50000"/>
                  </a:schemeClr>
                </a:solidFill>
                <a:latin typeface="Comic Sans MS" pitchFamily="66" charset="0"/>
              </a:rPr>
              <a:t>      +/–  </a:t>
            </a:r>
            <a:r>
              <a:rPr lang="it-IT" sz="1800" i="1" dirty="0" smtClean="0">
                <a:solidFill>
                  <a:schemeClr val="accent2">
                    <a:lumMod val="50000"/>
                  </a:schemeClr>
                </a:solidFill>
                <a:latin typeface="Comic Sans MS" pitchFamily="66" charset="0"/>
              </a:rPr>
              <a:t>0,5% vol.</a:t>
            </a:r>
          </a:p>
          <a:p>
            <a:pPr algn="just">
              <a:defRPr/>
            </a:pPr>
            <a:r>
              <a:rPr lang="it-IT" sz="1800" i="1" dirty="0" smtClean="0">
                <a:solidFill>
                  <a:schemeClr val="accent2">
                    <a:lumMod val="50000"/>
                  </a:schemeClr>
                </a:solidFill>
                <a:latin typeface="Comic Sans MS" pitchFamily="66" charset="0"/>
              </a:rPr>
              <a:t>Birre (</a:t>
            </a:r>
            <a:r>
              <a:rPr lang="it-IT" sz="1800" i="1" dirty="0" err="1" smtClean="0">
                <a:solidFill>
                  <a:schemeClr val="accent2">
                    <a:lumMod val="50000"/>
                  </a:schemeClr>
                </a:solidFill>
                <a:latin typeface="Comic Sans MS" pitchFamily="66" charset="0"/>
              </a:rPr>
              <a:t>%vol</a:t>
            </a:r>
            <a:r>
              <a:rPr lang="it-IT" sz="1800" i="1" dirty="0" smtClean="0">
                <a:solidFill>
                  <a:schemeClr val="accent2">
                    <a:lumMod val="50000"/>
                  </a:schemeClr>
                </a:solidFill>
                <a:latin typeface="Comic Sans MS" pitchFamily="66" charset="0"/>
              </a:rPr>
              <a:t> &gt; 5,5)                               </a:t>
            </a:r>
            <a:r>
              <a:rPr lang="it-IT" sz="1800" i="1" dirty="0" smtClean="0">
                <a:solidFill>
                  <a:schemeClr val="accent2">
                    <a:lumMod val="50000"/>
                  </a:schemeClr>
                </a:solidFill>
                <a:latin typeface="Comic Sans MS" pitchFamily="66" charset="0"/>
              </a:rPr>
              <a:t>      +/– </a:t>
            </a:r>
            <a:r>
              <a:rPr lang="it-IT" sz="1800" i="1" dirty="0" smtClean="0">
                <a:solidFill>
                  <a:schemeClr val="accent2">
                    <a:lumMod val="50000"/>
                  </a:schemeClr>
                </a:solidFill>
                <a:latin typeface="Comic Sans MS" pitchFamily="66" charset="0"/>
              </a:rPr>
              <a:t>1% vol.</a:t>
            </a:r>
          </a:p>
          <a:p>
            <a:pPr algn="just">
              <a:defRPr/>
            </a:pPr>
            <a:r>
              <a:rPr lang="it-IT" sz="1800" i="1" dirty="0" smtClean="0">
                <a:solidFill>
                  <a:schemeClr val="accent2">
                    <a:lumMod val="50000"/>
                  </a:schemeClr>
                </a:solidFill>
                <a:latin typeface="Comic Sans MS" pitchFamily="66" charset="0"/>
              </a:rPr>
              <a:t>Bevande contenenti frutta                      +/– 1,5% vol.</a:t>
            </a:r>
          </a:p>
          <a:p>
            <a:pPr algn="just">
              <a:defRPr/>
            </a:pPr>
            <a:r>
              <a:rPr lang="it-IT" sz="1800" i="1" dirty="0" smtClean="0">
                <a:solidFill>
                  <a:schemeClr val="accent2">
                    <a:lumMod val="50000"/>
                  </a:schemeClr>
                </a:solidFill>
                <a:latin typeface="Comic Sans MS" pitchFamily="66" charset="0"/>
              </a:rPr>
              <a:t>Altre bevande                                    </a:t>
            </a:r>
            <a:r>
              <a:rPr lang="it-IT" sz="1800" i="1" dirty="0" smtClean="0">
                <a:solidFill>
                  <a:schemeClr val="accent2">
                    <a:lumMod val="50000"/>
                  </a:schemeClr>
                </a:solidFill>
                <a:latin typeface="Comic Sans MS" pitchFamily="66" charset="0"/>
              </a:rPr>
              <a:t>     +/– </a:t>
            </a:r>
            <a:r>
              <a:rPr lang="it-IT" sz="1800" i="1" dirty="0" smtClean="0">
                <a:solidFill>
                  <a:schemeClr val="accent2">
                    <a:lumMod val="50000"/>
                  </a:schemeClr>
                </a:solidFill>
                <a:latin typeface="Comic Sans MS" pitchFamily="66" charset="0"/>
              </a:rPr>
              <a:t>0,3% vol.</a:t>
            </a:r>
          </a:p>
          <a:p>
            <a:pPr algn="just">
              <a:defRPr/>
            </a:pPr>
            <a:endParaRPr lang="it-IT" sz="1800" i="1" dirty="0" smtClean="0">
              <a:solidFill>
                <a:schemeClr val="accent2">
                  <a:lumMod val="50000"/>
                </a:schemeClr>
              </a:solidFill>
              <a:latin typeface="Comic Sans MS" pitchFamily="66" charset="0"/>
            </a:endParaRPr>
          </a:p>
          <a:p>
            <a:pPr algn="just">
              <a:defRPr/>
            </a:pPr>
            <a:r>
              <a:rPr lang="it-IT" sz="1800" i="1" dirty="0" smtClean="0">
                <a:solidFill>
                  <a:schemeClr val="accent2">
                    <a:lumMod val="50000"/>
                  </a:schemeClr>
                </a:solidFill>
                <a:latin typeface="Comic Sans MS" pitchFamily="66" charset="0"/>
              </a:rPr>
              <a:t>Esse si applicano fatte salve le tolleranze risultanti dal metodo d’analisi utilizzato per la determinazione del titolo </a:t>
            </a:r>
            <a:r>
              <a:rPr lang="it-IT" sz="1800" i="1" dirty="0" err="1" smtClean="0">
                <a:solidFill>
                  <a:schemeClr val="accent2">
                    <a:lumMod val="50000"/>
                  </a:schemeClr>
                </a:solidFill>
                <a:latin typeface="Comic Sans MS" pitchFamily="66" charset="0"/>
              </a:rPr>
              <a:t>alcolometrico</a:t>
            </a:r>
            <a:r>
              <a:rPr lang="it-IT" sz="1800" i="1" dirty="0" smtClean="0">
                <a:solidFill>
                  <a:schemeClr val="accent2">
                    <a:lumMod val="50000"/>
                  </a:schemeClr>
                </a:solidFill>
                <a:latin typeface="Comic Sans MS" pitchFamily="66"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367"/>
                                        </p:tgtEl>
                                        <p:attrNameLst>
                                          <p:attrName>style.visibility</p:attrName>
                                        </p:attrNameLst>
                                      </p:cBhvr>
                                      <p:to>
                                        <p:strVal val="visible"/>
                                      </p:to>
                                    </p:set>
                                    <p:animEffect transition="in" filter="checkerboard(across)">
                                      <p:cBhvr>
                                        <p:cTn id="7" dur="500"/>
                                        <p:tgtEl>
                                          <p:spTgt spid="1536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checkerboard(across)">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checkerboard(across)">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checkerboard(across)">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7" grpId="0" animBg="1"/>
      <p:bldP spid="22" grpId="0" animBg="1"/>
      <p:bldP spid="24"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73"/>
          <p:cNvSpPr>
            <a:spLocks noChangeArrowheads="1"/>
          </p:cNvSpPr>
          <p:nvPr/>
        </p:nvSpPr>
        <p:spPr bwMode="auto">
          <a:xfrm>
            <a:off x="0" y="0"/>
            <a:ext cx="9144000" cy="7143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4099"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4100" name="Rectangle 7"/>
          <p:cNvSpPr>
            <a:spLocks noChangeArrowheads="1"/>
          </p:cNvSpPr>
          <p:nvPr/>
        </p:nvSpPr>
        <p:spPr bwMode="auto">
          <a:xfrm>
            <a:off x="0" y="714356"/>
            <a:ext cx="9144000" cy="5666972"/>
          </a:xfrm>
          <a:prstGeom prst="rect">
            <a:avLst/>
          </a:prstGeom>
          <a:solidFill>
            <a:srgbClr val="FFFF99"/>
          </a:solidFill>
          <a:ln w="25400">
            <a:solidFill>
              <a:schemeClr val="tx1"/>
            </a:solidFill>
            <a:miter lim="800000"/>
            <a:headEnd/>
            <a:tailEnd/>
          </a:ln>
        </p:spPr>
        <p:txBody>
          <a:bodyPr/>
          <a:lstStyle/>
          <a:p>
            <a:pPr algn="just"/>
            <a:endParaRPr lang="it-IT" sz="1800">
              <a:latin typeface="Times New Roman" pitchFamily="18" charset="0"/>
              <a:ea typeface="Calibri" pitchFamily="34" charset="0"/>
              <a:cs typeface="Times New Roman" pitchFamily="18" charset="0"/>
            </a:endParaRPr>
          </a:p>
          <a:p>
            <a:pPr algn="just"/>
            <a:endParaRPr lang="it-IT" sz="1800">
              <a:latin typeface="Comic Sans MS" pitchFamily="66" charset="0"/>
              <a:ea typeface="Calibri" pitchFamily="34" charset="0"/>
              <a:cs typeface="Times New Roman" pitchFamily="18" charset="0"/>
            </a:endParaRPr>
          </a:p>
          <a:p>
            <a:pPr algn="just"/>
            <a:endParaRPr lang="it-IT" sz="1800">
              <a:latin typeface="Comic Sans MS" pitchFamily="66" charset="0"/>
              <a:ea typeface="Calibri" pitchFamily="34" charset="0"/>
              <a:cs typeface="Times New Roman" pitchFamily="18" charset="0"/>
            </a:endParaRPr>
          </a:p>
          <a:p>
            <a:pPr algn="just"/>
            <a:endParaRPr lang="it-IT" sz="1800">
              <a:latin typeface="Comic Sans MS" pitchFamily="66" charset="0"/>
              <a:ea typeface="Calibri" pitchFamily="34" charset="0"/>
              <a:cs typeface="Times New Roman" pitchFamily="18" charset="0"/>
            </a:endParaRPr>
          </a:p>
          <a:p>
            <a:pPr algn="just"/>
            <a:endParaRPr lang="it-IT" sz="1800">
              <a:latin typeface="Comic Sans MS" pitchFamily="66" charset="0"/>
              <a:ea typeface="Calibri" pitchFamily="34" charset="0"/>
              <a:cs typeface="Times New Roman" pitchFamily="18" charset="0"/>
            </a:endParaRPr>
          </a:p>
          <a:p>
            <a:pPr algn="just"/>
            <a:endParaRPr lang="it-IT" sz="1800">
              <a:latin typeface="Comic Sans MS" pitchFamily="66" charset="0"/>
              <a:ea typeface="Calibri" pitchFamily="34" charset="0"/>
              <a:cs typeface="Times New Roman" pitchFamily="18" charset="0"/>
            </a:endParaRPr>
          </a:p>
          <a:p>
            <a:pPr algn="just"/>
            <a:endParaRPr lang="it-IT" sz="1800">
              <a:latin typeface="Comic Sans MS" pitchFamily="66" charset="0"/>
              <a:ea typeface="Calibri" pitchFamily="34" charset="0"/>
              <a:cs typeface="Times New Roman" pitchFamily="18" charset="0"/>
            </a:endParaRPr>
          </a:p>
          <a:p>
            <a:pPr algn="just"/>
            <a:endParaRPr lang="it-IT" sz="1800">
              <a:latin typeface="Comic Sans MS" pitchFamily="66" charset="0"/>
              <a:ea typeface="Calibri" pitchFamily="34" charset="0"/>
              <a:cs typeface="Times New Roman" pitchFamily="18" charset="0"/>
            </a:endParaRPr>
          </a:p>
          <a:p>
            <a:pPr algn="just"/>
            <a:endParaRPr lang="it-IT" sz="1800">
              <a:latin typeface="Comic Sans MS" pitchFamily="66" charset="0"/>
              <a:ea typeface="Calibri" pitchFamily="34" charset="0"/>
              <a:cs typeface="Times New Roman" pitchFamily="18" charset="0"/>
            </a:endParaRPr>
          </a:p>
          <a:p>
            <a:pPr algn="just"/>
            <a:endParaRPr lang="it-IT" sz="1800">
              <a:latin typeface="Comic Sans MS" pitchFamily="66" charset="0"/>
              <a:ea typeface="Calibri" pitchFamily="34" charset="0"/>
              <a:cs typeface="Times New Roman" pitchFamily="18" charset="0"/>
            </a:endParaRPr>
          </a:p>
          <a:p>
            <a:pPr algn="just"/>
            <a:endParaRPr lang="it-IT" sz="1800">
              <a:latin typeface="Comic Sans MS" pitchFamily="66" charset="0"/>
              <a:ea typeface="Calibri" pitchFamily="34" charset="0"/>
              <a:cs typeface="Times New Roman" pitchFamily="18" charset="0"/>
            </a:endParaRPr>
          </a:p>
          <a:p>
            <a:pPr algn="just"/>
            <a:endParaRPr lang="it-IT" sz="1800">
              <a:latin typeface="Comic Sans MS" pitchFamily="66" charset="0"/>
              <a:ea typeface="Calibri" pitchFamily="34" charset="0"/>
              <a:cs typeface="Times New Roman" pitchFamily="18" charset="0"/>
            </a:endParaRPr>
          </a:p>
          <a:p>
            <a:pPr algn="just"/>
            <a:endParaRPr lang="it-IT" sz="1800">
              <a:latin typeface="Comic Sans MS" pitchFamily="66" charset="0"/>
              <a:ea typeface="Calibri" pitchFamily="34" charset="0"/>
              <a:cs typeface="Times New Roman" pitchFamily="18" charset="0"/>
            </a:endParaRPr>
          </a:p>
        </p:txBody>
      </p:sp>
      <p:grpSp>
        <p:nvGrpSpPr>
          <p:cNvPr id="4102" name="Gruppo 12"/>
          <p:cNvGrpSpPr>
            <a:grpSpLocks/>
          </p:cNvGrpSpPr>
          <p:nvPr/>
        </p:nvGrpSpPr>
        <p:grpSpPr bwMode="auto">
          <a:xfrm>
            <a:off x="142875" y="71414"/>
            <a:ext cx="8415338" cy="576263"/>
            <a:chOff x="142844" y="714356"/>
            <a:chExt cx="8220649" cy="576000"/>
          </a:xfrm>
        </p:grpSpPr>
        <p:sp>
          <p:nvSpPr>
            <p:cNvPr id="14" name="Ovale 13"/>
            <p:cNvSpPr/>
            <p:nvPr/>
          </p:nvSpPr>
          <p:spPr>
            <a:xfrm>
              <a:off x="142844" y="714356"/>
              <a:ext cx="1620558" cy="571239"/>
            </a:xfrm>
            <a:prstGeom prst="ellipse">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a:latin typeface="Comic Sans MS" pitchFamily="66" charset="0"/>
                </a:rPr>
                <a:t>COSA</a:t>
              </a:r>
            </a:p>
          </p:txBody>
        </p:sp>
        <p:sp>
          <p:nvSpPr>
            <p:cNvPr id="15" name="Rettangolo 14"/>
            <p:cNvSpPr/>
            <p:nvPr/>
          </p:nvSpPr>
          <p:spPr>
            <a:xfrm>
              <a:off x="1857999" y="714356"/>
              <a:ext cx="6505494"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FF0000"/>
                  </a:solidFill>
                  <a:latin typeface="Comic Sans MS" pitchFamily="66" charset="0"/>
                </a:rPr>
                <a:t>sono le informazioni sugli alimenti?</a:t>
              </a:r>
            </a:p>
          </p:txBody>
        </p:sp>
      </p:grpSp>
      <p:sp>
        <p:nvSpPr>
          <p:cNvPr id="16" name="Pentagono 15"/>
          <p:cNvSpPr/>
          <p:nvPr/>
        </p:nvSpPr>
        <p:spPr>
          <a:xfrm>
            <a:off x="142844" y="1016928"/>
            <a:ext cx="2268000" cy="828000"/>
          </a:xfrm>
          <a:prstGeom prst="homePlate">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it-IT" sz="1800" b="1" dirty="0" smtClean="0">
                <a:solidFill>
                  <a:srgbClr val="FF0000"/>
                </a:solidFill>
                <a:latin typeface="Comic Sans MS" pitchFamily="66" charset="0"/>
              </a:rPr>
              <a:t>informazioni sugli alimenti</a:t>
            </a:r>
            <a:endParaRPr lang="it-IT" sz="1800" b="1" dirty="0">
              <a:solidFill>
                <a:srgbClr val="FF0000"/>
              </a:solidFill>
              <a:latin typeface="Comic Sans MS" pitchFamily="66" charset="0"/>
            </a:endParaRPr>
          </a:p>
        </p:txBody>
      </p:sp>
      <p:sp>
        <p:nvSpPr>
          <p:cNvPr id="17" name="Pentagono 16"/>
          <p:cNvSpPr/>
          <p:nvPr/>
        </p:nvSpPr>
        <p:spPr>
          <a:xfrm>
            <a:off x="214282" y="2636912"/>
            <a:ext cx="2304000" cy="828000"/>
          </a:xfrm>
          <a:prstGeom prst="homePlate">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it-IT" sz="1800" b="1" dirty="0" smtClean="0">
                <a:solidFill>
                  <a:srgbClr val="FF0000"/>
                </a:solidFill>
                <a:latin typeface="Comic Sans MS" pitchFamily="66" charset="0"/>
              </a:rPr>
              <a:t>Obiettivi generali</a:t>
            </a:r>
          </a:p>
        </p:txBody>
      </p:sp>
      <p:sp>
        <p:nvSpPr>
          <p:cNvPr id="18" name="Rettangolo 17"/>
          <p:cNvSpPr/>
          <p:nvPr/>
        </p:nvSpPr>
        <p:spPr>
          <a:xfrm>
            <a:off x="2857520" y="820284"/>
            <a:ext cx="6120000" cy="1368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dirty="0" smtClean="0">
                <a:solidFill>
                  <a:schemeClr val="accent2">
                    <a:lumMod val="50000"/>
                  </a:schemeClr>
                </a:solidFill>
                <a:latin typeface="Comic Sans MS" pitchFamily="66" charset="0"/>
                <a:ea typeface="Calibri" pitchFamily="34" charset="0"/>
                <a:cs typeface="Times New Roman" pitchFamily="18" charset="0"/>
              </a:rPr>
              <a:t>Informazioni messe a disposizione del consumatore finale mediante un’etichetta o qualunque altro mezzo, compresi gli strumenti della tecnologia moderna o la comunicazione verbale</a:t>
            </a:r>
            <a:endParaRPr lang="it-IT" sz="1800" dirty="0">
              <a:solidFill>
                <a:schemeClr val="accent2">
                  <a:lumMod val="50000"/>
                </a:schemeClr>
              </a:solidFill>
            </a:endParaRPr>
          </a:p>
        </p:txBody>
      </p:sp>
      <p:sp>
        <p:nvSpPr>
          <p:cNvPr id="19" name="Rettangolo 18"/>
          <p:cNvSpPr/>
          <p:nvPr/>
        </p:nvSpPr>
        <p:spPr>
          <a:xfrm>
            <a:off x="2857488" y="2313072"/>
            <a:ext cx="6120000" cy="1368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dirty="0" smtClean="0">
                <a:solidFill>
                  <a:schemeClr val="accent2">
                    <a:lumMod val="50000"/>
                  </a:schemeClr>
                </a:solidFill>
                <a:latin typeface="Comic Sans MS" pitchFamily="66" charset="0"/>
                <a:ea typeface="Calibri" pitchFamily="34" charset="0"/>
                <a:cs typeface="Times New Roman" pitchFamily="18" charset="0"/>
              </a:rPr>
              <a:t>Garantire un livello elevato di protezione della salute e degli interessi dei consumatori, fornendo ai consumatori finali le basi per effettuare delle scelte consapevoli e per utilizzare gli alimenti in modo sicuro. </a:t>
            </a:r>
            <a:endParaRPr lang="it-IT" sz="1800" dirty="0">
              <a:solidFill>
                <a:schemeClr val="accent2">
                  <a:lumMod val="50000"/>
                </a:schemeClr>
              </a:solidFill>
              <a:latin typeface="Comic Sans MS" pitchFamily="66" charset="0"/>
              <a:ea typeface="Calibri" pitchFamily="34" charset="0"/>
              <a:cs typeface="Times New Roman" pitchFamily="18" charset="0"/>
            </a:endParaRPr>
          </a:p>
        </p:txBody>
      </p:sp>
      <p:grpSp>
        <p:nvGrpSpPr>
          <p:cNvPr id="21" name="Group 69"/>
          <p:cNvGrpSpPr>
            <a:grpSpLocks/>
          </p:cNvGrpSpPr>
          <p:nvPr/>
        </p:nvGrpSpPr>
        <p:grpSpPr bwMode="auto">
          <a:xfrm>
            <a:off x="35496" y="6345634"/>
            <a:ext cx="9107488" cy="539750"/>
            <a:chOff x="0" y="3844"/>
            <a:chExt cx="5737" cy="340"/>
          </a:xfrm>
        </p:grpSpPr>
        <p:pic>
          <p:nvPicPr>
            <p:cNvPr id="22" name="Picture 70" descr="ssica"/>
            <p:cNvPicPr preferRelativeResize="0">
              <a:picLocks noChangeArrowheads="1"/>
            </p:cNvPicPr>
            <p:nvPr/>
          </p:nvPicPr>
          <p:blipFill>
            <a:blip r:embed="rId4" cstate="print"/>
            <a:srcRect/>
            <a:stretch>
              <a:fillRect/>
            </a:stretch>
          </p:blipFill>
          <p:spPr bwMode="auto">
            <a:xfrm>
              <a:off x="0" y="3844"/>
              <a:ext cx="1043" cy="340"/>
            </a:xfrm>
            <a:prstGeom prst="rect">
              <a:avLst/>
            </a:prstGeom>
            <a:noFill/>
            <a:ln w="9525">
              <a:noFill/>
              <a:miter lim="800000"/>
              <a:headEnd/>
              <a:tailEnd/>
            </a:ln>
          </p:spPr>
        </p:pic>
        <p:sp>
          <p:nvSpPr>
            <p:cNvPr id="23" name="Text Box 71"/>
            <p:cNvSpPr txBox="1">
              <a:spLocks noChangeArrowheads="1"/>
            </p:cNvSpPr>
            <p:nvPr/>
          </p:nvSpPr>
          <p:spPr bwMode="auto">
            <a:xfrm>
              <a:off x="1020" y="3844"/>
              <a:ext cx="4717" cy="340"/>
            </a:xfrm>
            <a:prstGeom prst="rect">
              <a:avLst/>
            </a:prstGeom>
            <a:solidFill>
              <a:srgbClr val="0099FF"/>
            </a:solidFill>
            <a:ln w="9525" algn="ctr">
              <a:noFill/>
              <a:miter lim="800000"/>
              <a:headEnd/>
              <a:tailEnd/>
            </a:ln>
          </p:spPr>
          <p:txBody>
            <a:bodyPr/>
            <a:lstStyle/>
            <a:p>
              <a:pPr algn="ctr">
                <a:lnSpc>
                  <a:spcPct val="110000"/>
                </a:lnSpc>
              </a:pPr>
              <a:r>
                <a:rPr lang="it-IT" sz="1000" b="1" dirty="0" smtClean="0">
                  <a:solidFill>
                    <a:schemeClr val="bg1">
                      <a:lumMod val="95000"/>
                    </a:schemeClr>
                  </a:solidFill>
                  <a:latin typeface="Comic Sans MS" pitchFamily="66" charset="0"/>
                </a:rPr>
                <a:t>Informazioni sugli alimenti ai consumatori ai sensi del Regolamento (UE) N. 1169/2011</a:t>
              </a:r>
            </a:p>
          </p:txBody>
        </p:sp>
      </p:grpSp>
      <p:sp>
        <p:nvSpPr>
          <p:cNvPr id="24" name="Pentagono 23"/>
          <p:cNvSpPr/>
          <p:nvPr/>
        </p:nvSpPr>
        <p:spPr>
          <a:xfrm>
            <a:off x="200602" y="4703772"/>
            <a:ext cx="2304000" cy="828000"/>
          </a:xfrm>
          <a:prstGeom prst="homePlate">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it-IT" sz="1800" b="1" dirty="0" smtClean="0">
                <a:solidFill>
                  <a:srgbClr val="FF0000"/>
                </a:solidFill>
                <a:latin typeface="Comic Sans MS" pitchFamily="66" charset="0"/>
              </a:rPr>
              <a:t>Pratiche leali d’informazioni</a:t>
            </a:r>
          </a:p>
        </p:txBody>
      </p:sp>
      <p:sp>
        <p:nvSpPr>
          <p:cNvPr id="25" name="Rettangolo 24"/>
          <p:cNvSpPr/>
          <p:nvPr/>
        </p:nvSpPr>
        <p:spPr>
          <a:xfrm>
            <a:off x="2843808" y="3789040"/>
            <a:ext cx="6156000" cy="2484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r>
              <a:rPr lang="it-IT" sz="1800" dirty="0" smtClean="0">
                <a:solidFill>
                  <a:schemeClr val="accent2">
                    <a:lumMod val="50000"/>
                  </a:schemeClr>
                </a:solidFill>
                <a:latin typeface="Comic Sans MS" pitchFamily="66" charset="0"/>
                <a:ea typeface="Calibri" pitchFamily="34" charset="0"/>
                <a:cs typeface="Times New Roman" pitchFamily="18" charset="0"/>
              </a:rPr>
              <a:t>Non devono indurre in errore, circa: </a:t>
            </a:r>
          </a:p>
          <a:p>
            <a:pPr algn="just"/>
            <a:r>
              <a:rPr lang="it-IT" sz="1800" dirty="0" smtClean="0">
                <a:solidFill>
                  <a:schemeClr val="accent2">
                    <a:lumMod val="50000"/>
                  </a:schemeClr>
                </a:solidFill>
                <a:latin typeface="Comic Sans MS" pitchFamily="66" charset="0"/>
                <a:ea typeface="Calibri" pitchFamily="34" charset="0"/>
                <a:cs typeface="Times New Roman" pitchFamily="18" charset="0"/>
              </a:rPr>
              <a:t>a) La natura,  l’identità, la proprietà,  la quantità, l’origine e provenienza, il metodo di produzione ecc. del prodotto; </a:t>
            </a:r>
          </a:p>
          <a:p>
            <a:pPr algn="just"/>
            <a:r>
              <a:rPr lang="it-IT" sz="1800" dirty="0" smtClean="0">
                <a:solidFill>
                  <a:schemeClr val="accent2">
                    <a:lumMod val="50000"/>
                  </a:schemeClr>
                </a:solidFill>
                <a:latin typeface="Comic Sans MS" pitchFamily="66" charset="0"/>
                <a:ea typeface="Calibri" pitchFamily="34" charset="0"/>
                <a:cs typeface="Times New Roman" pitchFamily="18" charset="0"/>
              </a:rPr>
              <a:t>b) Gli effetti o proprietà che non possiede; </a:t>
            </a:r>
          </a:p>
          <a:p>
            <a:pPr algn="just"/>
            <a:r>
              <a:rPr lang="it-IT" sz="1800" dirty="0" smtClean="0">
                <a:solidFill>
                  <a:schemeClr val="accent2">
                    <a:lumMod val="50000"/>
                  </a:schemeClr>
                </a:solidFill>
                <a:latin typeface="Comic Sans MS" pitchFamily="66" charset="0"/>
                <a:ea typeface="Calibri" pitchFamily="34" charset="0"/>
                <a:cs typeface="Times New Roman" pitchFamily="18" charset="0"/>
              </a:rPr>
              <a:t>c) Le caratteristiche particolari; </a:t>
            </a:r>
          </a:p>
          <a:p>
            <a:pPr algn="just"/>
            <a:r>
              <a:rPr lang="it-IT" sz="1800" dirty="0" smtClean="0">
                <a:solidFill>
                  <a:schemeClr val="accent2">
                    <a:lumMod val="50000"/>
                  </a:schemeClr>
                </a:solidFill>
                <a:latin typeface="Comic Sans MS" pitchFamily="66" charset="0"/>
                <a:ea typeface="Calibri" pitchFamily="34" charset="0"/>
                <a:cs typeface="Times New Roman" pitchFamily="18" charset="0"/>
              </a:rPr>
              <a:t>d) La presenza di un particolare ingrediente in realtà sostituito con un diverso componente o un diverso ingrediente. </a:t>
            </a:r>
            <a:endParaRPr lang="it-IT" sz="1800" dirty="0">
              <a:solidFill>
                <a:schemeClr val="accent2">
                  <a:lumMod val="50000"/>
                </a:schemeClr>
              </a:solidFill>
              <a:latin typeface="Comic Sans MS" pitchFamily="66" charset="0"/>
              <a:ea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checkerboard(across)">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checkerboard(across)">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checkerboard(across)">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checkerboard(across)">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checkerboard(across)">
                                      <p:cBhvr>
                                        <p:cTn id="27" dur="5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checkerboard(across)">
                                      <p:cBhvr>
                                        <p:cTn id="3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4" grpId="0" animBg="1"/>
      <p:bldP spid="2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630000"/>
            <a:ext cx="9144000" cy="6228000"/>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grpSp>
        <p:nvGrpSpPr>
          <p:cNvPr id="2" name="Gruppo 15"/>
          <p:cNvGrpSpPr/>
          <p:nvPr/>
        </p:nvGrpSpPr>
        <p:grpSpPr>
          <a:xfrm>
            <a:off x="179512" y="-27384"/>
            <a:ext cx="8445500" cy="576263"/>
            <a:chOff x="251520" y="44425"/>
            <a:chExt cx="8445500" cy="576263"/>
          </a:xfrm>
        </p:grpSpPr>
        <p:sp>
          <p:nvSpPr>
            <p:cNvPr id="17" name="Ovale 16"/>
            <p:cNvSpPr/>
            <p:nvPr/>
          </p:nvSpPr>
          <p:spPr bwMode="auto">
            <a:xfrm>
              <a:off x="251520" y="46806"/>
              <a:ext cx="1619250" cy="571500"/>
            </a:xfrm>
            <a:prstGeom prst="ellipse">
              <a:avLst/>
            </a:prstGeom>
            <a:solidFill>
              <a:srgbClr val="990033"/>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Come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0000CC"/>
                  </a:solidFill>
                  <a:latin typeface="Comic Sans MS" pitchFamily="66" charset="0"/>
                </a:rPr>
                <a:t>indicare le informazioni obbligatorie?</a:t>
              </a:r>
              <a:endParaRPr lang="it-IT" sz="1600" b="1" dirty="0">
                <a:solidFill>
                  <a:srgbClr val="0000CC"/>
                </a:solidFill>
                <a:latin typeface="Comic Sans MS" pitchFamily="66" charset="0"/>
              </a:endParaRPr>
            </a:p>
          </p:txBody>
        </p:sp>
      </p:grpSp>
      <p:sp>
        <p:nvSpPr>
          <p:cNvPr id="14" name="Rettangolo 6"/>
          <p:cNvSpPr>
            <a:spLocks noChangeArrowheads="1"/>
          </p:cNvSpPr>
          <p:nvPr/>
        </p:nvSpPr>
        <p:spPr bwMode="auto">
          <a:xfrm>
            <a:off x="179512" y="692696"/>
            <a:ext cx="8640000" cy="369332"/>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spAutoFit/>
          </a:bodyPr>
          <a:lstStyle/>
          <a:p>
            <a:pPr>
              <a:defRPr/>
            </a:pPr>
            <a:r>
              <a:rPr lang="it-IT" sz="1800" b="1" dirty="0" smtClean="0">
                <a:solidFill>
                  <a:schemeClr val="accent2">
                    <a:lumMod val="50000"/>
                  </a:schemeClr>
                </a:solidFill>
                <a:latin typeface="Comic Sans MS" pitchFamily="66" charset="0"/>
              </a:rPr>
              <a:t>Informazioni volontarie (artt. 36 e 37):</a:t>
            </a:r>
            <a:endParaRPr lang="it-IT" sz="2000" b="1" i="1" dirty="0">
              <a:latin typeface="Comic Sans MS" pitchFamily="66" charset="0"/>
            </a:endParaRPr>
          </a:p>
        </p:txBody>
      </p:sp>
      <p:sp>
        <p:nvSpPr>
          <p:cNvPr id="15" name="Rettangolo 14"/>
          <p:cNvSpPr/>
          <p:nvPr/>
        </p:nvSpPr>
        <p:spPr>
          <a:xfrm>
            <a:off x="179512" y="1824074"/>
            <a:ext cx="8640000" cy="1836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r>
              <a:rPr lang="it-IT" sz="1800" i="1" dirty="0" smtClean="0">
                <a:solidFill>
                  <a:schemeClr val="accent2">
                    <a:lumMod val="50000"/>
                  </a:schemeClr>
                </a:solidFill>
                <a:latin typeface="Comic Sans MS" pitchFamily="66" charset="0"/>
              </a:rPr>
              <a:t>a) non inducono in errore il consumatore, (es.: natura, identità, proprietà, composizione, quantità, durata, paese d’origine o luogo di provenienza ecc.); </a:t>
            </a:r>
          </a:p>
          <a:p>
            <a:r>
              <a:rPr lang="it-IT" sz="1800" i="1" dirty="0" smtClean="0">
                <a:solidFill>
                  <a:schemeClr val="accent2">
                    <a:lumMod val="50000"/>
                  </a:schemeClr>
                </a:solidFill>
                <a:latin typeface="Comic Sans MS" pitchFamily="66" charset="0"/>
              </a:rPr>
              <a:t>b) non sono ambigue né confuse per il consumatore; e </a:t>
            </a:r>
          </a:p>
          <a:p>
            <a:r>
              <a:rPr lang="it-IT" sz="1800" i="1" dirty="0" smtClean="0">
                <a:solidFill>
                  <a:schemeClr val="accent2">
                    <a:lumMod val="50000"/>
                  </a:schemeClr>
                </a:solidFill>
                <a:latin typeface="Comic Sans MS" pitchFamily="66" charset="0"/>
              </a:rPr>
              <a:t>c) sono, se del caso, basate sui dati scientifici pertinenti.</a:t>
            </a:r>
          </a:p>
        </p:txBody>
      </p:sp>
      <p:sp>
        <p:nvSpPr>
          <p:cNvPr id="16" name="Rettangolo 15"/>
          <p:cNvSpPr/>
          <p:nvPr/>
        </p:nvSpPr>
        <p:spPr>
          <a:xfrm>
            <a:off x="179512" y="1155051"/>
            <a:ext cx="8640000" cy="612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i="1" dirty="0" smtClean="0">
                <a:solidFill>
                  <a:schemeClr val="accent2">
                    <a:lumMod val="50000"/>
                  </a:schemeClr>
                </a:solidFill>
                <a:latin typeface="Comic Sans MS" pitchFamily="66" charset="0"/>
              </a:rPr>
              <a:t>Le informazioni sugli alimenti fornite su base volontaria soddisfano i seguenti requisiti:</a:t>
            </a:r>
          </a:p>
        </p:txBody>
      </p:sp>
      <p:sp>
        <p:nvSpPr>
          <p:cNvPr id="19" name="Rettangolo 18"/>
          <p:cNvSpPr/>
          <p:nvPr/>
        </p:nvSpPr>
        <p:spPr>
          <a:xfrm>
            <a:off x="179512" y="3753096"/>
            <a:ext cx="8640000" cy="612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i="1" dirty="0" smtClean="0">
                <a:solidFill>
                  <a:schemeClr val="accent2">
                    <a:lumMod val="50000"/>
                  </a:schemeClr>
                </a:solidFill>
                <a:latin typeface="Comic Sans MS" pitchFamily="66" charset="0"/>
              </a:rPr>
              <a:t>Le informazioni volontarie sugli alimenti non possono occupare lo spazio disponibile per le informazioni obbligatorie sugli alimenti. </a:t>
            </a:r>
          </a:p>
        </p:txBody>
      </p:sp>
      <p:grpSp>
        <p:nvGrpSpPr>
          <p:cNvPr id="20" name="Gruppo 12"/>
          <p:cNvGrpSpPr/>
          <p:nvPr/>
        </p:nvGrpSpPr>
        <p:grpSpPr>
          <a:xfrm>
            <a:off x="36512" y="6345634"/>
            <a:ext cx="9144000" cy="539750"/>
            <a:chOff x="36512" y="6345634"/>
            <a:chExt cx="9144000" cy="539750"/>
          </a:xfrm>
        </p:grpSpPr>
        <p:pic>
          <p:nvPicPr>
            <p:cNvPr id="21" name="Picture 70" descr="ssica"/>
            <p:cNvPicPr preferRelativeResize="0">
              <a:picLocks noChangeArrowheads="1"/>
            </p:cNvPicPr>
            <p:nvPr/>
          </p:nvPicPr>
          <p:blipFill>
            <a:blip r:embed="rId4" cstate="print"/>
            <a:srcRect/>
            <a:stretch>
              <a:fillRect/>
            </a:stretch>
          </p:blipFill>
          <p:spPr bwMode="auto">
            <a:xfrm>
              <a:off x="36512" y="6345634"/>
              <a:ext cx="1655763" cy="539750"/>
            </a:xfrm>
            <a:prstGeom prst="rect">
              <a:avLst/>
            </a:prstGeom>
            <a:noFill/>
            <a:ln w="9525">
              <a:noFill/>
              <a:miter lim="800000"/>
              <a:headEnd/>
              <a:tailEnd/>
            </a:ln>
          </p:spPr>
        </p:pic>
        <p:sp>
          <p:nvSpPr>
            <p:cNvPr id="23" name="Text Box 71"/>
            <p:cNvSpPr txBox="1">
              <a:spLocks noChangeArrowheads="1"/>
            </p:cNvSpPr>
            <p:nvPr/>
          </p:nvSpPr>
          <p:spPr bwMode="auto">
            <a:xfrm>
              <a:off x="1655762" y="6345634"/>
              <a:ext cx="7524750" cy="539750"/>
            </a:xfrm>
            <a:prstGeom prst="rect">
              <a:avLst/>
            </a:prstGeom>
            <a:solidFill>
              <a:srgbClr val="0099FF"/>
            </a:solidFill>
            <a:ln w="9525" algn="ctr">
              <a:noFill/>
              <a:miter lim="800000"/>
              <a:headEnd/>
              <a:tailEnd/>
            </a:ln>
          </p:spPr>
          <p:txBody>
            <a:bodyPr/>
            <a:lstStyle/>
            <a:p>
              <a:pPr algn="ctr">
                <a:lnSpc>
                  <a:spcPct val="110000"/>
                </a:lnSpc>
              </a:pPr>
              <a:r>
                <a:rPr lang="it-IT" sz="1000" b="1" dirty="0" smtClean="0">
                  <a:solidFill>
                    <a:schemeClr val="bg1">
                      <a:lumMod val="95000"/>
                    </a:schemeClr>
                  </a:solidFill>
                  <a:latin typeface="Comic Sans MS" pitchFamily="66" charset="0"/>
                </a:rPr>
                <a:t>Informazioni sugli alimenti ai consumatori ai sensi del Regolamento (UE) N. 1169/2011</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heckerboard(across)">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checkerboard(across)">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checkerboard(across)">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checkerboard(across)">
                                      <p:cBhvr>
                                        <p:cTn id="2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630000"/>
            <a:ext cx="9144000" cy="6228000"/>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grpSp>
        <p:nvGrpSpPr>
          <p:cNvPr id="2" name="Gruppo 15"/>
          <p:cNvGrpSpPr/>
          <p:nvPr/>
        </p:nvGrpSpPr>
        <p:grpSpPr>
          <a:xfrm>
            <a:off x="179512" y="-27384"/>
            <a:ext cx="8445500" cy="576263"/>
            <a:chOff x="251520" y="44425"/>
            <a:chExt cx="8445500" cy="576263"/>
          </a:xfrm>
        </p:grpSpPr>
        <p:sp>
          <p:nvSpPr>
            <p:cNvPr id="17" name="Ovale 16"/>
            <p:cNvSpPr/>
            <p:nvPr/>
          </p:nvSpPr>
          <p:spPr bwMode="auto">
            <a:xfrm>
              <a:off x="251520" y="46806"/>
              <a:ext cx="1619250" cy="571500"/>
            </a:xfrm>
            <a:prstGeom prst="ellipse">
              <a:avLst/>
            </a:prstGeom>
            <a:solidFill>
              <a:srgbClr val="990033"/>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Come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0000CC"/>
                  </a:solidFill>
                  <a:latin typeface="Comic Sans MS" pitchFamily="66" charset="0"/>
                </a:rPr>
                <a:t>indicare le informazioni obbligatorie?</a:t>
              </a:r>
              <a:endParaRPr lang="it-IT" sz="1600" b="1" dirty="0">
                <a:solidFill>
                  <a:srgbClr val="0000CC"/>
                </a:solidFill>
                <a:latin typeface="Comic Sans MS" pitchFamily="66" charset="0"/>
              </a:endParaRPr>
            </a:p>
          </p:txBody>
        </p:sp>
      </p:grpSp>
      <p:sp>
        <p:nvSpPr>
          <p:cNvPr id="15" name="Rettangolo 6"/>
          <p:cNvSpPr>
            <a:spLocks noChangeArrowheads="1"/>
          </p:cNvSpPr>
          <p:nvPr/>
        </p:nvSpPr>
        <p:spPr bwMode="auto">
          <a:xfrm>
            <a:off x="179512" y="836712"/>
            <a:ext cx="8640000" cy="369332"/>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spAutoFit/>
          </a:bodyPr>
          <a:lstStyle/>
          <a:p>
            <a:pPr>
              <a:defRPr/>
            </a:pPr>
            <a:r>
              <a:rPr lang="it-IT" sz="1800" b="1" dirty="0" smtClean="0">
                <a:solidFill>
                  <a:schemeClr val="accent2">
                    <a:lumMod val="50000"/>
                  </a:schemeClr>
                </a:solidFill>
                <a:latin typeface="Comic Sans MS" pitchFamily="66" charset="0"/>
              </a:rPr>
              <a:t>Disposizioni nazionali (artt. 38 e 39):</a:t>
            </a:r>
            <a:endParaRPr lang="it-IT" sz="2000" b="1" i="1" dirty="0">
              <a:latin typeface="Comic Sans MS" pitchFamily="66" charset="0"/>
            </a:endParaRPr>
          </a:p>
        </p:txBody>
      </p:sp>
      <p:sp>
        <p:nvSpPr>
          <p:cNvPr id="16" name="Rettangolo 15"/>
          <p:cNvSpPr/>
          <p:nvPr/>
        </p:nvSpPr>
        <p:spPr>
          <a:xfrm>
            <a:off x="179512" y="2592218"/>
            <a:ext cx="8640000" cy="2088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r>
              <a:rPr lang="it-IT" sz="1800" i="1" dirty="0" smtClean="0">
                <a:solidFill>
                  <a:schemeClr val="accent2">
                    <a:lumMod val="50000"/>
                  </a:schemeClr>
                </a:solidFill>
                <a:latin typeface="Comic Sans MS" pitchFamily="66" charset="0"/>
              </a:rPr>
              <a:t>Gli Stati membri possono adottare, secondo la procedura di cui all’art. 45, disposizioni che richiedono </a:t>
            </a:r>
            <a:r>
              <a:rPr lang="it-IT" sz="1800" i="1" u="sng" dirty="0" smtClean="0">
                <a:solidFill>
                  <a:schemeClr val="accent2">
                    <a:lumMod val="50000"/>
                  </a:schemeClr>
                </a:solidFill>
                <a:latin typeface="Comic Sans MS" pitchFamily="66" charset="0"/>
              </a:rPr>
              <a:t>ulteriori indicazioni obbligatorie </a:t>
            </a:r>
            <a:r>
              <a:rPr lang="it-IT" sz="1800" i="1" dirty="0" smtClean="0">
                <a:solidFill>
                  <a:schemeClr val="accent2">
                    <a:lumMod val="50000"/>
                  </a:schemeClr>
                </a:solidFill>
                <a:latin typeface="Comic Sans MS" pitchFamily="66" charset="0"/>
              </a:rPr>
              <a:t>per tipi o categorie specifici di alimenti per almeno uno dei seguenti motivi di protezione della salute pubblica, dei consumatori, dei diritti di proprietà industriale e commerciale, delle indicazioni di provenienza, delle denominazioni d’origine controllata e repressione della concorrenza sleale nonché per la prevenzione delle frodi.</a:t>
            </a:r>
          </a:p>
        </p:txBody>
      </p:sp>
      <p:sp>
        <p:nvSpPr>
          <p:cNvPr id="19" name="Rettangolo 18"/>
          <p:cNvSpPr/>
          <p:nvPr/>
        </p:nvSpPr>
        <p:spPr>
          <a:xfrm>
            <a:off x="179512" y="4941304"/>
            <a:ext cx="8640000" cy="1260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r>
              <a:rPr lang="it-IT" sz="1800" i="1" dirty="0" smtClean="0">
                <a:solidFill>
                  <a:schemeClr val="accent2">
                    <a:lumMod val="50000"/>
                  </a:schemeClr>
                </a:solidFill>
                <a:latin typeface="Comic Sans MS" pitchFamily="66" charset="0"/>
              </a:rPr>
              <a:t>Gli Stati membri possono introdurre disposizioni concernenti l’indicazione obbligatoria del </a:t>
            </a:r>
            <a:r>
              <a:rPr lang="it-IT" sz="1800" i="1" u="sng" dirty="0" smtClean="0">
                <a:solidFill>
                  <a:schemeClr val="accent2">
                    <a:lumMod val="50000"/>
                  </a:schemeClr>
                </a:solidFill>
                <a:latin typeface="Comic Sans MS" pitchFamily="66" charset="0"/>
              </a:rPr>
              <a:t>paese d’origine o del luogo di provenienza </a:t>
            </a:r>
            <a:r>
              <a:rPr lang="it-IT" sz="1800" i="1" dirty="0" smtClean="0">
                <a:solidFill>
                  <a:schemeClr val="accent2">
                    <a:lumMod val="50000"/>
                  </a:schemeClr>
                </a:solidFill>
                <a:latin typeface="Comic Sans MS" pitchFamily="66" charset="0"/>
              </a:rPr>
              <a:t>degli alimenti solo ove esista un nesso comprovato tra talune qualità dell’alimento e la sua origine o provenienza.</a:t>
            </a:r>
          </a:p>
        </p:txBody>
      </p:sp>
      <p:sp>
        <p:nvSpPr>
          <p:cNvPr id="20" name="Rettangolo 19"/>
          <p:cNvSpPr/>
          <p:nvPr/>
        </p:nvSpPr>
        <p:spPr>
          <a:xfrm>
            <a:off x="179512" y="1467131"/>
            <a:ext cx="8640000" cy="864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i="1" dirty="0" smtClean="0">
                <a:solidFill>
                  <a:schemeClr val="accent2">
                    <a:lumMod val="50000"/>
                  </a:schemeClr>
                </a:solidFill>
                <a:latin typeface="Comic Sans MS" pitchFamily="66" charset="0"/>
              </a:rPr>
              <a:t>Gli Stati membri non possono adottare né mantenere disposizioni nazionali salvo se il diritto dell’Unione lo autorizza e comunque </a:t>
            </a:r>
            <a:r>
              <a:rPr lang="it-IT" sz="1800" i="1" u="sng" dirty="0" smtClean="0">
                <a:solidFill>
                  <a:schemeClr val="accent2">
                    <a:lumMod val="50000"/>
                  </a:schemeClr>
                </a:solidFill>
                <a:latin typeface="Comic Sans MS" pitchFamily="66" charset="0"/>
              </a:rPr>
              <a:t>non creano ostacoli alla libera circolazione delle merci.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checkerboard(across)">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checkerboard(across)">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checkerboard(across)">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checkerboard(across)">
                                      <p:cBhvr>
                                        <p:cTn id="2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9" grpId="0" animBg="1"/>
      <p:bldP spid="20"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630000"/>
            <a:ext cx="9144000" cy="6228000"/>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grpSp>
        <p:nvGrpSpPr>
          <p:cNvPr id="2" name="Gruppo 15"/>
          <p:cNvGrpSpPr/>
          <p:nvPr/>
        </p:nvGrpSpPr>
        <p:grpSpPr>
          <a:xfrm>
            <a:off x="179512" y="-27384"/>
            <a:ext cx="8445500" cy="576263"/>
            <a:chOff x="251520" y="44425"/>
            <a:chExt cx="8445500" cy="576263"/>
          </a:xfrm>
        </p:grpSpPr>
        <p:sp>
          <p:nvSpPr>
            <p:cNvPr id="17" name="Ovale 16"/>
            <p:cNvSpPr/>
            <p:nvPr/>
          </p:nvSpPr>
          <p:spPr bwMode="auto">
            <a:xfrm>
              <a:off x="251520" y="46806"/>
              <a:ext cx="1619250" cy="571500"/>
            </a:xfrm>
            <a:prstGeom prst="ellipse">
              <a:avLst/>
            </a:prstGeom>
            <a:solidFill>
              <a:srgbClr val="990033"/>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Come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0000CC"/>
                  </a:solidFill>
                  <a:latin typeface="Comic Sans MS" pitchFamily="66" charset="0"/>
                </a:rPr>
                <a:t>indicare le informazioni obbligatorie?</a:t>
              </a:r>
              <a:endParaRPr lang="it-IT" sz="1600" b="1" dirty="0">
                <a:solidFill>
                  <a:srgbClr val="0000CC"/>
                </a:solidFill>
                <a:latin typeface="Comic Sans MS" pitchFamily="66" charset="0"/>
              </a:endParaRPr>
            </a:p>
          </p:txBody>
        </p:sp>
      </p:grpSp>
      <p:graphicFrame>
        <p:nvGraphicFramePr>
          <p:cNvPr id="21" name="Tabella 20"/>
          <p:cNvGraphicFramePr>
            <a:graphicFrameLocks noGrp="1"/>
          </p:cNvGraphicFramePr>
          <p:nvPr/>
        </p:nvGraphicFramePr>
        <p:xfrm>
          <a:off x="179512" y="764705"/>
          <a:ext cx="8712968" cy="4827143"/>
        </p:xfrm>
        <a:graphic>
          <a:graphicData uri="http://schemas.openxmlformats.org/drawingml/2006/table">
            <a:tbl>
              <a:tblPr/>
              <a:tblGrid>
                <a:gridCol w="1728192"/>
                <a:gridCol w="1656184"/>
                <a:gridCol w="5328592"/>
              </a:tblGrid>
              <a:tr h="160238">
                <a:tc gridSpan="3">
                  <a:txBody>
                    <a:bodyPr/>
                    <a:lstStyle/>
                    <a:p>
                      <a:pPr indent="457200" algn="ctr">
                        <a:lnSpc>
                          <a:spcPct val="115000"/>
                        </a:lnSpc>
                        <a:spcAft>
                          <a:spcPts val="0"/>
                        </a:spcAft>
                      </a:pPr>
                      <a:r>
                        <a:rPr lang="it-IT" sz="1400" b="1" dirty="0">
                          <a:latin typeface="Century Gothic"/>
                          <a:ea typeface="Calibri"/>
                          <a:cs typeface="Arial"/>
                        </a:rPr>
                        <a:t>Tab. 1 – Principali novità del Regolamento e raccordo con le precedenti norme di riferimento</a:t>
                      </a:r>
                      <a:endParaRPr lang="it-IT" sz="1600" b="1" dirty="0">
                        <a:latin typeface="Calibri"/>
                        <a:ea typeface="Calibri"/>
                        <a:cs typeface="Times New Roman"/>
                      </a:endParaRPr>
                    </a:p>
                  </a:txBody>
                  <a:tcPr marL="28158" marR="28158"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r>
              <a:tr h="164479">
                <a:tc>
                  <a:txBody>
                    <a:bodyPr/>
                    <a:lstStyle/>
                    <a:p>
                      <a:pPr algn="ctr">
                        <a:lnSpc>
                          <a:spcPct val="115000"/>
                        </a:lnSpc>
                        <a:spcAft>
                          <a:spcPts val="0"/>
                        </a:spcAft>
                      </a:pPr>
                      <a:r>
                        <a:rPr lang="it-IT" sz="1400" b="1" dirty="0">
                          <a:latin typeface="Century Gothic"/>
                          <a:ea typeface="Calibri"/>
                          <a:cs typeface="Times New Roman"/>
                        </a:rPr>
                        <a:t>Regolamento </a:t>
                      </a:r>
                      <a:endParaRPr lang="it-IT" sz="1400" b="1" dirty="0" smtClean="0">
                        <a:latin typeface="Century Gothic"/>
                        <a:ea typeface="Calibri"/>
                        <a:cs typeface="Times New Roman"/>
                      </a:endParaRPr>
                    </a:p>
                    <a:p>
                      <a:pPr algn="ctr">
                        <a:lnSpc>
                          <a:spcPct val="115000"/>
                        </a:lnSpc>
                        <a:spcAft>
                          <a:spcPts val="0"/>
                        </a:spcAft>
                      </a:pPr>
                      <a:r>
                        <a:rPr lang="it-IT" sz="1400" b="1" dirty="0" smtClean="0">
                          <a:latin typeface="Century Gothic"/>
                          <a:ea typeface="Calibri"/>
                          <a:cs typeface="Times New Roman"/>
                        </a:rPr>
                        <a:t>UE </a:t>
                      </a:r>
                      <a:r>
                        <a:rPr lang="it-IT" sz="1400" b="1" dirty="0">
                          <a:latin typeface="Century Gothic"/>
                          <a:ea typeface="Calibri"/>
                          <a:cs typeface="Times New Roman"/>
                        </a:rPr>
                        <a:t>n. 1169/2011</a:t>
                      </a:r>
                      <a:endParaRPr lang="it-IT" sz="16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it-IT" sz="1400" b="1" dirty="0">
                          <a:latin typeface="Century Gothic"/>
                          <a:ea typeface="Calibri"/>
                          <a:cs typeface="Times New Roman"/>
                        </a:rPr>
                        <a:t>Riferimento precedenti norme </a:t>
                      </a:r>
                      <a:endParaRPr lang="it-IT" sz="16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it-IT" sz="1400" b="1" dirty="0">
                          <a:latin typeface="Century Gothic"/>
                          <a:ea typeface="Calibri"/>
                          <a:cs typeface="Times New Roman"/>
                        </a:rPr>
                        <a:t>Principali novità</a:t>
                      </a:r>
                      <a:endParaRPr lang="it-IT" sz="16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411199">
                <a:tc>
                  <a:txBody>
                    <a:bodyPr/>
                    <a:lstStyle/>
                    <a:p>
                      <a:pPr>
                        <a:lnSpc>
                          <a:spcPct val="115000"/>
                        </a:lnSpc>
                        <a:spcAft>
                          <a:spcPts val="0"/>
                        </a:spcAft>
                      </a:pPr>
                      <a:r>
                        <a:rPr lang="it-IT" sz="1400" dirty="0">
                          <a:latin typeface="Century Gothic"/>
                          <a:ea typeface="Calibri"/>
                          <a:cs typeface="Times New Roman"/>
                        </a:rPr>
                        <a:t>Articolo 1</a:t>
                      </a:r>
                      <a:r>
                        <a:rPr lang="it-IT" sz="1400" dirty="0">
                          <a:solidFill>
                            <a:srgbClr val="000000"/>
                          </a:solidFill>
                          <a:latin typeface="Century Gothic"/>
                          <a:ea typeface="Calibri"/>
                          <a:cs typeface="EUAlbertina"/>
                        </a:rPr>
                        <a:t> </a:t>
                      </a:r>
                      <a:endParaRPr lang="it-IT" sz="1600" dirty="0">
                        <a:latin typeface="Calibri"/>
                        <a:ea typeface="Calibri"/>
                        <a:cs typeface="Times New Roman"/>
                      </a:endParaRPr>
                    </a:p>
                    <a:p>
                      <a:pPr>
                        <a:lnSpc>
                          <a:spcPct val="115000"/>
                        </a:lnSpc>
                        <a:spcAft>
                          <a:spcPts val="0"/>
                        </a:spcAft>
                      </a:pPr>
                      <a:r>
                        <a:rPr lang="it-IT" sz="1400" dirty="0">
                          <a:solidFill>
                            <a:srgbClr val="000000"/>
                          </a:solidFill>
                          <a:latin typeface="Century Gothic"/>
                          <a:ea typeface="Calibri"/>
                          <a:cs typeface="EUAlbertina"/>
                        </a:rPr>
                        <a:t>Oggetto e ambito di applicazione</a:t>
                      </a:r>
                      <a:endParaRPr lang="it-IT" sz="16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400" dirty="0">
                          <a:latin typeface="Century Gothic"/>
                          <a:ea typeface="Calibri"/>
                          <a:cs typeface="Times New Roman"/>
                        </a:rPr>
                        <a:t>D. </a:t>
                      </a:r>
                      <a:r>
                        <a:rPr lang="it-IT" sz="1400" dirty="0" err="1">
                          <a:latin typeface="Century Gothic"/>
                          <a:ea typeface="Calibri"/>
                          <a:cs typeface="Times New Roman"/>
                        </a:rPr>
                        <a:t>L.vo</a:t>
                      </a:r>
                      <a:r>
                        <a:rPr lang="it-IT" sz="1400" dirty="0">
                          <a:latin typeface="Century Gothic"/>
                          <a:ea typeface="Calibri"/>
                          <a:cs typeface="Times New Roman"/>
                        </a:rPr>
                        <a:t> n. 109/92, </a:t>
                      </a:r>
                      <a:r>
                        <a:rPr lang="it-IT" sz="1400" dirty="0" smtClean="0">
                          <a:latin typeface="Century Gothic"/>
                          <a:ea typeface="Calibri"/>
                          <a:cs typeface="Times New Roman"/>
                        </a:rPr>
                        <a:t>art.1</a:t>
                      </a:r>
                      <a:r>
                        <a:rPr lang="it-IT" sz="1400" dirty="0">
                          <a:latin typeface="Century Gothic"/>
                          <a:ea typeface="Calibri"/>
                          <a:cs typeface="Times New Roman"/>
                        </a:rPr>
                        <a:t>, comma 1</a:t>
                      </a:r>
                      <a:endParaRPr lang="it-IT" sz="16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dirty="0">
                          <a:latin typeface="Century Gothic"/>
                          <a:ea typeface="Calibri"/>
                          <a:cs typeface="Times New Roman"/>
                        </a:rPr>
                        <a:t>Principio dell’</a:t>
                      </a:r>
                      <a:r>
                        <a:rPr lang="it-IT" sz="1400" b="1" dirty="0">
                          <a:latin typeface="Century Gothic"/>
                          <a:ea typeface="Calibri"/>
                          <a:cs typeface="Times New Roman"/>
                        </a:rPr>
                        <a:t>elevato livello di protezione </a:t>
                      </a:r>
                      <a:r>
                        <a:rPr lang="it-IT" sz="1400" dirty="0">
                          <a:latin typeface="Century Gothic"/>
                          <a:ea typeface="Calibri"/>
                          <a:cs typeface="Times New Roman"/>
                        </a:rPr>
                        <a:t>dei consumatori in materia di informazioni. Si applica agli operatori del settore alimentare in tutte le fasi della catena alimentare. </a:t>
                      </a:r>
                      <a:endParaRPr lang="it-IT" sz="16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7918">
                <a:tc>
                  <a:txBody>
                    <a:bodyPr/>
                    <a:lstStyle/>
                    <a:p>
                      <a:pPr>
                        <a:lnSpc>
                          <a:spcPct val="115000"/>
                        </a:lnSpc>
                        <a:spcAft>
                          <a:spcPts val="0"/>
                        </a:spcAft>
                      </a:pPr>
                      <a:r>
                        <a:rPr lang="it-IT" sz="1400">
                          <a:latin typeface="Century Gothic"/>
                          <a:ea typeface="Calibri"/>
                          <a:cs typeface="Times New Roman"/>
                        </a:rPr>
                        <a:t>Articolo 2</a:t>
                      </a:r>
                      <a:r>
                        <a:rPr lang="it-IT" sz="1400">
                          <a:solidFill>
                            <a:srgbClr val="000000"/>
                          </a:solidFill>
                          <a:latin typeface="Century Gothic"/>
                          <a:ea typeface="Calibri"/>
                          <a:cs typeface="EUAlbertina"/>
                        </a:rPr>
                        <a:t> </a:t>
                      </a:r>
                      <a:endParaRPr lang="it-IT" sz="1600">
                        <a:latin typeface="Calibri"/>
                        <a:ea typeface="Calibri"/>
                        <a:cs typeface="Times New Roman"/>
                      </a:endParaRPr>
                    </a:p>
                    <a:p>
                      <a:pPr>
                        <a:lnSpc>
                          <a:spcPct val="115000"/>
                        </a:lnSpc>
                        <a:spcAft>
                          <a:spcPts val="0"/>
                        </a:spcAft>
                      </a:pPr>
                      <a:r>
                        <a:rPr lang="it-IT" sz="1400">
                          <a:solidFill>
                            <a:srgbClr val="000000"/>
                          </a:solidFill>
                          <a:latin typeface="Century Gothic"/>
                          <a:ea typeface="Calibri"/>
                          <a:cs typeface="EUAlbertina"/>
                        </a:rPr>
                        <a:t>Definizioni</a:t>
                      </a:r>
                      <a:endParaRPr lang="it-IT" sz="160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400" dirty="0">
                          <a:latin typeface="Century Gothic"/>
                          <a:ea typeface="Calibri"/>
                          <a:cs typeface="Times New Roman"/>
                        </a:rPr>
                        <a:t>D. </a:t>
                      </a:r>
                      <a:r>
                        <a:rPr lang="it-IT" sz="1400" dirty="0" err="1">
                          <a:latin typeface="Century Gothic"/>
                          <a:ea typeface="Calibri"/>
                          <a:cs typeface="Times New Roman"/>
                        </a:rPr>
                        <a:t>L.vo</a:t>
                      </a:r>
                      <a:r>
                        <a:rPr lang="it-IT" sz="1400" dirty="0">
                          <a:latin typeface="Century Gothic"/>
                          <a:ea typeface="Calibri"/>
                          <a:cs typeface="Times New Roman"/>
                        </a:rPr>
                        <a:t> n. 109/92, </a:t>
                      </a:r>
                      <a:r>
                        <a:rPr lang="it-IT" sz="1400" dirty="0" smtClean="0">
                          <a:latin typeface="Century Gothic"/>
                          <a:ea typeface="Calibri"/>
                          <a:cs typeface="Times New Roman"/>
                        </a:rPr>
                        <a:t>art. </a:t>
                      </a:r>
                      <a:r>
                        <a:rPr lang="it-IT" sz="1400" dirty="0">
                          <a:latin typeface="Century Gothic"/>
                          <a:ea typeface="Calibri"/>
                          <a:cs typeface="Times New Roman"/>
                        </a:rPr>
                        <a:t>1, comma 2</a:t>
                      </a:r>
                      <a:endParaRPr lang="it-IT" sz="16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dirty="0">
                          <a:latin typeface="Century Gothic"/>
                          <a:ea typeface="Calibri"/>
                          <a:cs typeface="Times New Roman"/>
                        </a:rPr>
                        <a:t>È introdotta la  definizione di </a:t>
                      </a:r>
                      <a:r>
                        <a:rPr lang="it-IT" sz="1400" b="1" dirty="0">
                          <a:latin typeface="Century Gothic"/>
                          <a:ea typeface="Calibri"/>
                          <a:cs typeface="Times New Roman"/>
                        </a:rPr>
                        <a:t>ingrediente primario</a:t>
                      </a:r>
                      <a:r>
                        <a:rPr lang="it-IT" sz="1400" dirty="0">
                          <a:latin typeface="Century Gothic"/>
                          <a:ea typeface="Calibri"/>
                          <a:cs typeface="Times New Roman"/>
                        </a:rPr>
                        <a:t>:</a:t>
                      </a:r>
                      <a:r>
                        <a:rPr lang="it-IT" sz="1400" dirty="0">
                          <a:solidFill>
                            <a:srgbClr val="000000"/>
                          </a:solidFill>
                          <a:latin typeface="Century Gothic"/>
                          <a:ea typeface="Calibri"/>
                          <a:cs typeface="EUAlbertina"/>
                        </a:rPr>
                        <a:t> </a:t>
                      </a:r>
                      <a:r>
                        <a:rPr lang="it-IT" sz="1400" dirty="0">
                          <a:latin typeface="Century Gothic"/>
                          <a:ea typeface="Calibri"/>
                          <a:cs typeface="Times New Roman"/>
                        </a:rPr>
                        <a:t>l'ingrediente o gli ingredienti di un alimento che rappresentano più del 50 % di tale alimento o che sono associati abitualmente alla denominazione di tale alimento dal consumatore e per i quali nella maggior parte dei casi è richiesta un'indicazione quantitativa.</a:t>
                      </a:r>
                      <a:endParaRPr lang="it-IT" sz="16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6719">
                <a:tc>
                  <a:txBody>
                    <a:bodyPr/>
                    <a:lstStyle/>
                    <a:p>
                      <a:pPr>
                        <a:lnSpc>
                          <a:spcPct val="115000"/>
                        </a:lnSpc>
                        <a:spcAft>
                          <a:spcPts val="0"/>
                        </a:spcAft>
                      </a:pPr>
                      <a:r>
                        <a:rPr lang="it-IT" sz="1400" dirty="0">
                          <a:latin typeface="Century Gothic"/>
                          <a:ea typeface="Calibri"/>
                          <a:cs typeface="Times New Roman"/>
                        </a:rPr>
                        <a:t>Articolo 3</a:t>
                      </a:r>
                      <a:r>
                        <a:rPr lang="it-IT" sz="1400" dirty="0">
                          <a:solidFill>
                            <a:srgbClr val="000000"/>
                          </a:solidFill>
                          <a:latin typeface="Century Gothic"/>
                          <a:ea typeface="Calibri"/>
                          <a:cs typeface="EUAlbertina"/>
                        </a:rPr>
                        <a:t> </a:t>
                      </a:r>
                      <a:endParaRPr lang="it-IT" sz="1600" dirty="0">
                        <a:latin typeface="Calibri"/>
                        <a:ea typeface="Calibri"/>
                        <a:cs typeface="Times New Roman"/>
                      </a:endParaRPr>
                    </a:p>
                    <a:p>
                      <a:pPr>
                        <a:lnSpc>
                          <a:spcPct val="115000"/>
                        </a:lnSpc>
                        <a:spcAft>
                          <a:spcPts val="0"/>
                        </a:spcAft>
                      </a:pPr>
                      <a:r>
                        <a:rPr lang="en-GB" sz="1400" dirty="0" err="1">
                          <a:solidFill>
                            <a:srgbClr val="000000"/>
                          </a:solidFill>
                          <a:latin typeface="Century Gothic"/>
                          <a:ea typeface="Calibri"/>
                          <a:cs typeface="EUAlbertina"/>
                        </a:rPr>
                        <a:t>Obiettivi</a:t>
                      </a:r>
                      <a:r>
                        <a:rPr lang="en-GB" sz="1400" dirty="0">
                          <a:solidFill>
                            <a:srgbClr val="000000"/>
                          </a:solidFill>
                          <a:latin typeface="Century Gothic"/>
                          <a:ea typeface="Calibri"/>
                          <a:cs typeface="EUAlbertina"/>
                        </a:rPr>
                        <a:t> </a:t>
                      </a:r>
                      <a:r>
                        <a:rPr lang="en-GB" sz="1400" dirty="0" err="1">
                          <a:solidFill>
                            <a:srgbClr val="000000"/>
                          </a:solidFill>
                          <a:latin typeface="Century Gothic"/>
                          <a:ea typeface="Calibri"/>
                          <a:cs typeface="EUAlbertina"/>
                        </a:rPr>
                        <a:t>generali</a:t>
                      </a:r>
                      <a:endParaRPr lang="it-IT" sz="16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400" dirty="0">
                          <a:latin typeface="Century Gothic"/>
                          <a:ea typeface="Calibri"/>
                          <a:cs typeface="Times New Roman"/>
                        </a:rPr>
                        <a:t>D. </a:t>
                      </a:r>
                      <a:r>
                        <a:rPr lang="it-IT" sz="1400" dirty="0" err="1">
                          <a:latin typeface="Century Gothic"/>
                          <a:ea typeface="Calibri"/>
                          <a:cs typeface="Times New Roman"/>
                        </a:rPr>
                        <a:t>L.vo</a:t>
                      </a:r>
                      <a:r>
                        <a:rPr lang="it-IT" sz="1400" dirty="0">
                          <a:latin typeface="Century Gothic"/>
                          <a:ea typeface="Calibri"/>
                          <a:cs typeface="Times New Roman"/>
                        </a:rPr>
                        <a:t> n. 109/92, </a:t>
                      </a:r>
                      <a:r>
                        <a:rPr lang="it-IT" sz="1400" dirty="0" err="1" smtClean="0">
                          <a:latin typeface="Century Gothic"/>
                          <a:ea typeface="Calibri"/>
                          <a:cs typeface="Times New Roman"/>
                        </a:rPr>
                        <a:t>artic</a:t>
                      </a:r>
                      <a:r>
                        <a:rPr lang="it-IT" sz="1400" dirty="0" smtClean="0">
                          <a:latin typeface="Century Gothic"/>
                          <a:ea typeface="Calibri"/>
                          <a:cs typeface="Times New Roman"/>
                        </a:rPr>
                        <a:t>.</a:t>
                      </a:r>
                      <a:r>
                        <a:rPr lang="it-IT" sz="1400" baseline="0" dirty="0" smtClean="0">
                          <a:latin typeface="Century Gothic"/>
                          <a:ea typeface="Calibri"/>
                          <a:cs typeface="Times New Roman"/>
                        </a:rPr>
                        <a:t> </a:t>
                      </a:r>
                      <a:r>
                        <a:rPr lang="it-IT" sz="1400" dirty="0" smtClean="0">
                          <a:latin typeface="Century Gothic"/>
                          <a:ea typeface="Calibri"/>
                          <a:cs typeface="Times New Roman"/>
                        </a:rPr>
                        <a:t>2</a:t>
                      </a:r>
                      <a:r>
                        <a:rPr lang="it-IT" sz="1400" dirty="0">
                          <a:latin typeface="Century Gothic"/>
                          <a:ea typeface="Calibri"/>
                          <a:cs typeface="Times New Roman"/>
                        </a:rPr>
                        <a:t>, comma 1</a:t>
                      </a:r>
                      <a:endParaRPr lang="it-IT" sz="16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dirty="0">
                          <a:solidFill>
                            <a:srgbClr val="000000"/>
                          </a:solidFill>
                          <a:latin typeface="Century Gothic"/>
                          <a:ea typeface="Calibri"/>
                          <a:cs typeface="EUAlbertina"/>
                        </a:rPr>
                        <a:t>Le informazioni sugli alimenti devono fornire ai consumatori finali le basi per effettuare delle </a:t>
                      </a:r>
                      <a:r>
                        <a:rPr lang="it-IT" sz="1400" b="1" dirty="0">
                          <a:solidFill>
                            <a:srgbClr val="000000"/>
                          </a:solidFill>
                          <a:latin typeface="Century Gothic"/>
                          <a:ea typeface="Calibri"/>
                          <a:cs typeface="EUAlbertina"/>
                        </a:rPr>
                        <a:t>scelte consapevoli. </a:t>
                      </a:r>
                      <a:endParaRPr lang="it-IT" sz="1600" b="1"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0158">
                <a:tc>
                  <a:txBody>
                    <a:bodyPr/>
                    <a:lstStyle/>
                    <a:p>
                      <a:pPr>
                        <a:lnSpc>
                          <a:spcPct val="115000"/>
                        </a:lnSpc>
                        <a:spcAft>
                          <a:spcPts val="0"/>
                        </a:spcAft>
                      </a:pPr>
                      <a:r>
                        <a:rPr lang="it-IT" sz="1400" dirty="0">
                          <a:latin typeface="Century Gothic"/>
                          <a:ea typeface="Calibri"/>
                          <a:cs typeface="Times New Roman"/>
                        </a:rPr>
                        <a:t>Articolo 4</a:t>
                      </a:r>
                      <a:r>
                        <a:rPr lang="it-IT" sz="1400" dirty="0">
                          <a:solidFill>
                            <a:srgbClr val="000000"/>
                          </a:solidFill>
                          <a:latin typeface="Century Gothic"/>
                          <a:ea typeface="Calibri"/>
                          <a:cs typeface="EUAlbertina"/>
                        </a:rPr>
                        <a:t> </a:t>
                      </a:r>
                      <a:endParaRPr lang="it-IT" sz="1600" dirty="0">
                        <a:latin typeface="Calibri"/>
                        <a:ea typeface="Calibri"/>
                        <a:cs typeface="Times New Roman"/>
                      </a:endParaRPr>
                    </a:p>
                    <a:p>
                      <a:pPr>
                        <a:lnSpc>
                          <a:spcPct val="115000"/>
                        </a:lnSpc>
                        <a:spcAft>
                          <a:spcPts val="0"/>
                        </a:spcAft>
                      </a:pPr>
                      <a:r>
                        <a:rPr lang="it-IT" sz="1400" dirty="0">
                          <a:solidFill>
                            <a:srgbClr val="000000"/>
                          </a:solidFill>
                          <a:latin typeface="Century Gothic"/>
                          <a:ea typeface="Calibri"/>
                          <a:cs typeface="EUAlbertina"/>
                        </a:rPr>
                        <a:t>Principi che disciplinano le informazioni obbligatorie sugli alimenti</a:t>
                      </a:r>
                      <a:endParaRPr lang="it-IT" sz="16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400" dirty="0">
                          <a:latin typeface="Century Gothic"/>
                          <a:ea typeface="Calibri"/>
                          <a:cs typeface="Times New Roman"/>
                        </a:rPr>
                        <a:t>D. </a:t>
                      </a:r>
                      <a:r>
                        <a:rPr lang="it-IT" sz="1400" dirty="0" err="1">
                          <a:latin typeface="Century Gothic"/>
                          <a:ea typeface="Calibri"/>
                          <a:cs typeface="Times New Roman"/>
                        </a:rPr>
                        <a:t>L.vo</a:t>
                      </a:r>
                      <a:r>
                        <a:rPr lang="it-IT" sz="1400" dirty="0">
                          <a:latin typeface="Century Gothic"/>
                          <a:ea typeface="Calibri"/>
                          <a:cs typeface="Times New Roman"/>
                        </a:rPr>
                        <a:t> n. 109/92, </a:t>
                      </a:r>
                      <a:r>
                        <a:rPr lang="it-IT" sz="1400" dirty="0" smtClean="0">
                          <a:latin typeface="Century Gothic"/>
                          <a:ea typeface="Calibri"/>
                          <a:cs typeface="Times New Roman"/>
                        </a:rPr>
                        <a:t>art. </a:t>
                      </a:r>
                      <a:r>
                        <a:rPr lang="it-IT" sz="1400" dirty="0">
                          <a:latin typeface="Century Gothic"/>
                          <a:ea typeface="Calibri"/>
                          <a:cs typeface="Times New Roman"/>
                        </a:rPr>
                        <a:t>2</a:t>
                      </a:r>
                      <a:endParaRPr lang="it-IT" sz="16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b="1" dirty="0">
                          <a:latin typeface="Century Gothic"/>
                          <a:ea typeface="Calibri"/>
                          <a:cs typeface="Times New Roman"/>
                        </a:rPr>
                        <a:t>Dai divieti si passa a fornire principi  </a:t>
                      </a:r>
                      <a:r>
                        <a:rPr lang="it-IT" sz="1400" dirty="0">
                          <a:latin typeface="Century Gothic"/>
                          <a:ea typeface="Calibri"/>
                          <a:cs typeface="Times New Roman"/>
                        </a:rPr>
                        <a:t>cui l’operatore alimentare deve attenersi nel fornire informazioni  sull'identità e la composizione, le proprietà o altre caratteristiche dell'alimento, informazioni sulla protezione della salute dei consumatori e sull'utilizzazione sicura dell'alimento e informazioni sulle caratteristiche nutrizionali.</a:t>
                      </a:r>
                      <a:endParaRPr lang="it-IT" sz="16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630000"/>
            <a:ext cx="9144000" cy="6228000"/>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grpSp>
        <p:nvGrpSpPr>
          <p:cNvPr id="2" name="Gruppo 15"/>
          <p:cNvGrpSpPr/>
          <p:nvPr/>
        </p:nvGrpSpPr>
        <p:grpSpPr>
          <a:xfrm>
            <a:off x="179512" y="-27384"/>
            <a:ext cx="8445500" cy="576263"/>
            <a:chOff x="251520" y="44425"/>
            <a:chExt cx="8445500" cy="576263"/>
          </a:xfrm>
        </p:grpSpPr>
        <p:sp>
          <p:nvSpPr>
            <p:cNvPr id="17" name="Ovale 16"/>
            <p:cNvSpPr/>
            <p:nvPr/>
          </p:nvSpPr>
          <p:spPr bwMode="auto">
            <a:xfrm>
              <a:off x="251520" y="46806"/>
              <a:ext cx="1619250" cy="571500"/>
            </a:xfrm>
            <a:prstGeom prst="ellipse">
              <a:avLst/>
            </a:prstGeom>
            <a:solidFill>
              <a:srgbClr val="990033"/>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Come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0000CC"/>
                  </a:solidFill>
                  <a:latin typeface="Comic Sans MS" pitchFamily="66" charset="0"/>
                </a:rPr>
                <a:t>indicare le informazioni obbligatorie?</a:t>
              </a:r>
              <a:endParaRPr lang="it-IT" sz="1600" b="1" dirty="0">
                <a:solidFill>
                  <a:srgbClr val="0000CC"/>
                </a:solidFill>
                <a:latin typeface="Comic Sans MS" pitchFamily="66" charset="0"/>
              </a:endParaRPr>
            </a:p>
          </p:txBody>
        </p:sp>
      </p:grpSp>
      <p:graphicFrame>
        <p:nvGraphicFramePr>
          <p:cNvPr id="21" name="Tabella 20"/>
          <p:cNvGraphicFramePr>
            <a:graphicFrameLocks noGrp="1"/>
          </p:cNvGraphicFramePr>
          <p:nvPr/>
        </p:nvGraphicFramePr>
        <p:xfrm>
          <a:off x="179512" y="764705"/>
          <a:ext cx="8712968" cy="5769864"/>
        </p:xfrm>
        <a:graphic>
          <a:graphicData uri="http://schemas.openxmlformats.org/drawingml/2006/table">
            <a:tbl>
              <a:tblPr/>
              <a:tblGrid>
                <a:gridCol w="1728192"/>
                <a:gridCol w="1656184"/>
                <a:gridCol w="5328592"/>
              </a:tblGrid>
              <a:tr h="160238">
                <a:tc gridSpan="3">
                  <a:txBody>
                    <a:bodyPr/>
                    <a:lstStyle/>
                    <a:p>
                      <a:pPr indent="457200" algn="ctr">
                        <a:lnSpc>
                          <a:spcPct val="115000"/>
                        </a:lnSpc>
                        <a:spcAft>
                          <a:spcPts val="0"/>
                        </a:spcAft>
                      </a:pPr>
                      <a:r>
                        <a:rPr lang="it-IT" sz="1400" b="1" dirty="0">
                          <a:latin typeface="Century Gothic"/>
                          <a:ea typeface="Calibri"/>
                          <a:cs typeface="Arial"/>
                        </a:rPr>
                        <a:t>Tab. 1 – Principali novità del Regolamento e raccordo con le precedenti norme di riferimento</a:t>
                      </a:r>
                      <a:endParaRPr lang="it-IT" sz="1600" b="1" dirty="0">
                        <a:latin typeface="Calibri"/>
                        <a:ea typeface="Calibri"/>
                        <a:cs typeface="Times New Roman"/>
                      </a:endParaRPr>
                    </a:p>
                  </a:txBody>
                  <a:tcPr marL="28158" marR="28158"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r>
              <a:tr h="164479">
                <a:tc>
                  <a:txBody>
                    <a:bodyPr/>
                    <a:lstStyle/>
                    <a:p>
                      <a:pPr algn="ctr">
                        <a:lnSpc>
                          <a:spcPct val="115000"/>
                        </a:lnSpc>
                        <a:spcAft>
                          <a:spcPts val="0"/>
                        </a:spcAft>
                      </a:pPr>
                      <a:r>
                        <a:rPr lang="it-IT" sz="1400" b="1" dirty="0">
                          <a:latin typeface="Century Gothic"/>
                          <a:ea typeface="Calibri"/>
                          <a:cs typeface="Times New Roman"/>
                        </a:rPr>
                        <a:t>Regolamento </a:t>
                      </a:r>
                      <a:endParaRPr lang="it-IT" sz="1400" b="1" dirty="0" smtClean="0">
                        <a:latin typeface="Century Gothic"/>
                        <a:ea typeface="Calibri"/>
                        <a:cs typeface="Times New Roman"/>
                      </a:endParaRPr>
                    </a:p>
                    <a:p>
                      <a:pPr algn="ctr">
                        <a:lnSpc>
                          <a:spcPct val="115000"/>
                        </a:lnSpc>
                        <a:spcAft>
                          <a:spcPts val="0"/>
                        </a:spcAft>
                      </a:pPr>
                      <a:r>
                        <a:rPr lang="it-IT" sz="1400" b="1" dirty="0" smtClean="0">
                          <a:latin typeface="Century Gothic"/>
                          <a:ea typeface="Calibri"/>
                          <a:cs typeface="Times New Roman"/>
                        </a:rPr>
                        <a:t>UE </a:t>
                      </a:r>
                      <a:r>
                        <a:rPr lang="it-IT" sz="1400" b="1" dirty="0">
                          <a:latin typeface="Century Gothic"/>
                          <a:ea typeface="Calibri"/>
                          <a:cs typeface="Times New Roman"/>
                        </a:rPr>
                        <a:t>n. 1169/2011</a:t>
                      </a:r>
                      <a:endParaRPr lang="it-IT" sz="16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it-IT" sz="1400" b="1" dirty="0">
                          <a:latin typeface="Century Gothic"/>
                          <a:ea typeface="Calibri"/>
                          <a:cs typeface="Times New Roman"/>
                        </a:rPr>
                        <a:t>Riferimento precedenti norme </a:t>
                      </a:r>
                      <a:endParaRPr lang="it-IT" sz="16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it-IT" sz="1400" b="1">
                          <a:latin typeface="Century Gothic"/>
                          <a:ea typeface="Calibri"/>
                          <a:cs typeface="Times New Roman"/>
                        </a:rPr>
                        <a:t>Principali novità</a:t>
                      </a:r>
                      <a:endParaRPr lang="it-IT" sz="160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560833">
                <a:tc>
                  <a:txBody>
                    <a:bodyPr/>
                    <a:lstStyle/>
                    <a:p>
                      <a:pPr>
                        <a:lnSpc>
                          <a:spcPct val="115000"/>
                        </a:lnSpc>
                        <a:spcAft>
                          <a:spcPts val="0"/>
                        </a:spcAft>
                      </a:pPr>
                      <a:r>
                        <a:rPr lang="it-IT" sz="1800" dirty="0">
                          <a:latin typeface="Century Gothic"/>
                          <a:ea typeface="Calibri"/>
                          <a:cs typeface="Times New Roman"/>
                        </a:rPr>
                        <a:t>Articolo 5</a:t>
                      </a:r>
                      <a:r>
                        <a:rPr lang="it-IT" sz="1800" dirty="0">
                          <a:solidFill>
                            <a:srgbClr val="000000"/>
                          </a:solidFill>
                          <a:latin typeface="Century Gothic"/>
                          <a:ea typeface="Calibri"/>
                          <a:cs typeface="EUAlbertina"/>
                        </a:rPr>
                        <a:t> </a:t>
                      </a:r>
                      <a:endParaRPr lang="it-IT" sz="2000" dirty="0">
                        <a:latin typeface="Calibri"/>
                        <a:ea typeface="Calibri"/>
                        <a:cs typeface="Times New Roman"/>
                      </a:endParaRPr>
                    </a:p>
                    <a:p>
                      <a:pPr>
                        <a:lnSpc>
                          <a:spcPct val="115000"/>
                        </a:lnSpc>
                        <a:spcAft>
                          <a:spcPts val="0"/>
                        </a:spcAft>
                      </a:pPr>
                      <a:r>
                        <a:rPr lang="it-IT" sz="1800" dirty="0">
                          <a:solidFill>
                            <a:srgbClr val="000000"/>
                          </a:solidFill>
                          <a:latin typeface="Century Gothic"/>
                          <a:ea typeface="Calibri"/>
                          <a:cs typeface="EUAlbertina"/>
                        </a:rPr>
                        <a:t>Consultazione dell'Autorità europea per la sicurezza alimentare</a:t>
                      </a:r>
                      <a:endParaRPr lang="it-IT" sz="20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800" dirty="0">
                          <a:latin typeface="Century Gothic"/>
                          <a:ea typeface="Calibri"/>
                          <a:cs typeface="Times New Roman"/>
                        </a:rPr>
                        <a:t>-</a:t>
                      </a:r>
                      <a:endParaRPr lang="it-IT" sz="20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800" dirty="0">
                          <a:solidFill>
                            <a:srgbClr val="000000"/>
                          </a:solidFill>
                          <a:latin typeface="Century Gothic"/>
                          <a:ea typeface="Calibri"/>
                          <a:cs typeface="EUAlbertina"/>
                        </a:rPr>
                        <a:t>Qualunque misura dell’Unione adottata nell’ambito della normativa in materia di informazioni sugli alimenti che sia suscettibile di avere un impatto sulla salute pubblica è adottata previa </a:t>
                      </a:r>
                      <a:r>
                        <a:rPr lang="it-IT" sz="1800" b="1" dirty="0">
                          <a:solidFill>
                            <a:srgbClr val="000000"/>
                          </a:solidFill>
                          <a:latin typeface="Century Gothic"/>
                          <a:ea typeface="Calibri"/>
                          <a:cs typeface="EUAlbertina"/>
                        </a:rPr>
                        <a:t>consultazione dell’Autorità europea per la sicurezza alimentare.</a:t>
                      </a:r>
                      <a:endParaRPr lang="it-IT" sz="2000" b="1"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479">
                <a:tc>
                  <a:txBody>
                    <a:bodyPr/>
                    <a:lstStyle/>
                    <a:p>
                      <a:pPr>
                        <a:lnSpc>
                          <a:spcPct val="115000"/>
                        </a:lnSpc>
                        <a:spcAft>
                          <a:spcPts val="0"/>
                        </a:spcAft>
                      </a:pPr>
                      <a:r>
                        <a:rPr lang="it-IT" sz="1800" dirty="0">
                          <a:latin typeface="Century Gothic"/>
                          <a:ea typeface="Calibri"/>
                          <a:cs typeface="Times New Roman"/>
                        </a:rPr>
                        <a:t>Articolo 6</a:t>
                      </a:r>
                      <a:r>
                        <a:rPr lang="it-IT" sz="1800" dirty="0">
                          <a:solidFill>
                            <a:srgbClr val="000000"/>
                          </a:solidFill>
                          <a:latin typeface="Century Gothic"/>
                          <a:ea typeface="Calibri"/>
                          <a:cs typeface="EUAlbertina"/>
                        </a:rPr>
                        <a:t> </a:t>
                      </a:r>
                      <a:endParaRPr lang="it-IT" sz="2000" dirty="0">
                        <a:latin typeface="Calibri"/>
                        <a:ea typeface="Calibri"/>
                        <a:cs typeface="Times New Roman"/>
                      </a:endParaRPr>
                    </a:p>
                    <a:p>
                      <a:pPr>
                        <a:lnSpc>
                          <a:spcPct val="115000"/>
                        </a:lnSpc>
                        <a:spcAft>
                          <a:spcPts val="0"/>
                        </a:spcAft>
                      </a:pPr>
                      <a:r>
                        <a:rPr lang="en-GB" sz="1800" dirty="0" err="1">
                          <a:solidFill>
                            <a:srgbClr val="000000"/>
                          </a:solidFill>
                          <a:latin typeface="Century Gothic"/>
                          <a:ea typeface="Calibri"/>
                          <a:cs typeface="EUAlbertina"/>
                        </a:rPr>
                        <a:t>Requisito</a:t>
                      </a:r>
                      <a:r>
                        <a:rPr lang="en-GB" sz="1800" dirty="0">
                          <a:solidFill>
                            <a:srgbClr val="000000"/>
                          </a:solidFill>
                          <a:latin typeface="Century Gothic"/>
                          <a:ea typeface="Calibri"/>
                          <a:cs typeface="EUAlbertina"/>
                        </a:rPr>
                        <a:t> di base</a:t>
                      </a:r>
                      <a:endParaRPr lang="it-IT" sz="20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800" dirty="0">
                          <a:latin typeface="Century Gothic"/>
                          <a:ea typeface="Calibri"/>
                          <a:cs typeface="Times New Roman"/>
                        </a:rPr>
                        <a:t>D. </a:t>
                      </a:r>
                      <a:r>
                        <a:rPr lang="it-IT" sz="1800" dirty="0" err="1">
                          <a:latin typeface="Century Gothic"/>
                          <a:ea typeface="Calibri"/>
                          <a:cs typeface="Times New Roman"/>
                        </a:rPr>
                        <a:t>L.vo</a:t>
                      </a:r>
                      <a:r>
                        <a:rPr lang="it-IT" sz="1800" dirty="0">
                          <a:latin typeface="Century Gothic"/>
                          <a:ea typeface="Calibri"/>
                          <a:cs typeface="Times New Roman"/>
                        </a:rPr>
                        <a:t> n. 109/92, </a:t>
                      </a:r>
                      <a:r>
                        <a:rPr lang="it-IT" sz="1800" dirty="0" smtClean="0">
                          <a:latin typeface="Century Gothic"/>
                          <a:ea typeface="Calibri"/>
                          <a:cs typeface="Times New Roman"/>
                        </a:rPr>
                        <a:t>art. </a:t>
                      </a:r>
                      <a:r>
                        <a:rPr lang="it-IT" sz="1800" dirty="0">
                          <a:latin typeface="Century Gothic"/>
                          <a:ea typeface="Calibri"/>
                          <a:cs typeface="Times New Roman"/>
                        </a:rPr>
                        <a:t>1, comma 1</a:t>
                      </a:r>
                      <a:endParaRPr lang="it-IT" sz="20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800" dirty="0">
                          <a:solidFill>
                            <a:srgbClr val="000000"/>
                          </a:solidFill>
                          <a:latin typeface="Century Gothic"/>
                          <a:ea typeface="Calibri"/>
                          <a:cs typeface="EUAlbertina"/>
                        </a:rPr>
                        <a:t>Il Regolamento è indicato </a:t>
                      </a:r>
                      <a:r>
                        <a:rPr lang="it-IT" sz="1800" b="1" dirty="0">
                          <a:solidFill>
                            <a:srgbClr val="000000"/>
                          </a:solidFill>
                          <a:latin typeface="Century Gothic"/>
                          <a:ea typeface="Calibri"/>
                          <a:cs typeface="EUAlbertina"/>
                        </a:rPr>
                        <a:t>come fonte normativa.</a:t>
                      </a:r>
                      <a:endParaRPr lang="it-IT" sz="2000" b="1"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3616">
                <a:tc>
                  <a:txBody>
                    <a:bodyPr/>
                    <a:lstStyle/>
                    <a:p>
                      <a:pPr>
                        <a:lnSpc>
                          <a:spcPct val="115000"/>
                        </a:lnSpc>
                        <a:spcAft>
                          <a:spcPts val="0"/>
                        </a:spcAft>
                      </a:pPr>
                      <a:r>
                        <a:rPr lang="it-IT" sz="1800">
                          <a:latin typeface="Century Gothic"/>
                          <a:ea typeface="Calibri"/>
                          <a:cs typeface="Times New Roman"/>
                        </a:rPr>
                        <a:t>Articolo 7</a:t>
                      </a:r>
                      <a:r>
                        <a:rPr lang="it-IT" sz="1800">
                          <a:solidFill>
                            <a:srgbClr val="000000"/>
                          </a:solidFill>
                          <a:latin typeface="Century Gothic"/>
                          <a:ea typeface="Calibri"/>
                          <a:cs typeface="EUAlbertina"/>
                        </a:rPr>
                        <a:t> </a:t>
                      </a:r>
                      <a:endParaRPr lang="it-IT" sz="2000">
                        <a:latin typeface="Calibri"/>
                        <a:ea typeface="Calibri"/>
                        <a:cs typeface="Times New Roman"/>
                      </a:endParaRPr>
                    </a:p>
                    <a:p>
                      <a:pPr>
                        <a:lnSpc>
                          <a:spcPct val="115000"/>
                        </a:lnSpc>
                        <a:spcAft>
                          <a:spcPts val="0"/>
                        </a:spcAft>
                      </a:pPr>
                      <a:r>
                        <a:rPr lang="it-IT" sz="1800">
                          <a:solidFill>
                            <a:srgbClr val="000000"/>
                          </a:solidFill>
                          <a:latin typeface="Century Gothic"/>
                          <a:ea typeface="Calibri"/>
                          <a:cs typeface="EUAlbertina"/>
                        </a:rPr>
                        <a:t>Pratiche leali d'informazione</a:t>
                      </a:r>
                      <a:endParaRPr lang="it-IT" sz="200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800" dirty="0">
                          <a:latin typeface="Century Gothic"/>
                          <a:ea typeface="Calibri"/>
                          <a:cs typeface="Times New Roman"/>
                        </a:rPr>
                        <a:t>D. </a:t>
                      </a:r>
                      <a:r>
                        <a:rPr lang="it-IT" sz="1800" dirty="0" err="1">
                          <a:latin typeface="Century Gothic"/>
                          <a:ea typeface="Calibri"/>
                          <a:cs typeface="Times New Roman"/>
                        </a:rPr>
                        <a:t>L.vo</a:t>
                      </a:r>
                      <a:r>
                        <a:rPr lang="it-IT" sz="1800" dirty="0">
                          <a:latin typeface="Century Gothic"/>
                          <a:ea typeface="Calibri"/>
                          <a:cs typeface="Times New Roman"/>
                        </a:rPr>
                        <a:t> n. 109/92, </a:t>
                      </a:r>
                      <a:r>
                        <a:rPr lang="it-IT" sz="1800" dirty="0" smtClean="0">
                          <a:latin typeface="Century Gothic"/>
                          <a:ea typeface="Calibri"/>
                          <a:cs typeface="Times New Roman"/>
                        </a:rPr>
                        <a:t>art. </a:t>
                      </a:r>
                      <a:r>
                        <a:rPr lang="it-IT" sz="1800" dirty="0">
                          <a:latin typeface="Century Gothic"/>
                          <a:ea typeface="Calibri"/>
                          <a:cs typeface="Times New Roman"/>
                        </a:rPr>
                        <a:t>2</a:t>
                      </a:r>
                      <a:endParaRPr lang="it-IT" sz="20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it-IT" sz="1800" dirty="0">
                          <a:solidFill>
                            <a:srgbClr val="000000"/>
                          </a:solidFill>
                          <a:latin typeface="Century Gothic"/>
                          <a:ea typeface="Calibri"/>
                          <a:cs typeface="EUAlbertina"/>
                        </a:rPr>
                        <a:t>Le informazioni sugli alimenti non devono suggerire, nella descrizione o nelle illustrazioni, la presenza di un particolare alimento o di un ingrediente, mentre di fatto un componente naturalmente presente o un ingrediente normalmente utilizzato in tale alimento è stato </a:t>
                      </a:r>
                      <a:r>
                        <a:rPr lang="it-IT" sz="1800" b="1" dirty="0">
                          <a:solidFill>
                            <a:srgbClr val="000000"/>
                          </a:solidFill>
                          <a:latin typeface="Century Gothic"/>
                          <a:ea typeface="Calibri"/>
                          <a:cs typeface="EUAlbertina"/>
                        </a:rPr>
                        <a:t>sostituito </a:t>
                      </a:r>
                      <a:r>
                        <a:rPr lang="it-IT" sz="1800" dirty="0">
                          <a:solidFill>
                            <a:srgbClr val="000000"/>
                          </a:solidFill>
                          <a:latin typeface="Century Gothic"/>
                          <a:ea typeface="Calibri"/>
                          <a:cs typeface="EUAlbertina"/>
                        </a:rPr>
                        <a:t>con un diverso componente o un diverso ingrediente.</a:t>
                      </a:r>
                      <a:endParaRPr lang="it-IT" sz="2000" dirty="0">
                        <a:latin typeface="EUAlbertina"/>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630000"/>
            <a:ext cx="9144000" cy="6228000"/>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grpSp>
        <p:nvGrpSpPr>
          <p:cNvPr id="2" name="Gruppo 15"/>
          <p:cNvGrpSpPr/>
          <p:nvPr/>
        </p:nvGrpSpPr>
        <p:grpSpPr>
          <a:xfrm>
            <a:off x="179512" y="-27384"/>
            <a:ext cx="8445500" cy="576263"/>
            <a:chOff x="251520" y="44425"/>
            <a:chExt cx="8445500" cy="576263"/>
          </a:xfrm>
        </p:grpSpPr>
        <p:sp>
          <p:nvSpPr>
            <p:cNvPr id="17" name="Ovale 16"/>
            <p:cNvSpPr/>
            <p:nvPr/>
          </p:nvSpPr>
          <p:spPr bwMode="auto">
            <a:xfrm>
              <a:off x="251520" y="46806"/>
              <a:ext cx="1619250" cy="571500"/>
            </a:xfrm>
            <a:prstGeom prst="ellipse">
              <a:avLst/>
            </a:prstGeom>
            <a:solidFill>
              <a:srgbClr val="990033"/>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Come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0000CC"/>
                  </a:solidFill>
                  <a:latin typeface="Comic Sans MS" pitchFamily="66" charset="0"/>
                </a:rPr>
                <a:t>indicare le informazioni obbligatorie?</a:t>
              </a:r>
              <a:endParaRPr lang="it-IT" sz="1600" b="1" dirty="0">
                <a:solidFill>
                  <a:srgbClr val="0000CC"/>
                </a:solidFill>
                <a:latin typeface="Comic Sans MS" pitchFamily="66" charset="0"/>
              </a:endParaRPr>
            </a:p>
          </p:txBody>
        </p:sp>
      </p:grpSp>
      <p:graphicFrame>
        <p:nvGraphicFramePr>
          <p:cNvPr id="21" name="Tabella 20"/>
          <p:cNvGraphicFramePr>
            <a:graphicFrameLocks noGrp="1"/>
          </p:cNvGraphicFramePr>
          <p:nvPr/>
        </p:nvGraphicFramePr>
        <p:xfrm>
          <a:off x="179512" y="764705"/>
          <a:ext cx="8712968" cy="703834"/>
        </p:xfrm>
        <a:graphic>
          <a:graphicData uri="http://schemas.openxmlformats.org/drawingml/2006/table">
            <a:tbl>
              <a:tblPr/>
              <a:tblGrid>
                <a:gridCol w="1728192"/>
                <a:gridCol w="1656184"/>
                <a:gridCol w="5328592"/>
              </a:tblGrid>
              <a:tr h="160238">
                <a:tc gridSpan="3">
                  <a:txBody>
                    <a:bodyPr/>
                    <a:lstStyle/>
                    <a:p>
                      <a:pPr indent="457200" algn="ctr">
                        <a:lnSpc>
                          <a:spcPct val="115000"/>
                        </a:lnSpc>
                        <a:spcAft>
                          <a:spcPts val="0"/>
                        </a:spcAft>
                      </a:pPr>
                      <a:r>
                        <a:rPr lang="it-IT" sz="1400" b="1" dirty="0">
                          <a:latin typeface="Century Gothic"/>
                          <a:ea typeface="Calibri"/>
                          <a:cs typeface="Arial"/>
                        </a:rPr>
                        <a:t>Tab. 1 – Principali novità del Regolamento e raccordo con le precedenti norme di riferimento</a:t>
                      </a:r>
                      <a:endParaRPr lang="it-IT" sz="1600" b="1" dirty="0">
                        <a:latin typeface="Calibri"/>
                        <a:ea typeface="Calibri"/>
                        <a:cs typeface="Times New Roman"/>
                      </a:endParaRPr>
                    </a:p>
                  </a:txBody>
                  <a:tcPr marL="28158" marR="28158"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r>
              <a:tr h="164479">
                <a:tc>
                  <a:txBody>
                    <a:bodyPr/>
                    <a:lstStyle/>
                    <a:p>
                      <a:pPr algn="ctr">
                        <a:lnSpc>
                          <a:spcPct val="115000"/>
                        </a:lnSpc>
                        <a:spcAft>
                          <a:spcPts val="0"/>
                        </a:spcAft>
                      </a:pPr>
                      <a:r>
                        <a:rPr lang="it-IT" sz="1400" b="1" dirty="0">
                          <a:latin typeface="Century Gothic"/>
                          <a:ea typeface="Calibri"/>
                          <a:cs typeface="Times New Roman"/>
                        </a:rPr>
                        <a:t>Regolamento UE n. 1169/2011</a:t>
                      </a:r>
                      <a:endParaRPr lang="it-IT" sz="16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it-IT" sz="1400" b="1" dirty="0">
                          <a:latin typeface="Century Gothic"/>
                          <a:ea typeface="Calibri"/>
                          <a:cs typeface="Times New Roman"/>
                        </a:rPr>
                        <a:t>Riferimento precedenti norme </a:t>
                      </a:r>
                      <a:endParaRPr lang="it-IT" sz="16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it-IT" sz="1400" b="1" dirty="0">
                          <a:latin typeface="Century Gothic"/>
                          <a:ea typeface="Calibri"/>
                          <a:cs typeface="Times New Roman"/>
                        </a:rPr>
                        <a:t>Principali novità</a:t>
                      </a:r>
                      <a:endParaRPr lang="it-IT" sz="16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bl>
          </a:graphicData>
        </a:graphic>
      </p:graphicFrame>
      <p:graphicFrame>
        <p:nvGraphicFramePr>
          <p:cNvPr id="9" name="Tabella 8"/>
          <p:cNvGraphicFramePr>
            <a:graphicFrameLocks noGrp="1"/>
          </p:cNvGraphicFramePr>
          <p:nvPr/>
        </p:nvGraphicFramePr>
        <p:xfrm>
          <a:off x="179512" y="1556792"/>
          <a:ext cx="8712968" cy="4860036"/>
        </p:xfrm>
        <a:graphic>
          <a:graphicData uri="http://schemas.openxmlformats.org/drawingml/2006/table">
            <a:tbl>
              <a:tblPr/>
              <a:tblGrid>
                <a:gridCol w="1684020"/>
                <a:gridCol w="1583343"/>
                <a:gridCol w="5445605"/>
              </a:tblGrid>
              <a:tr h="485225">
                <a:tc>
                  <a:txBody>
                    <a:bodyPr/>
                    <a:lstStyle/>
                    <a:p>
                      <a:pPr>
                        <a:lnSpc>
                          <a:spcPct val="115000"/>
                        </a:lnSpc>
                        <a:spcAft>
                          <a:spcPts val="0"/>
                        </a:spcAft>
                      </a:pPr>
                      <a:r>
                        <a:rPr lang="it-IT" sz="1100" dirty="0">
                          <a:latin typeface="Century Gothic"/>
                          <a:ea typeface="Calibri"/>
                          <a:cs typeface="Times New Roman"/>
                        </a:rPr>
                        <a:t>Articolo 8</a:t>
                      </a:r>
                      <a:r>
                        <a:rPr lang="it-IT" sz="1100" dirty="0">
                          <a:solidFill>
                            <a:srgbClr val="000000"/>
                          </a:solidFill>
                          <a:latin typeface="Century Gothic"/>
                          <a:ea typeface="Calibri"/>
                          <a:cs typeface="EUAlbertina"/>
                        </a:rPr>
                        <a:t> </a:t>
                      </a:r>
                      <a:endParaRPr lang="it-IT" sz="1100" dirty="0">
                        <a:latin typeface="Calibri"/>
                        <a:ea typeface="Calibri"/>
                        <a:cs typeface="Times New Roman"/>
                      </a:endParaRPr>
                    </a:p>
                    <a:p>
                      <a:pPr>
                        <a:lnSpc>
                          <a:spcPct val="115000"/>
                        </a:lnSpc>
                        <a:spcAft>
                          <a:spcPts val="0"/>
                        </a:spcAft>
                      </a:pPr>
                      <a:r>
                        <a:rPr lang="en-GB" sz="1100" dirty="0" err="1">
                          <a:solidFill>
                            <a:srgbClr val="000000"/>
                          </a:solidFill>
                          <a:latin typeface="Century Gothic"/>
                          <a:ea typeface="Calibri"/>
                          <a:cs typeface="EUAlbertina"/>
                        </a:rPr>
                        <a:t>Responsabilità</a:t>
                      </a:r>
                      <a:endParaRPr lang="it-IT" sz="1100" dirty="0">
                        <a:latin typeface="Calibri"/>
                        <a:ea typeface="Calibri"/>
                        <a:cs typeface="Times New Roman"/>
                      </a:endParaRPr>
                    </a:p>
                  </a:txBody>
                  <a:tcPr marL="17261" marR="17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100" dirty="0">
                          <a:latin typeface="Century Gothic"/>
                          <a:ea typeface="Calibri"/>
                          <a:cs typeface="Times New Roman"/>
                        </a:rPr>
                        <a:t>- </a:t>
                      </a:r>
                      <a:endParaRPr lang="it-IT" sz="1100" dirty="0">
                        <a:latin typeface="Calibri"/>
                        <a:ea typeface="Calibri"/>
                        <a:cs typeface="Times New Roman"/>
                      </a:endParaRPr>
                    </a:p>
                  </a:txBody>
                  <a:tcPr marL="17261" marR="17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100" dirty="0" smtClean="0">
                          <a:latin typeface="Century Gothic"/>
                          <a:ea typeface="Calibri"/>
                          <a:cs typeface="Times New Roman"/>
                        </a:rPr>
                        <a:t>L'operatore </a:t>
                      </a:r>
                      <a:r>
                        <a:rPr lang="it-IT" sz="1100" dirty="0">
                          <a:latin typeface="Century Gothic"/>
                          <a:ea typeface="Calibri"/>
                          <a:cs typeface="Times New Roman"/>
                        </a:rPr>
                        <a:t>con il cui nome o con la cui ragione sociale è </a:t>
                      </a:r>
                      <a:r>
                        <a:rPr lang="it-IT" sz="1100" b="1" dirty="0">
                          <a:latin typeface="Century Gothic"/>
                          <a:ea typeface="Calibri"/>
                          <a:cs typeface="Times New Roman"/>
                        </a:rPr>
                        <a:t>commercializzato</a:t>
                      </a:r>
                      <a:r>
                        <a:rPr lang="it-IT" sz="1100" dirty="0">
                          <a:latin typeface="Century Gothic"/>
                          <a:ea typeface="Calibri"/>
                          <a:cs typeface="Times New Roman"/>
                        </a:rPr>
                        <a:t> il prodotto o, se tale operatore non è stabilito nell'Unione, l'importatore nel mercato dell'Unione. </a:t>
                      </a:r>
                      <a:endParaRPr lang="it-IT" sz="1100" dirty="0">
                        <a:latin typeface="Calibri"/>
                        <a:ea typeface="Calibri"/>
                        <a:cs typeface="Times New Roman"/>
                      </a:endParaRPr>
                    </a:p>
                  </a:txBody>
                  <a:tcPr marL="17261" marR="17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23341">
                <a:tc>
                  <a:txBody>
                    <a:bodyPr/>
                    <a:lstStyle/>
                    <a:p>
                      <a:pPr>
                        <a:lnSpc>
                          <a:spcPct val="115000"/>
                        </a:lnSpc>
                        <a:spcAft>
                          <a:spcPts val="0"/>
                        </a:spcAft>
                      </a:pPr>
                      <a:r>
                        <a:rPr lang="it-IT" sz="1100" dirty="0">
                          <a:latin typeface="Century Gothic"/>
                          <a:ea typeface="Calibri"/>
                          <a:cs typeface="Times New Roman"/>
                        </a:rPr>
                        <a:t>Articolo 9</a:t>
                      </a:r>
                      <a:r>
                        <a:rPr lang="it-IT" sz="1100" dirty="0">
                          <a:solidFill>
                            <a:srgbClr val="000000"/>
                          </a:solidFill>
                          <a:latin typeface="Century Gothic"/>
                          <a:ea typeface="Calibri"/>
                          <a:cs typeface="EUAlbertina"/>
                        </a:rPr>
                        <a:t> </a:t>
                      </a:r>
                      <a:endParaRPr lang="it-IT" sz="1100" dirty="0">
                        <a:latin typeface="Calibri"/>
                        <a:ea typeface="Calibri"/>
                        <a:cs typeface="Times New Roman"/>
                      </a:endParaRPr>
                    </a:p>
                    <a:p>
                      <a:pPr>
                        <a:lnSpc>
                          <a:spcPct val="115000"/>
                        </a:lnSpc>
                        <a:spcAft>
                          <a:spcPts val="0"/>
                        </a:spcAft>
                      </a:pPr>
                      <a:r>
                        <a:rPr lang="it-IT" sz="1100" dirty="0">
                          <a:solidFill>
                            <a:srgbClr val="000000"/>
                          </a:solidFill>
                          <a:latin typeface="Century Gothic"/>
                          <a:ea typeface="Calibri"/>
                          <a:cs typeface="EUAlbertina"/>
                        </a:rPr>
                        <a:t>Elenco delle indicazioni obbligatorie</a:t>
                      </a:r>
                      <a:endParaRPr lang="it-IT" sz="1100" dirty="0">
                        <a:latin typeface="Calibri"/>
                        <a:ea typeface="Calibri"/>
                        <a:cs typeface="Times New Roman"/>
                      </a:endParaRPr>
                    </a:p>
                  </a:txBody>
                  <a:tcPr marL="17261" marR="17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100" dirty="0">
                          <a:latin typeface="Century Gothic"/>
                          <a:ea typeface="Calibri"/>
                          <a:cs typeface="Times New Roman"/>
                        </a:rPr>
                        <a:t>D. </a:t>
                      </a:r>
                      <a:r>
                        <a:rPr lang="it-IT" sz="1100" dirty="0" err="1">
                          <a:latin typeface="Century Gothic"/>
                          <a:ea typeface="Calibri"/>
                          <a:cs typeface="Times New Roman"/>
                        </a:rPr>
                        <a:t>L.vo</a:t>
                      </a:r>
                      <a:r>
                        <a:rPr lang="it-IT" sz="1100" dirty="0">
                          <a:latin typeface="Century Gothic"/>
                          <a:ea typeface="Calibri"/>
                          <a:cs typeface="Times New Roman"/>
                        </a:rPr>
                        <a:t> n. 109/92, </a:t>
                      </a:r>
                      <a:r>
                        <a:rPr lang="it-IT" sz="1100" dirty="0" smtClean="0">
                          <a:latin typeface="Century Gothic"/>
                          <a:ea typeface="Calibri"/>
                          <a:cs typeface="Times New Roman"/>
                        </a:rPr>
                        <a:t>art. </a:t>
                      </a:r>
                      <a:r>
                        <a:rPr lang="it-IT" sz="1100" dirty="0">
                          <a:latin typeface="Century Gothic"/>
                          <a:ea typeface="Calibri"/>
                          <a:cs typeface="Times New Roman"/>
                        </a:rPr>
                        <a:t>3</a:t>
                      </a:r>
                      <a:endParaRPr lang="it-IT" sz="1100" dirty="0">
                        <a:latin typeface="Calibri"/>
                        <a:ea typeface="Calibri"/>
                        <a:cs typeface="Times New Roman"/>
                      </a:endParaRPr>
                    </a:p>
                  </a:txBody>
                  <a:tcPr marL="17261" marR="17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050" dirty="0">
                          <a:latin typeface="Century Gothic"/>
                          <a:ea typeface="Calibri"/>
                          <a:cs typeface="Times New Roman"/>
                        </a:rPr>
                        <a:t>a) la denominazione dell'alimento; </a:t>
                      </a:r>
                      <a:endParaRPr lang="it-IT" sz="1050" dirty="0">
                        <a:latin typeface="Calibri"/>
                        <a:ea typeface="Calibri"/>
                        <a:cs typeface="Times New Roman"/>
                      </a:endParaRPr>
                    </a:p>
                    <a:p>
                      <a:pPr>
                        <a:lnSpc>
                          <a:spcPct val="115000"/>
                        </a:lnSpc>
                        <a:spcAft>
                          <a:spcPts val="0"/>
                        </a:spcAft>
                      </a:pPr>
                      <a:r>
                        <a:rPr lang="it-IT" sz="1050" dirty="0">
                          <a:latin typeface="Century Gothic"/>
                          <a:ea typeface="Calibri"/>
                          <a:cs typeface="Times New Roman"/>
                        </a:rPr>
                        <a:t>b) l'elenco degli ingredienti; </a:t>
                      </a:r>
                      <a:endParaRPr lang="it-IT" sz="1050" dirty="0">
                        <a:latin typeface="Calibri"/>
                        <a:ea typeface="Calibri"/>
                        <a:cs typeface="Times New Roman"/>
                      </a:endParaRPr>
                    </a:p>
                    <a:p>
                      <a:pPr>
                        <a:lnSpc>
                          <a:spcPct val="115000"/>
                        </a:lnSpc>
                        <a:spcAft>
                          <a:spcPts val="0"/>
                        </a:spcAft>
                      </a:pPr>
                      <a:r>
                        <a:rPr lang="it-IT" sz="1050" b="1" dirty="0">
                          <a:latin typeface="Century Gothic"/>
                          <a:ea typeface="Calibri"/>
                          <a:cs typeface="Times New Roman"/>
                        </a:rPr>
                        <a:t>c) qualsiasi ingrediente o coadiuvante tecnologico elencato nell'allegato II o derivato da una sostanza o un prodotto elencato in detto allegato che provochi allergie o intolleranze usato nella fabbricazione o nella preparazione di un alimento e ancora presente nel prodotto finito, anche se in forma alterata; </a:t>
                      </a:r>
                      <a:endParaRPr lang="it-IT" sz="1050" dirty="0">
                        <a:latin typeface="Calibri"/>
                        <a:ea typeface="Calibri"/>
                        <a:cs typeface="Times New Roman"/>
                      </a:endParaRPr>
                    </a:p>
                    <a:p>
                      <a:pPr>
                        <a:lnSpc>
                          <a:spcPct val="115000"/>
                        </a:lnSpc>
                        <a:spcAft>
                          <a:spcPts val="0"/>
                        </a:spcAft>
                      </a:pPr>
                      <a:r>
                        <a:rPr lang="it-IT" sz="1050" dirty="0">
                          <a:latin typeface="Century Gothic"/>
                          <a:ea typeface="Calibri"/>
                          <a:cs typeface="Times New Roman"/>
                        </a:rPr>
                        <a:t>d) la quantità di taluni ingredienti o categorie di ingredienti; </a:t>
                      </a:r>
                      <a:endParaRPr lang="it-IT" sz="1050" dirty="0">
                        <a:latin typeface="Calibri"/>
                        <a:ea typeface="Calibri"/>
                        <a:cs typeface="Times New Roman"/>
                      </a:endParaRPr>
                    </a:p>
                    <a:p>
                      <a:pPr>
                        <a:lnSpc>
                          <a:spcPct val="115000"/>
                        </a:lnSpc>
                        <a:spcAft>
                          <a:spcPts val="0"/>
                        </a:spcAft>
                      </a:pPr>
                      <a:r>
                        <a:rPr lang="it-IT" sz="1050" dirty="0">
                          <a:latin typeface="Century Gothic"/>
                          <a:ea typeface="Calibri"/>
                          <a:cs typeface="Times New Roman"/>
                        </a:rPr>
                        <a:t>e) la quantità netta dell'alimento; </a:t>
                      </a:r>
                      <a:endParaRPr lang="it-IT" sz="1050" dirty="0">
                        <a:latin typeface="Calibri"/>
                        <a:ea typeface="Calibri"/>
                        <a:cs typeface="Times New Roman"/>
                      </a:endParaRPr>
                    </a:p>
                    <a:p>
                      <a:pPr>
                        <a:lnSpc>
                          <a:spcPct val="115000"/>
                        </a:lnSpc>
                        <a:spcAft>
                          <a:spcPts val="0"/>
                        </a:spcAft>
                      </a:pPr>
                      <a:r>
                        <a:rPr lang="it-IT" sz="1050" dirty="0">
                          <a:latin typeface="Century Gothic"/>
                          <a:ea typeface="Calibri"/>
                          <a:cs typeface="Times New Roman"/>
                        </a:rPr>
                        <a:t>f) il termine minimo di conservazione o la data di scadenza; </a:t>
                      </a:r>
                      <a:endParaRPr lang="it-IT" sz="1050" dirty="0">
                        <a:latin typeface="Calibri"/>
                        <a:ea typeface="Calibri"/>
                        <a:cs typeface="Times New Roman"/>
                      </a:endParaRPr>
                    </a:p>
                    <a:p>
                      <a:pPr>
                        <a:lnSpc>
                          <a:spcPct val="115000"/>
                        </a:lnSpc>
                        <a:spcAft>
                          <a:spcPts val="0"/>
                        </a:spcAft>
                      </a:pPr>
                      <a:r>
                        <a:rPr lang="it-IT" sz="1050" dirty="0">
                          <a:latin typeface="Century Gothic"/>
                          <a:ea typeface="Calibri"/>
                          <a:cs typeface="Times New Roman"/>
                        </a:rPr>
                        <a:t>g) le condizioni particolari di conservazione e/o le condizioni d'impiego; </a:t>
                      </a:r>
                      <a:endParaRPr lang="it-IT" sz="1050" dirty="0">
                        <a:latin typeface="Calibri"/>
                        <a:ea typeface="Calibri"/>
                        <a:cs typeface="Times New Roman"/>
                      </a:endParaRPr>
                    </a:p>
                    <a:p>
                      <a:pPr>
                        <a:lnSpc>
                          <a:spcPct val="115000"/>
                        </a:lnSpc>
                        <a:spcAft>
                          <a:spcPts val="0"/>
                        </a:spcAft>
                      </a:pPr>
                      <a:r>
                        <a:rPr lang="it-IT" sz="1050" dirty="0">
                          <a:latin typeface="Century Gothic"/>
                          <a:ea typeface="Calibri"/>
                          <a:cs typeface="Times New Roman"/>
                        </a:rPr>
                        <a:t>h) il nome o la ragione sociale e l</a:t>
                      </a:r>
                      <a:r>
                        <a:rPr lang="it-IT" sz="1050" b="1" dirty="0">
                          <a:latin typeface="Century Gothic"/>
                          <a:ea typeface="Calibri"/>
                          <a:cs typeface="Times New Roman"/>
                        </a:rPr>
                        <a:t>'indirizzo</a:t>
                      </a:r>
                      <a:r>
                        <a:rPr lang="it-IT" sz="1050" dirty="0">
                          <a:latin typeface="Century Gothic"/>
                          <a:ea typeface="Calibri"/>
                          <a:cs typeface="Times New Roman"/>
                        </a:rPr>
                        <a:t> dell'operatore del settore alimentare di cui all'articolo 8, paragrafo 1; </a:t>
                      </a:r>
                      <a:endParaRPr lang="it-IT" sz="1050" dirty="0">
                        <a:latin typeface="Calibri"/>
                        <a:ea typeface="Calibri"/>
                        <a:cs typeface="Times New Roman"/>
                      </a:endParaRPr>
                    </a:p>
                    <a:p>
                      <a:pPr>
                        <a:lnSpc>
                          <a:spcPct val="115000"/>
                        </a:lnSpc>
                        <a:spcAft>
                          <a:spcPts val="0"/>
                        </a:spcAft>
                      </a:pPr>
                      <a:r>
                        <a:rPr lang="it-IT" sz="1050" b="1" dirty="0">
                          <a:latin typeface="Century Gothic"/>
                          <a:ea typeface="Calibri"/>
                          <a:cs typeface="Times New Roman"/>
                        </a:rPr>
                        <a:t>i) il paese d'origine o il luogo di provenienza ove previsto all'articolo 25; </a:t>
                      </a:r>
                      <a:endParaRPr lang="it-IT" sz="1050" dirty="0">
                        <a:latin typeface="Calibri"/>
                        <a:ea typeface="Calibri"/>
                        <a:cs typeface="Times New Roman"/>
                      </a:endParaRPr>
                    </a:p>
                    <a:p>
                      <a:pPr>
                        <a:lnSpc>
                          <a:spcPct val="115000"/>
                        </a:lnSpc>
                        <a:spcAft>
                          <a:spcPts val="0"/>
                        </a:spcAft>
                      </a:pPr>
                      <a:r>
                        <a:rPr lang="it-IT" sz="1050" dirty="0">
                          <a:latin typeface="Century Gothic"/>
                          <a:ea typeface="Calibri"/>
                          <a:cs typeface="Times New Roman"/>
                        </a:rPr>
                        <a:t>j) istruzioni per l'uso, per i casi in cui la loro omissione renderebbe difficile un uso adeguato dell'alimento; </a:t>
                      </a:r>
                      <a:endParaRPr lang="it-IT" sz="1050" dirty="0">
                        <a:latin typeface="Calibri"/>
                        <a:ea typeface="Calibri"/>
                        <a:cs typeface="Times New Roman"/>
                      </a:endParaRPr>
                    </a:p>
                    <a:p>
                      <a:pPr>
                        <a:lnSpc>
                          <a:spcPct val="115000"/>
                        </a:lnSpc>
                        <a:spcAft>
                          <a:spcPts val="0"/>
                        </a:spcAft>
                      </a:pPr>
                      <a:r>
                        <a:rPr lang="it-IT" sz="1050" dirty="0">
                          <a:latin typeface="Century Gothic"/>
                          <a:ea typeface="Calibri"/>
                          <a:cs typeface="Times New Roman"/>
                        </a:rPr>
                        <a:t>k) per le bevande che contengono più di 1,2 % di alcol in volume, il titolo </a:t>
                      </a:r>
                      <a:r>
                        <a:rPr lang="it-IT" sz="1050" dirty="0" err="1">
                          <a:latin typeface="Century Gothic"/>
                          <a:ea typeface="Calibri"/>
                          <a:cs typeface="Times New Roman"/>
                        </a:rPr>
                        <a:t>alcolometrico</a:t>
                      </a:r>
                      <a:r>
                        <a:rPr lang="it-IT" sz="1050" dirty="0">
                          <a:latin typeface="Century Gothic"/>
                          <a:ea typeface="Calibri"/>
                          <a:cs typeface="Times New Roman"/>
                        </a:rPr>
                        <a:t> volumico effettivo; </a:t>
                      </a:r>
                      <a:endParaRPr lang="it-IT" sz="1050" dirty="0">
                        <a:latin typeface="Calibri"/>
                        <a:ea typeface="Calibri"/>
                        <a:cs typeface="Times New Roman"/>
                      </a:endParaRPr>
                    </a:p>
                    <a:p>
                      <a:pPr>
                        <a:lnSpc>
                          <a:spcPct val="115000"/>
                        </a:lnSpc>
                        <a:spcAft>
                          <a:spcPts val="0"/>
                        </a:spcAft>
                      </a:pPr>
                      <a:r>
                        <a:rPr lang="en-GB" sz="1050" b="1" dirty="0">
                          <a:latin typeface="Century Gothic"/>
                          <a:ea typeface="Calibri"/>
                          <a:cs typeface="Times New Roman"/>
                        </a:rPr>
                        <a:t>l) </a:t>
                      </a:r>
                      <a:r>
                        <a:rPr lang="en-GB" sz="1050" b="1" dirty="0" err="1">
                          <a:latin typeface="Century Gothic"/>
                          <a:ea typeface="Calibri"/>
                          <a:cs typeface="Times New Roman"/>
                        </a:rPr>
                        <a:t>una</a:t>
                      </a:r>
                      <a:r>
                        <a:rPr lang="en-GB" sz="1050" b="1" dirty="0">
                          <a:latin typeface="Century Gothic"/>
                          <a:ea typeface="Calibri"/>
                          <a:cs typeface="Times New Roman"/>
                        </a:rPr>
                        <a:t> </a:t>
                      </a:r>
                      <a:r>
                        <a:rPr lang="en-GB" sz="1050" b="1" dirty="0" err="1">
                          <a:latin typeface="Century Gothic"/>
                          <a:ea typeface="Calibri"/>
                          <a:cs typeface="Times New Roman"/>
                        </a:rPr>
                        <a:t>dichiarazione</a:t>
                      </a:r>
                      <a:r>
                        <a:rPr lang="en-GB" sz="1050" b="1" dirty="0">
                          <a:latin typeface="Century Gothic"/>
                          <a:ea typeface="Calibri"/>
                          <a:cs typeface="Times New Roman"/>
                        </a:rPr>
                        <a:t> </a:t>
                      </a:r>
                      <a:r>
                        <a:rPr lang="en-GB" sz="1050" b="1" dirty="0" err="1">
                          <a:latin typeface="Century Gothic"/>
                          <a:ea typeface="Calibri"/>
                          <a:cs typeface="Times New Roman"/>
                        </a:rPr>
                        <a:t>nutrizionale</a:t>
                      </a:r>
                      <a:r>
                        <a:rPr lang="en-GB" sz="1050" b="1" dirty="0">
                          <a:latin typeface="Century Gothic"/>
                          <a:ea typeface="Calibri"/>
                          <a:cs typeface="Times New Roman"/>
                        </a:rPr>
                        <a:t>.</a:t>
                      </a:r>
                      <a:endParaRPr lang="it-IT" sz="1050" dirty="0">
                        <a:latin typeface="Calibri"/>
                        <a:ea typeface="Calibri"/>
                        <a:cs typeface="Times New Roman"/>
                      </a:endParaRPr>
                    </a:p>
                  </a:txBody>
                  <a:tcPr marL="17261" marR="17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5641">
                <a:tc>
                  <a:txBody>
                    <a:bodyPr/>
                    <a:lstStyle/>
                    <a:p>
                      <a:pPr>
                        <a:lnSpc>
                          <a:spcPct val="115000"/>
                        </a:lnSpc>
                        <a:spcAft>
                          <a:spcPts val="0"/>
                        </a:spcAft>
                      </a:pPr>
                      <a:r>
                        <a:rPr lang="it-IT" sz="1100">
                          <a:latin typeface="Century Gothic"/>
                          <a:ea typeface="Calibri"/>
                          <a:cs typeface="Times New Roman"/>
                        </a:rPr>
                        <a:t>Articolo 10 e allegato III</a:t>
                      </a:r>
                      <a:r>
                        <a:rPr lang="it-IT" sz="1100">
                          <a:solidFill>
                            <a:srgbClr val="000000"/>
                          </a:solidFill>
                          <a:latin typeface="Century Gothic"/>
                          <a:ea typeface="Calibri"/>
                          <a:cs typeface="EUAlbertina"/>
                        </a:rPr>
                        <a:t> </a:t>
                      </a:r>
                      <a:endParaRPr lang="it-IT" sz="1100">
                        <a:latin typeface="Calibri"/>
                        <a:ea typeface="Calibri"/>
                        <a:cs typeface="Times New Roman"/>
                      </a:endParaRPr>
                    </a:p>
                    <a:p>
                      <a:pPr>
                        <a:lnSpc>
                          <a:spcPct val="115000"/>
                        </a:lnSpc>
                        <a:spcAft>
                          <a:spcPts val="0"/>
                        </a:spcAft>
                      </a:pPr>
                      <a:r>
                        <a:rPr lang="it-IT" sz="1100">
                          <a:solidFill>
                            <a:srgbClr val="000000"/>
                          </a:solidFill>
                          <a:latin typeface="Century Gothic"/>
                          <a:ea typeface="Calibri"/>
                          <a:cs typeface="EUAlbertina"/>
                        </a:rPr>
                        <a:t>Indicazioni obbligatorie complementari per tipi o categorie specifici di alimenti</a:t>
                      </a:r>
                      <a:endParaRPr lang="it-IT" sz="1100">
                        <a:latin typeface="Calibri"/>
                        <a:ea typeface="Calibri"/>
                        <a:cs typeface="Times New Roman"/>
                      </a:endParaRPr>
                    </a:p>
                  </a:txBody>
                  <a:tcPr marL="17261" marR="17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100">
                          <a:latin typeface="Century Gothic"/>
                          <a:ea typeface="Calibri"/>
                          <a:cs typeface="Times New Roman"/>
                        </a:rPr>
                        <a:t>D. L.vo n. 109/92, </a:t>
                      </a:r>
                      <a:endParaRPr lang="it-IT" sz="1100">
                        <a:latin typeface="Calibri"/>
                        <a:ea typeface="Calibri"/>
                        <a:cs typeface="Times New Roman"/>
                      </a:endParaRPr>
                    </a:p>
                    <a:p>
                      <a:pPr algn="ctr">
                        <a:lnSpc>
                          <a:spcPct val="115000"/>
                        </a:lnSpc>
                        <a:spcAft>
                          <a:spcPts val="0"/>
                        </a:spcAft>
                      </a:pPr>
                      <a:r>
                        <a:rPr lang="it-IT" sz="1100">
                          <a:latin typeface="Century Gothic"/>
                          <a:ea typeface="Calibri"/>
                          <a:cs typeface="Times New Roman"/>
                        </a:rPr>
                        <a:t>Allegato II, sezione II</a:t>
                      </a:r>
                      <a:endParaRPr lang="it-IT" sz="1100">
                        <a:latin typeface="Calibri"/>
                        <a:ea typeface="Calibri"/>
                        <a:cs typeface="Times New Roman"/>
                      </a:endParaRPr>
                    </a:p>
                  </a:txBody>
                  <a:tcPr marL="17261" marR="17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it-IT" sz="1200" dirty="0" smtClean="0">
                          <a:solidFill>
                            <a:srgbClr val="000000"/>
                          </a:solidFill>
                          <a:latin typeface="Century Gothic"/>
                          <a:ea typeface="Calibri"/>
                          <a:cs typeface="EUAlbertina"/>
                        </a:rPr>
                        <a:t>«</a:t>
                      </a:r>
                      <a:r>
                        <a:rPr lang="it-IT" sz="1200" dirty="0">
                          <a:solidFill>
                            <a:srgbClr val="000000"/>
                          </a:solidFill>
                          <a:latin typeface="Century Gothic"/>
                          <a:ea typeface="Calibri"/>
                          <a:cs typeface="EUAlbertina"/>
                        </a:rPr>
                        <a:t>elevato tenore di caffeina. Non raccomandato per i bambini e durante la gravidanza» o «caffeina aggiunta. Non raccomandato per i bambini e durante la gravidanza».</a:t>
                      </a:r>
                      <a:endParaRPr lang="it-IT" sz="1200" dirty="0">
                        <a:latin typeface="EUAlbertina"/>
                        <a:ea typeface="Calibri"/>
                        <a:cs typeface="Times New Roman"/>
                      </a:endParaRPr>
                    </a:p>
                    <a:p>
                      <a:pPr algn="just">
                        <a:lnSpc>
                          <a:spcPct val="115000"/>
                        </a:lnSpc>
                        <a:spcAft>
                          <a:spcPts val="0"/>
                        </a:spcAft>
                      </a:pPr>
                      <a:r>
                        <a:rPr lang="it-IT" sz="1200" dirty="0" smtClean="0">
                          <a:solidFill>
                            <a:srgbClr val="000000"/>
                          </a:solidFill>
                          <a:latin typeface="Century Gothic"/>
                          <a:ea typeface="Calibri"/>
                          <a:cs typeface="EUAlbertina"/>
                        </a:rPr>
                        <a:t>«</a:t>
                      </a:r>
                      <a:r>
                        <a:rPr lang="it-IT" sz="1200" dirty="0">
                          <a:solidFill>
                            <a:srgbClr val="000000"/>
                          </a:solidFill>
                          <a:latin typeface="Century Gothic"/>
                          <a:ea typeface="Calibri"/>
                          <a:cs typeface="EUAlbertina"/>
                        </a:rPr>
                        <a:t>addizionato di steroli vegetali» o «addizionato di </a:t>
                      </a:r>
                      <a:r>
                        <a:rPr lang="it-IT" sz="1200" dirty="0" err="1">
                          <a:solidFill>
                            <a:srgbClr val="000000"/>
                          </a:solidFill>
                          <a:latin typeface="Century Gothic"/>
                          <a:ea typeface="Calibri"/>
                          <a:cs typeface="EUAlbertina"/>
                        </a:rPr>
                        <a:t>stanoli</a:t>
                      </a:r>
                      <a:r>
                        <a:rPr lang="it-IT" sz="1200" dirty="0">
                          <a:solidFill>
                            <a:srgbClr val="000000"/>
                          </a:solidFill>
                          <a:latin typeface="Century Gothic"/>
                          <a:ea typeface="Calibri"/>
                          <a:cs typeface="EUAlbertina"/>
                        </a:rPr>
                        <a:t> vegetali» deve figurare nello stesso campo visivo della denominazione dell'alimento.</a:t>
                      </a:r>
                      <a:endParaRPr lang="it-IT" sz="1200" dirty="0">
                        <a:latin typeface="Calibri"/>
                        <a:ea typeface="Calibri"/>
                        <a:cs typeface="Times New Roman"/>
                      </a:endParaRPr>
                    </a:p>
                  </a:txBody>
                  <a:tcPr marL="17261" marR="17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630000"/>
            <a:ext cx="9144000" cy="6228000"/>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grpSp>
        <p:nvGrpSpPr>
          <p:cNvPr id="2" name="Gruppo 15"/>
          <p:cNvGrpSpPr/>
          <p:nvPr/>
        </p:nvGrpSpPr>
        <p:grpSpPr>
          <a:xfrm>
            <a:off x="179512" y="-27384"/>
            <a:ext cx="8445500" cy="576263"/>
            <a:chOff x="251520" y="44425"/>
            <a:chExt cx="8445500" cy="576263"/>
          </a:xfrm>
        </p:grpSpPr>
        <p:sp>
          <p:nvSpPr>
            <p:cNvPr id="17" name="Ovale 16"/>
            <p:cNvSpPr/>
            <p:nvPr/>
          </p:nvSpPr>
          <p:spPr bwMode="auto">
            <a:xfrm>
              <a:off x="251520" y="46806"/>
              <a:ext cx="1619250" cy="571500"/>
            </a:xfrm>
            <a:prstGeom prst="ellipse">
              <a:avLst/>
            </a:prstGeom>
            <a:solidFill>
              <a:srgbClr val="990033"/>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Come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0000CC"/>
                  </a:solidFill>
                  <a:latin typeface="Comic Sans MS" pitchFamily="66" charset="0"/>
                </a:rPr>
                <a:t>indicare le informazioni obbligatorie?</a:t>
              </a:r>
              <a:endParaRPr lang="it-IT" sz="1600" b="1" dirty="0">
                <a:solidFill>
                  <a:srgbClr val="0000CC"/>
                </a:solidFill>
                <a:latin typeface="Comic Sans MS" pitchFamily="66" charset="0"/>
              </a:endParaRPr>
            </a:p>
          </p:txBody>
        </p:sp>
      </p:grpSp>
      <p:graphicFrame>
        <p:nvGraphicFramePr>
          <p:cNvPr id="21" name="Tabella 20"/>
          <p:cNvGraphicFramePr>
            <a:graphicFrameLocks noGrp="1"/>
          </p:cNvGraphicFramePr>
          <p:nvPr/>
        </p:nvGraphicFramePr>
        <p:xfrm>
          <a:off x="179512" y="764705"/>
          <a:ext cx="8712968" cy="736092"/>
        </p:xfrm>
        <a:graphic>
          <a:graphicData uri="http://schemas.openxmlformats.org/drawingml/2006/table">
            <a:tbl>
              <a:tblPr/>
              <a:tblGrid>
                <a:gridCol w="1728192"/>
                <a:gridCol w="1656184"/>
                <a:gridCol w="5328592"/>
              </a:tblGrid>
              <a:tr h="160238">
                <a:tc gridSpan="3">
                  <a:txBody>
                    <a:bodyPr/>
                    <a:lstStyle/>
                    <a:p>
                      <a:pPr indent="457200" algn="ctr">
                        <a:lnSpc>
                          <a:spcPct val="115000"/>
                        </a:lnSpc>
                        <a:spcAft>
                          <a:spcPts val="0"/>
                        </a:spcAft>
                      </a:pPr>
                      <a:r>
                        <a:rPr lang="it-IT" sz="1400" b="1" dirty="0">
                          <a:latin typeface="Century Gothic"/>
                          <a:ea typeface="Calibri"/>
                          <a:cs typeface="Arial"/>
                        </a:rPr>
                        <a:t>Tab. 1 – Principali novità del Regolamento e raccordo con le precedenti norme di riferimento</a:t>
                      </a:r>
                      <a:endParaRPr lang="it-IT" sz="1600" b="1" dirty="0">
                        <a:latin typeface="Calibri"/>
                        <a:ea typeface="Calibri"/>
                        <a:cs typeface="Times New Roman"/>
                      </a:endParaRPr>
                    </a:p>
                  </a:txBody>
                  <a:tcPr marL="28158" marR="28158"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r>
              <a:tr h="164479">
                <a:tc>
                  <a:txBody>
                    <a:bodyPr/>
                    <a:lstStyle/>
                    <a:p>
                      <a:pPr algn="ctr">
                        <a:lnSpc>
                          <a:spcPct val="115000"/>
                        </a:lnSpc>
                        <a:spcAft>
                          <a:spcPts val="0"/>
                        </a:spcAft>
                      </a:pPr>
                      <a:r>
                        <a:rPr lang="it-IT" sz="1400" b="1" dirty="0">
                          <a:latin typeface="Century Gothic"/>
                          <a:ea typeface="Calibri"/>
                          <a:cs typeface="Times New Roman"/>
                        </a:rPr>
                        <a:t>Regolamento UE n. 1169/2011</a:t>
                      </a:r>
                      <a:endParaRPr lang="it-IT" sz="16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it-IT" sz="1400" b="1" dirty="0">
                          <a:latin typeface="Century Gothic"/>
                          <a:ea typeface="Calibri"/>
                          <a:cs typeface="Times New Roman"/>
                        </a:rPr>
                        <a:t>Riferimento precedenti norme </a:t>
                      </a:r>
                      <a:endParaRPr lang="it-IT" sz="16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it-IT" sz="1400" b="1" dirty="0">
                          <a:latin typeface="Century Gothic"/>
                          <a:ea typeface="Calibri"/>
                          <a:cs typeface="Times New Roman"/>
                        </a:rPr>
                        <a:t>Principali novità</a:t>
                      </a:r>
                      <a:endParaRPr lang="it-IT" sz="16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bl>
          </a:graphicData>
        </a:graphic>
      </p:graphicFrame>
      <p:graphicFrame>
        <p:nvGraphicFramePr>
          <p:cNvPr id="9" name="Tabella 8"/>
          <p:cNvGraphicFramePr>
            <a:graphicFrameLocks noGrp="1"/>
          </p:cNvGraphicFramePr>
          <p:nvPr/>
        </p:nvGraphicFramePr>
        <p:xfrm>
          <a:off x="179511" y="1621918"/>
          <a:ext cx="8640960" cy="4123055"/>
        </p:xfrm>
        <a:graphic>
          <a:graphicData uri="http://schemas.openxmlformats.org/drawingml/2006/table">
            <a:tbl>
              <a:tblPr/>
              <a:tblGrid>
                <a:gridCol w="1670102"/>
                <a:gridCol w="1670102"/>
                <a:gridCol w="5300756"/>
              </a:tblGrid>
              <a:tr h="88223">
                <a:tc>
                  <a:txBody>
                    <a:bodyPr/>
                    <a:lstStyle/>
                    <a:p>
                      <a:pPr>
                        <a:lnSpc>
                          <a:spcPct val="115000"/>
                        </a:lnSpc>
                        <a:spcAft>
                          <a:spcPts val="0"/>
                        </a:spcAft>
                      </a:pPr>
                      <a:r>
                        <a:rPr lang="it-IT" sz="1400" dirty="0">
                          <a:latin typeface="Century Gothic"/>
                          <a:ea typeface="Calibri"/>
                          <a:cs typeface="Times New Roman"/>
                        </a:rPr>
                        <a:t>Articolo 11</a:t>
                      </a:r>
                      <a:r>
                        <a:rPr lang="it-IT" sz="1400" dirty="0">
                          <a:solidFill>
                            <a:srgbClr val="000000"/>
                          </a:solidFill>
                          <a:latin typeface="Century Gothic"/>
                          <a:ea typeface="Calibri"/>
                          <a:cs typeface="EUAlbertina"/>
                        </a:rPr>
                        <a:t> </a:t>
                      </a:r>
                      <a:endParaRPr lang="it-IT" sz="1400" dirty="0">
                        <a:latin typeface="Calibri"/>
                        <a:ea typeface="Calibri"/>
                        <a:cs typeface="Times New Roman"/>
                      </a:endParaRPr>
                    </a:p>
                    <a:p>
                      <a:pPr>
                        <a:lnSpc>
                          <a:spcPct val="115000"/>
                        </a:lnSpc>
                        <a:spcAft>
                          <a:spcPts val="0"/>
                        </a:spcAft>
                      </a:pPr>
                      <a:r>
                        <a:rPr lang="en-GB" sz="1400" dirty="0" err="1">
                          <a:solidFill>
                            <a:srgbClr val="000000"/>
                          </a:solidFill>
                          <a:latin typeface="Century Gothic"/>
                          <a:ea typeface="Calibri"/>
                          <a:cs typeface="EUAlbertina"/>
                        </a:rPr>
                        <a:t>Metrologia</a:t>
                      </a:r>
                      <a:endParaRPr lang="it-IT" sz="1400" dirty="0">
                        <a:latin typeface="Calibri"/>
                        <a:ea typeface="Calibri"/>
                        <a:cs typeface="Times New Roman"/>
                      </a:endParaRPr>
                    </a:p>
                  </a:txBody>
                  <a:tcPr marL="17261" marR="17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400">
                          <a:latin typeface="Century Gothic"/>
                          <a:ea typeface="Calibri"/>
                          <a:cs typeface="Times New Roman"/>
                        </a:rPr>
                        <a:t>D. L.vo n. 109/92, articolo  9, </a:t>
                      </a:r>
                      <a:endParaRPr lang="it-IT" sz="1400">
                        <a:latin typeface="Calibri"/>
                        <a:ea typeface="Calibri"/>
                        <a:cs typeface="Times New Roman"/>
                      </a:endParaRPr>
                    </a:p>
                    <a:p>
                      <a:pPr algn="ctr">
                        <a:lnSpc>
                          <a:spcPct val="115000"/>
                        </a:lnSpc>
                        <a:spcAft>
                          <a:spcPts val="0"/>
                        </a:spcAft>
                      </a:pPr>
                      <a:r>
                        <a:rPr lang="it-IT" sz="1400">
                          <a:latin typeface="Century Gothic"/>
                          <a:ea typeface="Calibri"/>
                          <a:cs typeface="Times New Roman"/>
                        </a:rPr>
                        <a:t>comma 1</a:t>
                      </a:r>
                      <a:endParaRPr lang="it-IT" sz="1400">
                        <a:latin typeface="Calibri"/>
                        <a:ea typeface="Calibri"/>
                        <a:cs typeface="Times New Roman"/>
                      </a:endParaRPr>
                    </a:p>
                  </a:txBody>
                  <a:tcPr marL="17261" marR="17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latin typeface="Century Gothic"/>
                          <a:ea typeface="Calibri"/>
                          <a:cs typeface="Times New Roman"/>
                        </a:rPr>
                        <a:t>-</a:t>
                      </a:r>
                      <a:endParaRPr lang="it-IT" sz="1200" dirty="0">
                        <a:latin typeface="Calibri"/>
                        <a:ea typeface="Calibri"/>
                        <a:cs typeface="Times New Roman"/>
                      </a:endParaRPr>
                    </a:p>
                  </a:txBody>
                  <a:tcPr marL="17261" marR="17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557">
                <a:tc>
                  <a:txBody>
                    <a:bodyPr/>
                    <a:lstStyle/>
                    <a:p>
                      <a:pPr>
                        <a:lnSpc>
                          <a:spcPct val="115000"/>
                        </a:lnSpc>
                        <a:spcAft>
                          <a:spcPts val="0"/>
                        </a:spcAft>
                      </a:pPr>
                      <a:r>
                        <a:rPr lang="it-IT" sz="1400" dirty="0">
                          <a:latin typeface="Century Gothic"/>
                          <a:ea typeface="Calibri"/>
                          <a:cs typeface="Times New Roman"/>
                        </a:rPr>
                        <a:t>Articolo 12</a:t>
                      </a:r>
                      <a:r>
                        <a:rPr lang="it-IT" sz="1400" dirty="0">
                          <a:solidFill>
                            <a:srgbClr val="000000"/>
                          </a:solidFill>
                          <a:latin typeface="Century Gothic"/>
                          <a:ea typeface="Calibri"/>
                          <a:cs typeface="EUAlbertina"/>
                        </a:rPr>
                        <a:t> </a:t>
                      </a:r>
                      <a:endParaRPr lang="it-IT" sz="1400" dirty="0">
                        <a:latin typeface="Calibri"/>
                        <a:ea typeface="Calibri"/>
                        <a:cs typeface="Times New Roman"/>
                      </a:endParaRPr>
                    </a:p>
                    <a:p>
                      <a:pPr>
                        <a:lnSpc>
                          <a:spcPct val="115000"/>
                        </a:lnSpc>
                        <a:spcAft>
                          <a:spcPts val="0"/>
                        </a:spcAft>
                      </a:pPr>
                      <a:r>
                        <a:rPr lang="it-IT" sz="1400" dirty="0">
                          <a:solidFill>
                            <a:srgbClr val="000000"/>
                          </a:solidFill>
                          <a:latin typeface="Century Gothic"/>
                          <a:ea typeface="Calibri"/>
                          <a:cs typeface="EUAlbertina"/>
                        </a:rPr>
                        <a:t>Messa a disposizione e posizionamento delle informazioni obbligatorie sugli alimenti</a:t>
                      </a:r>
                      <a:endParaRPr lang="it-IT" sz="1400" dirty="0">
                        <a:latin typeface="Calibri"/>
                        <a:ea typeface="Calibri"/>
                        <a:cs typeface="Times New Roman"/>
                      </a:endParaRPr>
                    </a:p>
                  </a:txBody>
                  <a:tcPr marL="17261" marR="17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400" dirty="0">
                          <a:latin typeface="Century Gothic"/>
                          <a:ea typeface="Calibri"/>
                          <a:cs typeface="Times New Roman"/>
                        </a:rPr>
                        <a:t>D. </a:t>
                      </a:r>
                      <a:r>
                        <a:rPr lang="it-IT" sz="1400" dirty="0" err="1">
                          <a:latin typeface="Century Gothic"/>
                          <a:ea typeface="Calibri"/>
                          <a:cs typeface="Times New Roman"/>
                        </a:rPr>
                        <a:t>L.vo</a:t>
                      </a:r>
                      <a:r>
                        <a:rPr lang="it-IT" sz="1400" dirty="0">
                          <a:latin typeface="Century Gothic"/>
                          <a:ea typeface="Calibri"/>
                          <a:cs typeface="Times New Roman"/>
                        </a:rPr>
                        <a:t> n. 109/92, articolo  14 </a:t>
                      </a:r>
                      <a:endParaRPr lang="it-IT" sz="1400" dirty="0">
                        <a:latin typeface="Calibri"/>
                        <a:ea typeface="Calibri"/>
                        <a:cs typeface="Times New Roman"/>
                      </a:endParaRPr>
                    </a:p>
                  </a:txBody>
                  <a:tcPr marL="17261" marR="17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latin typeface="Century Gothic"/>
                          <a:ea typeface="Calibri"/>
                          <a:cs typeface="Times New Roman"/>
                        </a:rPr>
                        <a:t>-</a:t>
                      </a:r>
                      <a:endParaRPr lang="it-IT" sz="1200" dirty="0">
                        <a:latin typeface="Calibri"/>
                        <a:ea typeface="Calibri"/>
                        <a:cs typeface="Times New Roman"/>
                      </a:endParaRPr>
                    </a:p>
                  </a:txBody>
                  <a:tcPr marL="17261" marR="17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9336">
                <a:tc>
                  <a:txBody>
                    <a:bodyPr/>
                    <a:lstStyle/>
                    <a:p>
                      <a:pPr>
                        <a:lnSpc>
                          <a:spcPct val="115000"/>
                        </a:lnSpc>
                        <a:spcAft>
                          <a:spcPts val="0"/>
                        </a:spcAft>
                      </a:pPr>
                      <a:r>
                        <a:rPr lang="it-IT" sz="1400" i="1">
                          <a:latin typeface="Century Gothic"/>
                          <a:ea typeface="Calibri"/>
                          <a:cs typeface="Times New Roman"/>
                        </a:rPr>
                        <a:t>Articolo 13 e allegato IV</a:t>
                      </a:r>
                      <a:endParaRPr lang="it-IT" sz="1400">
                        <a:latin typeface="Calibri"/>
                        <a:ea typeface="Calibri"/>
                        <a:cs typeface="Times New Roman"/>
                      </a:endParaRPr>
                    </a:p>
                    <a:p>
                      <a:pPr>
                        <a:lnSpc>
                          <a:spcPct val="115000"/>
                        </a:lnSpc>
                        <a:spcAft>
                          <a:spcPts val="0"/>
                        </a:spcAft>
                      </a:pPr>
                      <a:r>
                        <a:rPr lang="it-IT" sz="1400">
                          <a:latin typeface="Century Gothic"/>
                          <a:ea typeface="Calibri"/>
                          <a:cs typeface="Times New Roman"/>
                        </a:rPr>
                        <a:t>Presentazione delle indicazioni obbligatorie</a:t>
                      </a:r>
                      <a:endParaRPr lang="it-IT" sz="1400">
                        <a:latin typeface="Calibri"/>
                        <a:ea typeface="Calibri"/>
                        <a:cs typeface="Times New Roman"/>
                      </a:endParaRPr>
                    </a:p>
                  </a:txBody>
                  <a:tcPr marL="17261" marR="17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400">
                          <a:latin typeface="Century Gothic"/>
                          <a:ea typeface="Calibri"/>
                          <a:cs typeface="Times New Roman"/>
                        </a:rPr>
                        <a:t>D. L.vo n. 109/92, articolo  14</a:t>
                      </a:r>
                      <a:endParaRPr lang="it-IT" sz="1400">
                        <a:latin typeface="Calibri"/>
                        <a:ea typeface="Calibri"/>
                        <a:cs typeface="Times New Roman"/>
                      </a:endParaRPr>
                    </a:p>
                  </a:txBody>
                  <a:tcPr marL="17261" marR="17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b="1" dirty="0" smtClean="0">
                          <a:latin typeface="Century Gothic"/>
                          <a:ea typeface="Calibri"/>
                          <a:cs typeface="Times New Roman"/>
                        </a:rPr>
                        <a:t>Caratteri</a:t>
                      </a:r>
                      <a:r>
                        <a:rPr lang="it-IT" sz="1400" dirty="0" smtClean="0">
                          <a:latin typeface="Century Gothic"/>
                          <a:ea typeface="Calibri"/>
                          <a:cs typeface="Times New Roman"/>
                        </a:rPr>
                        <a:t> </a:t>
                      </a:r>
                      <a:r>
                        <a:rPr lang="it-IT" sz="1400" dirty="0">
                          <a:latin typeface="Century Gothic"/>
                          <a:ea typeface="Calibri"/>
                          <a:cs typeface="Times New Roman"/>
                        </a:rPr>
                        <a:t>la cui parte mediana (altezza della x</a:t>
                      </a:r>
                      <a:r>
                        <a:rPr lang="it-IT" sz="1400" dirty="0" smtClean="0">
                          <a:latin typeface="Century Gothic"/>
                          <a:ea typeface="Calibri"/>
                          <a:cs typeface="Times New Roman"/>
                        </a:rPr>
                        <a:t>) </a:t>
                      </a:r>
                      <a:r>
                        <a:rPr lang="it-IT" sz="1400" dirty="0">
                          <a:latin typeface="Century Gothic"/>
                          <a:ea typeface="Calibri"/>
                          <a:cs typeface="Times New Roman"/>
                        </a:rPr>
                        <a:t>è pari o superiore a 1,2 mm, salvo che la superficie maggiore misura più di 80 cm</a:t>
                      </a:r>
                      <a:r>
                        <a:rPr lang="it-IT" sz="1400" baseline="30000" dirty="0">
                          <a:latin typeface="Century Gothic"/>
                          <a:ea typeface="Calibri"/>
                          <a:cs typeface="Times New Roman"/>
                        </a:rPr>
                        <a:t>2</a:t>
                      </a:r>
                      <a:r>
                        <a:rPr lang="it-IT" sz="1400" dirty="0">
                          <a:latin typeface="Century Gothic"/>
                          <a:ea typeface="Calibri"/>
                          <a:cs typeface="Times New Roman"/>
                        </a:rPr>
                        <a:t>. Le indicazioni obbligatorie sono presentate in modo da garantire un contrasto significativo tra i caratteri stampati e lo sfondo</a:t>
                      </a:r>
                      <a:r>
                        <a:rPr lang="it-IT" sz="1400" dirty="0" smtClean="0">
                          <a:latin typeface="Century Gothic"/>
                          <a:ea typeface="Calibri"/>
                          <a:cs typeface="Times New Roman"/>
                        </a:rPr>
                        <a:t>.</a:t>
                      </a:r>
                    </a:p>
                    <a:p>
                      <a:pPr algn="just">
                        <a:lnSpc>
                          <a:spcPct val="115000"/>
                        </a:lnSpc>
                        <a:spcAft>
                          <a:spcPts val="0"/>
                        </a:spcAft>
                      </a:pPr>
                      <a:r>
                        <a:rPr lang="it-IT" sz="1400" dirty="0" smtClean="0">
                          <a:latin typeface="Century Gothic"/>
                          <a:ea typeface="Calibri"/>
                          <a:cs typeface="Times New Roman"/>
                        </a:rPr>
                        <a:t>(Denominazione – Quantità – Titolo </a:t>
                      </a:r>
                      <a:r>
                        <a:rPr lang="it-IT" sz="1400" dirty="0" err="1" smtClean="0">
                          <a:latin typeface="Century Gothic"/>
                          <a:ea typeface="Calibri"/>
                          <a:cs typeface="Times New Roman"/>
                        </a:rPr>
                        <a:t>alcolometrico</a:t>
                      </a:r>
                      <a:r>
                        <a:rPr lang="it-IT" sz="1400" dirty="0" smtClean="0">
                          <a:latin typeface="Century Gothic"/>
                          <a:ea typeface="Calibri"/>
                          <a:cs typeface="Times New Roman"/>
                        </a:rPr>
                        <a:t>.</a:t>
                      </a:r>
                      <a:r>
                        <a:rPr lang="it-IT" sz="1400" baseline="0" dirty="0" smtClean="0">
                          <a:latin typeface="Century Gothic"/>
                          <a:ea typeface="Calibri"/>
                          <a:cs typeface="Times New Roman"/>
                        </a:rPr>
                        <a:t> </a:t>
                      </a:r>
                      <a:r>
                        <a:rPr lang="it-IT" sz="1400" b="1" baseline="0" dirty="0" smtClean="0">
                          <a:latin typeface="Century Gothic"/>
                          <a:ea typeface="Calibri"/>
                          <a:cs typeface="Times New Roman"/>
                        </a:rPr>
                        <a:t>Manca TMC/Scadenza</a:t>
                      </a:r>
                      <a:r>
                        <a:rPr lang="it-IT" sz="1400" baseline="0" dirty="0" smtClean="0">
                          <a:latin typeface="Century Gothic"/>
                          <a:ea typeface="Calibri"/>
                          <a:cs typeface="Times New Roman"/>
                        </a:rPr>
                        <a:t>)</a:t>
                      </a:r>
                      <a:r>
                        <a:rPr lang="it-IT" sz="1400" dirty="0" smtClean="0">
                          <a:latin typeface="Century Gothic"/>
                          <a:ea typeface="Calibri"/>
                          <a:cs typeface="Times New Roman"/>
                        </a:rPr>
                        <a:t> </a:t>
                      </a:r>
                      <a:endParaRPr lang="it-IT" sz="1400" dirty="0">
                        <a:latin typeface="Calibri"/>
                        <a:ea typeface="Calibri"/>
                        <a:cs typeface="Times New Roman"/>
                      </a:endParaRPr>
                    </a:p>
                  </a:txBody>
                  <a:tcPr marL="17261" marR="17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630000"/>
            <a:ext cx="9144000" cy="6228000"/>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grpSp>
        <p:nvGrpSpPr>
          <p:cNvPr id="2" name="Gruppo 15"/>
          <p:cNvGrpSpPr/>
          <p:nvPr/>
        </p:nvGrpSpPr>
        <p:grpSpPr>
          <a:xfrm>
            <a:off x="179512" y="-27384"/>
            <a:ext cx="8445500" cy="576263"/>
            <a:chOff x="251520" y="44425"/>
            <a:chExt cx="8445500" cy="576263"/>
          </a:xfrm>
        </p:grpSpPr>
        <p:sp>
          <p:nvSpPr>
            <p:cNvPr id="17" name="Ovale 16"/>
            <p:cNvSpPr/>
            <p:nvPr/>
          </p:nvSpPr>
          <p:spPr bwMode="auto">
            <a:xfrm>
              <a:off x="251520" y="46806"/>
              <a:ext cx="1619250" cy="571500"/>
            </a:xfrm>
            <a:prstGeom prst="ellipse">
              <a:avLst/>
            </a:prstGeom>
            <a:solidFill>
              <a:srgbClr val="990033"/>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Come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0000CC"/>
                  </a:solidFill>
                  <a:latin typeface="Comic Sans MS" pitchFamily="66" charset="0"/>
                </a:rPr>
                <a:t>indicare le informazioni obbligatorie?</a:t>
              </a:r>
              <a:endParaRPr lang="it-IT" sz="1600" b="1" dirty="0">
                <a:solidFill>
                  <a:srgbClr val="0000CC"/>
                </a:solidFill>
                <a:latin typeface="Comic Sans MS" pitchFamily="66" charset="0"/>
              </a:endParaRPr>
            </a:p>
          </p:txBody>
        </p:sp>
      </p:grpSp>
      <p:graphicFrame>
        <p:nvGraphicFramePr>
          <p:cNvPr id="21" name="Tabella 20"/>
          <p:cNvGraphicFramePr>
            <a:graphicFrameLocks noGrp="1"/>
          </p:cNvGraphicFramePr>
          <p:nvPr/>
        </p:nvGraphicFramePr>
        <p:xfrm>
          <a:off x="179512" y="764705"/>
          <a:ext cx="8712968" cy="671132"/>
        </p:xfrm>
        <a:graphic>
          <a:graphicData uri="http://schemas.openxmlformats.org/drawingml/2006/table">
            <a:tbl>
              <a:tblPr/>
              <a:tblGrid>
                <a:gridCol w="1728192"/>
                <a:gridCol w="1656184"/>
                <a:gridCol w="5328592"/>
              </a:tblGrid>
              <a:tr h="160238">
                <a:tc gridSpan="3">
                  <a:txBody>
                    <a:bodyPr/>
                    <a:lstStyle/>
                    <a:p>
                      <a:pPr indent="457200" algn="ctr">
                        <a:lnSpc>
                          <a:spcPct val="115000"/>
                        </a:lnSpc>
                        <a:spcAft>
                          <a:spcPts val="0"/>
                        </a:spcAft>
                      </a:pPr>
                      <a:r>
                        <a:rPr lang="it-IT" sz="1200" b="1" dirty="0">
                          <a:latin typeface="Century Gothic"/>
                          <a:ea typeface="Calibri"/>
                          <a:cs typeface="Arial"/>
                        </a:rPr>
                        <a:t>Tab. 1 – Principali novità del Regolamento e raccordo con le precedenti norme di riferimento</a:t>
                      </a:r>
                      <a:endParaRPr lang="it-IT" sz="1400" b="1" dirty="0">
                        <a:latin typeface="Calibri"/>
                        <a:ea typeface="Calibri"/>
                        <a:cs typeface="Times New Roman"/>
                      </a:endParaRPr>
                    </a:p>
                  </a:txBody>
                  <a:tcPr marL="28158" marR="28158"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r>
              <a:tr h="164479">
                <a:tc>
                  <a:txBody>
                    <a:bodyPr/>
                    <a:lstStyle/>
                    <a:p>
                      <a:pPr algn="ctr">
                        <a:lnSpc>
                          <a:spcPct val="115000"/>
                        </a:lnSpc>
                        <a:spcAft>
                          <a:spcPts val="0"/>
                        </a:spcAft>
                      </a:pPr>
                      <a:r>
                        <a:rPr lang="it-IT" sz="1400" b="1" dirty="0">
                          <a:latin typeface="Century Gothic"/>
                          <a:ea typeface="Calibri"/>
                          <a:cs typeface="Times New Roman"/>
                        </a:rPr>
                        <a:t>Regolamento </a:t>
                      </a:r>
                      <a:endParaRPr lang="it-IT" sz="1400" b="1" dirty="0" smtClean="0">
                        <a:latin typeface="Century Gothic"/>
                        <a:ea typeface="Calibri"/>
                        <a:cs typeface="Times New Roman"/>
                      </a:endParaRPr>
                    </a:p>
                    <a:p>
                      <a:pPr algn="ctr">
                        <a:lnSpc>
                          <a:spcPct val="115000"/>
                        </a:lnSpc>
                        <a:spcAft>
                          <a:spcPts val="0"/>
                        </a:spcAft>
                      </a:pPr>
                      <a:r>
                        <a:rPr lang="it-IT" sz="1400" b="1" dirty="0" smtClean="0">
                          <a:latin typeface="Century Gothic"/>
                          <a:ea typeface="Calibri"/>
                          <a:cs typeface="Times New Roman"/>
                        </a:rPr>
                        <a:t>UE </a:t>
                      </a:r>
                      <a:r>
                        <a:rPr lang="it-IT" sz="1400" b="1" dirty="0">
                          <a:latin typeface="Century Gothic"/>
                          <a:ea typeface="Calibri"/>
                          <a:cs typeface="Times New Roman"/>
                        </a:rPr>
                        <a:t>n. 1169/2011</a:t>
                      </a:r>
                      <a:endParaRPr lang="it-IT" sz="16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it-IT" sz="1400" b="1" dirty="0">
                          <a:latin typeface="Century Gothic"/>
                          <a:ea typeface="Calibri"/>
                          <a:cs typeface="Times New Roman"/>
                        </a:rPr>
                        <a:t>Riferimento precedenti norme </a:t>
                      </a:r>
                      <a:endParaRPr lang="it-IT" sz="16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it-IT" sz="1400" b="1" dirty="0">
                          <a:latin typeface="Century Gothic"/>
                          <a:ea typeface="Calibri"/>
                          <a:cs typeface="Times New Roman"/>
                        </a:rPr>
                        <a:t>Principali novità</a:t>
                      </a:r>
                      <a:endParaRPr lang="it-IT" sz="16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bl>
          </a:graphicData>
        </a:graphic>
      </p:graphicFrame>
      <p:graphicFrame>
        <p:nvGraphicFramePr>
          <p:cNvPr id="10" name="Tabella 9"/>
          <p:cNvGraphicFramePr>
            <a:graphicFrameLocks noGrp="1"/>
          </p:cNvGraphicFramePr>
          <p:nvPr/>
        </p:nvGraphicFramePr>
        <p:xfrm>
          <a:off x="179512" y="1663406"/>
          <a:ext cx="8712968" cy="4645914"/>
        </p:xfrm>
        <a:graphic>
          <a:graphicData uri="http://schemas.openxmlformats.org/drawingml/2006/table">
            <a:tbl>
              <a:tblPr/>
              <a:tblGrid>
                <a:gridCol w="1728192"/>
                <a:gridCol w="1728192"/>
                <a:gridCol w="5256584"/>
              </a:tblGrid>
              <a:tr h="1653884">
                <a:tc>
                  <a:txBody>
                    <a:bodyPr/>
                    <a:lstStyle/>
                    <a:p>
                      <a:pPr>
                        <a:lnSpc>
                          <a:spcPct val="115000"/>
                        </a:lnSpc>
                        <a:spcAft>
                          <a:spcPts val="0"/>
                        </a:spcAft>
                      </a:pPr>
                      <a:r>
                        <a:rPr lang="it-IT" sz="1400" i="1" dirty="0">
                          <a:latin typeface="Century Gothic"/>
                          <a:ea typeface="Calibri"/>
                          <a:cs typeface="Times New Roman"/>
                        </a:rPr>
                        <a:t>Articolo 14 </a:t>
                      </a:r>
                      <a:endParaRPr lang="it-IT" sz="1600" dirty="0">
                        <a:latin typeface="Calibri"/>
                        <a:ea typeface="Calibri"/>
                        <a:cs typeface="Times New Roman"/>
                      </a:endParaRPr>
                    </a:p>
                    <a:p>
                      <a:pPr>
                        <a:lnSpc>
                          <a:spcPct val="115000"/>
                        </a:lnSpc>
                        <a:spcAft>
                          <a:spcPts val="0"/>
                        </a:spcAft>
                      </a:pPr>
                      <a:r>
                        <a:rPr lang="it-IT" sz="1400" i="1" dirty="0">
                          <a:latin typeface="Century Gothic"/>
                          <a:ea typeface="Calibri"/>
                          <a:cs typeface="Times New Roman"/>
                        </a:rPr>
                        <a:t>Vendita a distanza</a:t>
                      </a:r>
                      <a:endParaRPr lang="it-IT" sz="1600" dirty="0">
                        <a:latin typeface="Calibri"/>
                        <a:ea typeface="Calibri"/>
                        <a:cs typeface="Times New Roman"/>
                      </a:endParaRPr>
                    </a:p>
                  </a:txBody>
                  <a:tcPr marL="64717" marR="6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400" dirty="0">
                          <a:latin typeface="Century Gothic"/>
                          <a:ea typeface="Calibri"/>
                          <a:cs typeface="Times New Roman"/>
                        </a:rPr>
                        <a:t>-</a:t>
                      </a:r>
                      <a:endParaRPr lang="it-IT" sz="1600" dirty="0">
                        <a:latin typeface="Calibri"/>
                        <a:ea typeface="Calibri"/>
                        <a:cs typeface="Times New Roman"/>
                      </a:endParaRPr>
                    </a:p>
                  </a:txBody>
                  <a:tcPr marL="64717" marR="6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entury Gothic"/>
                          <a:ea typeface="Calibri"/>
                          <a:cs typeface="Times New Roman"/>
                        </a:rPr>
                        <a:t>Le informazioni obbligatorie sugli alimenti, a eccezione del TMC o data di scadenza, sono disponibili prima della conclusione dell’acquisto e appaiono sul supporto della vendita a distanza o sono fornite mediante qualunque altro mezzo adeguato chiaramente individuato dall’operatore del settore alimentare. Esse devono essere disponibili al momento della consegna.</a:t>
                      </a:r>
                      <a:endParaRPr lang="it-IT" sz="1600">
                        <a:latin typeface="Calibri"/>
                        <a:ea typeface="Calibri"/>
                        <a:cs typeface="Times New Roman"/>
                      </a:endParaRPr>
                    </a:p>
                  </a:txBody>
                  <a:tcPr marL="64717" marR="6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9540">
                <a:tc>
                  <a:txBody>
                    <a:bodyPr/>
                    <a:lstStyle/>
                    <a:p>
                      <a:pPr>
                        <a:spcBef>
                          <a:spcPts val="300"/>
                        </a:spcBef>
                        <a:spcAft>
                          <a:spcPts val="300"/>
                        </a:spcAft>
                      </a:pPr>
                      <a:r>
                        <a:rPr lang="it-IT" sz="1400" i="1">
                          <a:solidFill>
                            <a:srgbClr val="000000"/>
                          </a:solidFill>
                          <a:latin typeface="Century Gothic"/>
                          <a:ea typeface="Calibri"/>
                          <a:cs typeface="EUAlbertina"/>
                        </a:rPr>
                        <a:t>Articolo 15 </a:t>
                      </a:r>
                      <a:endParaRPr lang="it-IT" sz="2000">
                        <a:latin typeface="EUAlbertina"/>
                        <a:ea typeface="Calibri"/>
                        <a:cs typeface="Times New Roman"/>
                      </a:endParaRPr>
                    </a:p>
                    <a:p>
                      <a:pPr>
                        <a:spcBef>
                          <a:spcPts val="300"/>
                        </a:spcBef>
                        <a:spcAft>
                          <a:spcPts val="300"/>
                        </a:spcAft>
                      </a:pPr>
                      <a:r>
                        <a:rPr lang="it-IT" sz="1400">
                          <a:solidFill>
                            <a:srgbClr val="000000"/>
                          </a:solidFill>
                          <a:latin typeface="Century Gothic"/>
                          <a:ea typeface="Calibri"/>
                          <a:cs typeface="EUAlbertina"/>
                        </a:rPr>
                        <a:t>Requisiti linguistici</a:t>
                      </a:r>
                      <a:endParaRPr lang="it-IT" sz="2000">
                        <a:latin typeface="EUAlbertina"/>
                        <a:ea typeface="Calibri"/>
                        <a:cs typeface="Times New Roman"/>
                      </a:endParaRPr>
                    </a:p>
                  </a:txBody>
                  <a:tcPr marL="64717" marR="6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400" dirty="0">
                          <a:latin typeface="Century Gothic"/>
                          <a:ea typeface="Calibri"/>
                          <a:cs typeface="Times New Roman"/>
                        </a:rPr>
                        <a:t>D. </a:t>
                      </a:r>
                      <a:r>
                        <a:rPr lang="it-IT" sz="1400" dirty="0" err="1">
                          <a:latin typeface="Century Gothic"/>
                          <a:ea typeface="Calibri"/>
                          <a:cs typeface="Times New Roman"/>
                        </a:rPr>
                        <a:t>L.vo</a:t>
                      </a:r>
                      <a:r>
                        <a:rPr lang="it-IT" sz="1400" dirty="0">
                          <a:latin typeface="Century Gothic"/>
                          <a:ea typeface="Calibri"/>
                          <a:cs typeface="Times New Roman"/>
                        </a:rPr>
                        <a:t> n. 109/92, articolo  3, comma 2</a:t>
                      </a:r>
                      <a:endParaRPr lang="it-IT" sz="1600" dirty="0">
                        <a:latin typeface="Calibri"/>
                        <a:ea typeface="Calibri"/>
                        <a:cs typeface="Times New Roman"/>
                      </a:endParaRPr>
                    </a:p>
                  </a:txBody>
                  <a:tcPr marL="64717" marR="6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dirty="0" smtClean="0">
                          <a:latin typeface="Century Gothic"/>
                          <a:ea typeface="Calibri"/>
                          <a:cs typeface="Times New Roman"/>
                        </a:rPr>
                        <a:t>Lingua</a:t>
                      </a:r>
                      <a:r>
                        <a:rPr lang="it-IT" sz="1400" baseline="0" dirty="0" smtClean="0">
                          <a:latin typeface="Century Gothic"/>
                          <a:ea typeface="Calibri"/>
                          <a:cs typeface="Times New Roman"/>
                        </a:rPr>
                        <a:t> facilmente comprensibile</a:t>
                      </a:r>
                      <a:endParaRPr lang="it-IT" sz="1600" dirty="0">
                        <a:latin typeface="Calibri"/>
                        <a:ea typeface="Calibri"/>
                        <a:cs typeface="Times New Roman"/>
                      </a:endParaRPr>
                    </a:p>
                  </a:txBody>
                  <a:tcPr marL="64717" marR="6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84661">
                <a:tc>
                  <a:txBody>
                    <a:bodyPr/>
                    <a:lstStyle/>
                    <a:p>
                      <a:pPr>
                        <a:spcBef>
                          <a:spcPts val="300"/>
                        </a:spcBef>
                        <a:spcAft>
                          <a:spcPts val="300"/>
                        </a:spcAft>
                      </a:pPr>
                      <a:r>
                        <a:rPr lang="it-IT" sz="1400" i="1">
                          <a:solidFill>
                            <a:srgbClr val="000000"/>
                          </a:solidFill>
                          <a:latin typeface="Century Gothic"/>
                          <a:ea typeface="Calibri"/>
                          <a:cs typeface="EUAlbertina"/>
                        </a:rPr>
                        <a:t>Articolo 16 e allegato V</a:t>
                      </a:r>
                      <a:endParaRPr lang="it-IT" sz="2000">
                        <a:latin typeface="EUAlbertina"/>
                        <a:ea typeface="Calibri"/>
                        <a:cs typeface="Times New Roman"/>
                      </a:endParaRPr>
                    </a:p>
                    <a:p>
                      <a:pPr>
                        <a:spcBef>
                          <a:spcPts val="300"/>
                        </a:spcBef>
                        <a:spcAft>
                          <a:spcPts val="300"/>
                        </a:spcAft>
                      </a:pPr>
                      <a:r>
                        <a:rPr lang="it-IT" sz="1400">
                          <a:solidFill>
                            <a:srgbClr val="000000"/>
                          </a:solidFill>
                          <a:latin typeface="Century Gothic"/>
                          <a:ea typeface="Calibri"/>
                          <a:cs typeface="EUAlbertina"/>
                        </a:rPr>
                        <a:t>Omissione di alcune indicazioni obbligatorie</a:t>
                      </a:r>
                      <a:endParaRPr lang="it-IT" sz="2000">
                        <a:latin typeface="EUAlbertina"/>
                        <a:ea typeface="Calibri"/>
                        <a:cs typeface="Times New Roman"/>
                      </a:endParaRPr>
                    </a:p>
                  </a:txBody>
                  <a:tcPr marL="64717" marR="6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400" dirty="0">
                          <a:latin typeface="Century Gothic"/>
                          <a:ea typeface="Calibri"/>
                          <a:cs typeface="Times New Roman"/>
                        </a:rPr>
                        <a:t>D. </a:t>
                      </a:r>
                      <a:r>
                        <a:rPr lang="it-IT" sz="1400" dirty="0" err="1">
                          <a:latin typeface="Century Gothic"/>
                          <a:ea typeface="Calibri"/>
                          <a:cs typeface="Times New Roman"/>
                        </a:rPr>
                        <a:t>L.vo</a:t>
                      </a:r>
                      <a:r>
                        <a:rPr lang="it-IT" sz="1400" dirty="0">
                          <a:latin typeface="Century Gothic"/>
                          <a:ea typeface="Calibri"/>
                          <a:cs typeface="Times New Roman"/>
                        </a:rPr>
                        <a:t> n. 109/92, articolo  7</a:t>
                      </a:r>
                      <a:endParaRPr lang="it-IT" sz="1600" dirty="0">
                        <a:latin typeface="Calibri"/>
                        <a:ea typeface="Calibri"/>
                        <a:cs typeface="Times New Roman"/>
                      </a:endParaRPr>
                    </a:p>
                  </a:txBody>
                  <a:tcPr marL="64717" marR="6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dirty="0">
                          <a:latin typeface="Century Gothic"/>
                          <a:ea typeface="Calibri"/>
                          <a:cs typeface="Times New Roman"/>
                        </a:rPr>
                        <a:t>Nel caso di </a:t>
                      </a:r>
                      <a:r>
                        <a:rPr lang="it-IT" sz="1400" b="1" dirty="0">
                          <a:latin typeface="Century Gothic"/>
                          <a:ea typeface="Calibri"/>
                          <a:cs typeface="Times New Roman"/>
                        </a:rPr>
                        <a:t>imballaggi o contenitori la cui superficie maggiore misura meno di 10 cm </a:t>
                      </a:r>
                      <a:r>
                        <a:rPr lang="it-IT" sz="1400" b="1" baseline="30000" dirty="0">
                          <a:latin typeface="Century Gothic"/>
                          <a:ea typeface="Calibri"/>
                          <a:cs typeface="Times New Roman"/>
                        </a:rPr>
                        <a:t>2</a:t>
                      </a:r>
                      <a:r>
                        <a:rPr lang="it-IT" sz="1400" b="1" dirty="0">
                          <a:latin typeface="Century Gothic"/>
                          <a:ea typeface="Calibri"/>
                          <a:cs typeface="Times New Roman"/>
                        </a:rPr>
                        <a:t> </a:t>
                      </a:r>
                      <a:r>
                        <a:rPr lang="it-IT" sz="1400" dirty="0">
                          <a:latin typeface="Century Gothic"/>
                          <a:ea typeface="Calibri"/>
                          <a:cs typeface="Times New Roman"/>
                        </a:rPr>
                        <a:t>, sono obbligatorie sull'imballaggio o sull'etichetta solo la “denominazione”,  gli “allergeni”,  il  “peso” ed  il “TMC o data di scadenza”. L’elenco degli ingredienti è fornite mediante altri mezzi o sono messe a disposizione del consumatore su sua richiesta. </a:t>
                      </a:r>
                      <a:endParaRPr lang="it-IT" sz="1600" dirty="0">
                        <a:latin typeface="Calibri"/>
                        <a:ea typeface="Calibri"/>
                        <a:cs typeface="Times New Roman"/>
                      </a:endParaRPr>
                    </a:p>
                    <a:p>
                      <a:pPr algn="just">
                        <a:lnSpc>
                          <a:spcPct val="115000"/>
                        </a:lnSpc>
                        <a:spcAft>
                          <a:spcPts val="0"/>
                        </a:spcAft>
                      </a:pPr>
                      <a:r>
                        <a:rPr lang="it-IT" sz="1400" dirty="0">
                          <a:latin typeface="Century Gothic"/>
                          <a:ea typeface="Calibri"/>
                          <a:cs typeface="Times New Roman"/>
                        </a:rPr>
                        <a:t>La dichiarazione nutrizionale non è obbligatoria per gli alimenti elencati all'allegato V.</a:t>
                      </a:r>
                      <a:endParaRPr lang="it-IT" sz="1600" dirty="0">
                        <a:latin typeface="Calibri"/>
                        <a:ea typeface="Calibri"/>
                        <a:cs typeface="Times New Roman"/>
                      </a:endParaRPr>
                    </a:p>
                  </a:txBody>
                  <a:tcPr marL="64717" marR="6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630000"/>
            <a:ext cx="9144000" cy="6228000"/>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grpSp>
        <p:nvGrpSpPr>
          <p:cNvPr id="2" name="Gruppo 15"/>
          <p:cNvGrpSpPr/>
          <p:nvPr/>
        </p:nvGrpSpPr>
        <p:grpSpPr>
          <a:xfrm>
            <a:off x="179512" y="-27384"/>
            <a:ext cx="8445500" cy="576263"/>
            <a:chOff x="251520" y="44425"/>
            <a:chExt cx="8445500" cy="576263"/>
          </a:xfrm>
        </p:grpSpPr>
        <p:sp>
          <p:nvSpPr>
            <p:cNvPr id="17" name="Ovale 16"/>
            <p:cNvSpPr/>
            <p:nvPr/>
          </p:nvSpPr>
          <p:spPr bwMode="auto">
            <a:xfrm>
              <a:off x="251520" y="46806"/>
              <a:ext cx="1619250" cy="571500"/>
            </a:xfrm>
            <a:prstGeom prst="ellipse">
              <a:avLst/>
            </a:prstGeom>
            <a:solidFill>
              <a:srgbClr val="990033"/>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Come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0000CC"/>
                  </a:solidFill>
                  <a:latin typeface="Comic Sans MS" pitchFamily="66" charset="0"/>
                </a:rPr>
                <a:t>indicare le informazioni obbligatorie?</a:t>
              </a:r>
              <a:endParaRPr lang="it-IT" sz="1600" b="1" dirty="0">
                <a:solidFill>
                  <a:srgbClr val="0000CC"/>
                </a:solidFill>
                <a:latin typeface="Comic Sans MS" pitchFamily="66" charset="0"/>
              </a:endParaRPr>
            </a:p>
          </p:txBody>
        </p:sp>
      </p:grpSp>
      <p:graphicFrame>
        <p:nvGraphicFramePr>
          <p:cNvPr id="21" name="Tabella 20"/>
          <p:cNvGraphicFramePr>
            <a:graphicFrameLocks noGrp="1"/>
          </p:cNvGraphicFramePr>
          <p:nvPr/>
        </p:nvGraphicFramePr>
        <p:xfrm>
          <a:off x="179512" y="764705"/>
          <a:ext cx="8712968" cy="703834"/>
        </p:xfrm>
        <a:graphic>
          <a:graphicData uri="http://schemas.openxmlformats.org/drawingml/2006/table">
            <a:tbl>
              <a:tblPr/>
              <a:tblGrid>
                <a:gridCol w="1728192"/>
                <a:gridCol w="1656184"/>
                <a:gridCol w="5328592"/>
              </a:tblGrid>
              <a:tr h="160238">
                <a:tc gridSpan="3">
                  <a:txBody>
                    <a:bodyPr/>
                    <a:lstStyle/>
                    <a:p>
                      <a:pPr indent="457200" algn="ctr">
                        <a:lnSpc>
                          <a:spcPct val="115000"/>
                        </a:lnSpc>
                        <a:spcAft>
                          <a:spcPts val="0"/>
                        </a:spcAft>
                      </a:pPr>
                      <a:r>
                        <a:rPr lang="it-IT" sz="1400" b="1" dirty="0">
                          <a:latin typeface="Century Gothic"/>
                          <a:ea typeface="Calibri"/>
                          <a:cs typeface="Arial"/>
                        </a:rPr>
                        <a:t>Tab. 1 – Principali novità del Regolamento e raccordo con le precedenti norme di riferimento</a:t>
                      </a:r>
                      <a:endParaRPr lang="it-IT" sz="1600" b="1" dirty="0">
                        <a:latin typeface="Calibri"/>
                        <a:ea typeface="Calibri"/>
                        <a:cs typeface="Times New Roman"/>
                      </a:endParaRPr>
                    </a:p>
                  </a:txBody>
                  <a:tcPr marL="28158" marR="28158"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r>
              <a:tr h="164479">
                <a:tc>
                  <a:txBody>
                    <a:bodyPr/>
                    <a:lstStyle/>
                    <a:p>
                      <a:pPr algn="ctr">
                        <a:lnSpc>
                          <a:spcPct val="115000"/>
                        </a:lnSpc>
                        <a:spcAft>
                          <a:spcPts val="0"/>
                        </a:spcAft>
                      </a:pPr>
                      <a:r>
                        <a:rPr lang="it-IT" sz="1400" b="1" dirty="0">
                          <a:latin typeface="Century Gothic"/>
                          <a:ea typeface="Calibri"/>
                          <a:cs typeface="Times New Roman"/>
                        </a:rPr>
                        <a:t>Regolamento UE n. 1169/2011</a:t>
                      </a:r>
                      <a:endParaRPr lang="it-IT" sz="16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it-IT" sz="1400" b="1">
                          <a:latin typeface="Century Gothic"/>
                          <a:ea typeface="Calibri"/>
                          <a:cs typeface="Times New Roman"/>
                        </a:rPr>
                        <a:t>Riferimento precedenti norme </a:t>
                      </a:r>
                      <a:endParaRPr lang="it-IT" sz="160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it-IT" sz="1400" b="1" dirty="0">
                          <a:latin typeface="Century Gothic"/>
                          <a:ea typeface="Calibri"/>
                          <a:cs typeface="Times New Roman"/>
                        </a:rPr>
                        <a:t>Principali novità</a:t>
                      </a:r>
                      <a:endParaRPr lang="it-IT" sz="16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bl>
          </a:graphicData>
        </a:graphic>
      </p:graphicFrame>
      <p:graphicFrame>
        <p:nvGraphicFramePr>
          <p:cNvPr id="11" name="Tabella 10"/>
          <p:cNvGraphicFramePr>
            <a:graphicFrameLocks noGrp="1"/>
          </p:cNvGraphicFramePr>
          <p:nvPr/>
        </p:nvGraphicFramePr>
        <p:xfrm>
          <a:off x="179510" y="1613763"/>
          <a:ext cx="8712969" cy="4477522"/>
        </p:xfrm>
        <a:graphic>
          <a:graphicData uri="http://schemas.openxmlformats.org/drawingml/2006/table">
            <a:tbl>
              <a:tblPr/>
              <a:tblGrid>
                <a:gridCol w="1728194"/>
                <a:gridCol w="1656184"/>
                <a:gridCol w="1800200"/>
                <a:gridCol w="1512168"/>
                <a:gridCol w="2016223"/>
              </a:tblGrid>
              <a:tr h="712982">
                <a:tc rowSpan="3">
                  <a:txBody>
                    <a:bodyPr/>
                    <a:lstStyle/>
                    <a:p>
                      <a:pPr>
                        <a:spcBef>
                          <a:spcPts val="300"/>
                        </a:spcBef>
                        <a:spcAft>
                          <a:spcPts val="300"/>
                        </a:spcAft>
                      </a:pPr>
                      <a:r>
                        <a:rPr lang="it-IT" sz="1400" i="1" dirty="0">
                          <a:solidFill>
                            <a:srgbClr val="000000"/>
                          </a:solidFill>
                          <a:latin typeface="Century Gothic"/>
                          <a:ea typeface="Calibri"/>
                          <a:cs typeface="EUAlbertina"/>
                        </a:rPr>
                        <a:t>Articolo 17 e allegato </a:t>
                      </a:r>
                      <a:r>
                        <a:rPr lang="it-IT" sz="1400" i="1" dirty="0" err="1">
                          <a:solidFill>
                            <a:srgbClr val="000000"/>
                          </a:solidFill>
                          <a:latin typeface="Century Gothic"/>
                          <a:ea typeface="Calibri"/>
                          <a:cs typeface="EUAlbertina"/>
                        </a:rPr>
                        <a:t>VI</a:t>
                      </a:r>
                      <a:endParaRPr lang="it-IT" sz="1400" dirty="0">
                        <a:latin typeface="EUAlbertina"/>
                        <a:ea typeface="Calibri"/>
                        <a:cs typeface="Times New Roman"/>
                      </a:endParaRPr>
                    </a:p>
                    <a:p>
                      <a:pPr>
                        <a:spcBef>
                          <a:spcPts val="300"/>
                        </a:spcBef>
                        <a:spcAft>
                          <a:spcPts val="300"/>
                        </a:spcAft>
                      </a:pPr>
                      <a:r>
                        <a:rPr lang="it-IT" sz="1400" dirty="0">
                          <a:solidFill>
                            <a:srgbClr val="000000"/>
                          </a:solidFill>
                          <a:latin typeface="Century Gothic"/>
                          <a:ea typeface="Calibri"/>
                          <a:cs typeface="EUAlbertina"/>
                        </a:rPr>
                        <a:t>Denominazione dell'alimento</a:t>
                      </a:r>
                      <a:endParaRPr lang="it-IT" sz="1400" dirty="0">
                        <a:latin typeface="EUAlbertina"/>
                        <a:ea typeface="Calibri"/>
                        <a:cs typeface="Times New Roman"/>
                      </a:endParaRPr>
                    </a:p>
                  </a:txBody>
                  <a:tcPr marL="13950" marR="139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15000"/>
                        </a:lnSpc>
                        <a:spcAft>
                          <a:spcPts val="0"/>
                        </a:spcAft>
                      </a:pPr>
                      <a:r>
                        <a:rPr lang="it-IT" sz="1400" dirty="0">
                          <a:latin typeface="Century Gothic"/>
                          <a:ea typeface="Calibri"/>
                          <a:cs typeface="Times New Roman"/>
                        </a:rPr>
                        <a:t>D. </a:t>
                      </a:r>
                      <a:r>
                        <a:rPr lang="it-IT" sz="1400" dirty="0" err="1">
                          <a:latin typeface="Century Gothic"/>
                          <a:ea typeface="Calibri"/>
                          <a:cs typeface="Times New Roman"/>
                        </a:rPr>
                        <a:t>L.vo</a:t>
                      </a:r>
                      <a:r>
                        <a:rPr lang="it-IT" sz="1400" dirty="0">
                          <a:latin typeface="Century Gothic"/>
                          <a:ea typeface="Calibri"/>
                          <a:cs typeface="Times New Roman"/>
                        </a:rPr>
                        <a:t> n. 109/92, articolo  4</a:t>
                      </a:r>
                      <a:endParaRPr lang="it-IT" sz="1400" dirty="0">
                        <a:latin typeface="Calibri"/>
                        <a:ea typeface="Calibri"/>
                        <a:cs typeface="Times New Roman"/>
                      </a:endParaRPr>
                    </a:p>
                  </a:txBody>
                  <a:tcPr marL="13950" marR="139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just">
                        <a:lnSpc>
                          <a:spcPct val="115000"/>
                        </a:lnSpc>
                        <a:spcAft>
                          <a:spcPts val="0"/>
                        </a:spcAft>
                      </a:pPr>
                      <a:r>
                        <a:rPr lang="it-IT" sz="1100" dirty="0" smtClean="0">
                          <a:latin typeface="Century Gothic"/>
                          <a:ea typeface="Calibri"/>
                          <a:cs typeface="EUAlbertina"/>
                        </a:rPr>
                        <a:t>L’OSA</a:t>
                      </a:r>
                      <a:r>
                        <a:rPr lang="it-IT" sz="1400" dirty="0" smtClean="0">
                          <a:latin typeface="Century Gothic"/>
                          <a:ea typeface="Calibri"/>
                          <a:cs typeface="EUAlbertina"/>
                        </a:rPr>
                        <a:t> </a:t>
                      </a:r>
                      <a:r>
                        <a:rPr lang="it-IT" sz="1400" dirty="0">
                          <a:latin typeface="Century Gothic"/>
                          <a:ea typeface="Calibri"/>
                          <a:cs typeface="EUAlbertina"/>
                        </a:rPr>
                        <a:t>che </a:t>
                      </a:r>
                      <a:r>
                        <a:rPr lang="it-IT" sz="1400" b="1" dirty="0">
                          <a:latin typeface="Century Gothic"/>
                          <a:ea typeface="Calibri"/>
                          <a:cs typeface="EUAlbertina"/>
                        </a:rPr>
                        <a:t>sostituisce un ingrediente</a:t>
                      </a:r>
                      <a:r>
                        <a:rPr lang="it-IT" sz="1400" dirty="0">
                          <a:latin typeface="Century Gothic"/>
                          <a:ea typeface="Calibri"/>
                          <a:cs typeface="EUAlbertina"/>
                        </a:rPr>
                        <a:t> normalmente utilizzato in un particolare prodotto con un altro ingrediente, deve indicare in prossimità della denominazione dell’alimento l’ingrediente utilizzato, con caratteri di altezza non inferiore al 75% della denominazione.  </a:t>
                      </a:r>
                      <a:endParaRPr lang="it-IT" sz="1400" dirty="0">
                        <a:latin typeface="Calibri"/>
                        <a:ea typeface="Calibri"/>
                        <a:cs typeface="Times New Roman"/>
                      </a:endParaRPr>
                    </a:p>
                    <a:p>
                      <a:pPr algn="just">
                        <a:lnSpc>
                          <a:spcPct val="115000"/>
                        </a:lnSpc>
                        <a:spcAft>
                          <a:spcPts val="0"/>
                        </a:spcAft>
                      </a:pPr>
                      <a:r>
                        <a:rPr lang="it-IT" sz="1400" dirty="0">
                          <a:solidFill>
                            <a:srgbClr val="000000"/>
                          </a:solidFill>
                          <a:latin typeface="Century Gothic"/>
                          <a:ea typeface="Calibri"/>
                          <a:cs typeface="EUAlbertina"/>
                        </a:rPr>
                        <a:t>Nel caso di alimenti che sono stati congelati prima della vendita e sono venduti decongelati, la denominazione dell’alimento è accompagnata dalla designazione «</a:t>
                      </a:r>
                      <a:r>
                        <a:rPr lang="it-IT" sz="1400" b="1" dirty="0">
                          <a:solidFill>
                            <a:srgbClr val="000000"/>
                          </a:solidFill>
                          <a:latin typeface="Century Gothic"/>
                          <a:ea typeface="Calibri"/>
                          <a:cs typeface="EUAlbertina"/>
                        </a:rPr>
                        <a:t>decongelato</a:t>
                      </a:r>
                      <a:r>
                        <a:rPr lang="it-IT" sz="1400" dirty="0">
                          <a:solidFill>
                            <a:srgbClr val="000000"/>
                          </a:solidFill>
                          <a:latin typeface="Century Gothic"/>
                          <a:ea typeface="Calibri"/>
                          <a:cs typeface="EUAlbertina"/>
                        </a:rPr>
                        <a:t>». </a:t>
                      </a:r>
                      <a:endParaRPr lang="it-IT" sz="1400" dirty="0">
                        <a:latin typeface="Calibri"/>
                        <a:ea typeface="Calibri"/>
                        <a:cs typeface="Times New Roman"/>
                      </a:endParaRPr>
                    </a:p>
                    <a:p>
                      <a:pPr algn="just">
                        <a:lnSpc>
                          <a:spcPct val="115000"/>
                        </a:lnSpc>
                        <a:spcAft>
                          <a:spcPts val="0"/>
                        </a:spcAft>
                      </a:pPr>
                      <a:r>
                        <a:rPr lang="it-IT" sz="1400" dirty="0">
                          <a:latin typeface="Century Gothic"/>
                          <a:ea typeface="Calibri"/>
                          <a:cs typeface="Times New Roman"/>
                        </a:rPr>
                        <a:t>Requisiti specifici relativi alla designazione delle </a:t>
                      </a:r>
                      <a:r>
                        <a:rPr lang="it-IT" sz="1400" b="1" dirty="0">
                          <a:latin typeface="Century Gothic"/>
                          <a:ea typeface="Calibri"/>
                          <a:cs typeface="Times New Roman"/>
                        </a:rPr>
                        <a:t>“CARNI MACINATE”:</a:t>
                      </a:r>
                      <a:endParaRPr lang="it-IT" sz="1400" b="1" dirty="0">
                        <a:latin typeface="Calibri"/>
                        <a:ea typeface="Calibri"/>
                        <a:cs typeface="Times New Roman"/>
                      </a:endParaRPr>
                    </a:p>
                  </a:txBody>
                  <a:tcPr marL="13950" marR="139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r>
              <a:tr h="583829">
                <a:tc vMerge="1">
                  <a:txBody>
                    <a:bodyPr/>
                    <a:lstStyle/>
                    <a:p>
                      <a:endParaRPr lang="it-IT"/>
                    </a:p>
                  </a:txBody>
                  <a:tcPr/>
                </a:tc>
                <a:tc vMerge="1">
                  <a:txBody>
                    <a:bodyPr/>
                    <a:lstStyle/>
                    <a:p>
                      <a:endParaRPr lang="it-IT"/>
                    </a:p>
                  </a:txBody>
                  <a:tcPr/>
                </a:tc>
                <a:tc>
                  <a:txBody>
                    <a:bodyPr/>
                    <a:lstStyle/>
                    <a:p>
                      <a:pPr algn="ctr">
                        <a:lnSpc>
                          <a:spcPct val="115000"/>
                        </a:lnSpc>
                        <a:spcAft>
                          <a:spcPts val="0"/>
                        </a:spcAft>
                      </a:pPr>
                      <a:r>
                        <a:rPr lang="it-IT" sz="1400" dirty="0">
                          <a:latin typeface="Century Gothic"/>
                          <a:ea typeface="Calibri"/>
                          <a:cs typeface="Times New Roman"/>
                        </a:rPr>
                        <a:t>Carni macinate</a:t>
                      </a:r>
                      <a:endParaRPr lang="it-IT" sz="1400" dirty="0">
                        <a:latin typeface="Calibri"/>
                        <a:ea typeface="Calibri"/>
                        <a:cs typeface="Times New Roman"/>
                      </a:endParaRPr>
                    </a:p>
                  </a:txBody>
                  <a:tcPr marL="13950" marR="139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400" dirty="0">
                          <a:latin typeface="Century Gothic"/>
                          <a:ea typeface="Calibri"/>
                          <a:cs typeface="Times New Roman"/>
                        </a:rPr>
                        <a:t>Tenore in materie grasse</a:t>
                      </a:r>
                      <a:endParaRPr lang="it-IT" sz="1400" dirty="0">
                        <a:latin typeface="Calibri"/>
                        <a:ea typeface="Calibri"/>
                        <a:cs typeface="Times New Roman"/>
                      </a:endParaRPr>
                    </a:p>
                  </a:txBody>
                  <a:tcPr marL="13950" marR="139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400" dirty="0">
                          <a:latin typeface="Century Gothic"/>
                          <a:ea typeface="Calibri"/>
                          <a:cs typeface="Times New Roman"/>
                        </a:rPr>
                        <a:t>Rapporto collagene/ proteine della carne</a:t>
                      </a:r>
                      <a:endParaRPr lang="it-IT" sz="1400" dirty="0">
                        <a:latin typeface="Calibri"/>
                        <a:ea typeface="Calibri"/>
                        <a:cs typeface="Times New Roman"/>
                      </a:endParaRPr>
                    </a:p>
                  </a:txBody>
                  <a:tcPr marL="13950" marR="139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5579">
                <a:tc vMerge="1">
                  <a:txBody>
                    <a:bodyPr/>
                    <a:lstStyle/>
                    <a:p>
                      <a:endParaRPr lang="it-IT"/>
                    </a:p>
                  </a:txBody>
                  <a:tcPr/>
                </a:tc>
                <a:tc vMerge="1">
                  <a:txBody>
                    <a:bodyPr/>
                    <a:lstStyle/>
                    <a:p>
                      <a:endParaRPr lang="it-IT"/>
                    </a:p>
                  </a:txBody>
                  <a:tcPr/>
                </a:tc>
                <a:tc>
                  <a:txBody>
                    <a:bodyPr/>
                    <a:lstStyle/>
                    <a:p>
                      <a:pPr>
                        <a:lnSpc>
                          <a:spcPct val="115000"/>
                        </a:lnSpc>
                        <a:spcAft>
                          <a:spcPts val="0"/>
                        </a:spcAft>
                      </a:pPr>
                      <a:r>
                        <a:rPr lang="it-IT" sz="1400" dirty="0">
                          <a:latin typeface="Century Gothic"/>
                          <a:ea typeface="Calibri"/>
                          <a:cs typeface="Times New Roman"/>
                        </a:rPr>
                        <a:t>-  magre </a:t>
                      </a:r>
                      <a:endParaRPr lang="it-IT" sz="1400" dirty="0">
                        <a:latin typeface="Calibri"/>
                        <a:ea typeface="Calibri"/>
                        <a:cs typeface="Times New Roman"/>
                      </a:endParaRPr>
                    </a:p>
                    <a:p>
                      <a:pPr>
                        <a:lnSpc>
                          <a:spcPct val="115000"/>
                        </a:lnSpc>
                        <a:spcAft>
                          <a:spcPts val="0"/>
                        </a:spcAft>
                      </a:pPr>
                      <a:r>
                        <a:rPr lang="it-IT" sz="1400" dirty="0">
                          <a:latin typeface="Century Gothic"/>
                          <a:ea typeface="Calibri"/>
                          <a:cs typeface="Times New Roman"/>
                        </a:rPr>
                        <a:t>-  di puro manzo </a:t>
                      </a:r>
                      <a:endParaRPr lang="it-IT" sz="1400" dirty="0">
                        <a:latin typeface="Calibri"/>
                        <a:ea typeface="Calibri"/>
                        <a:cs typeface="Times New Roman"/>
                      </a:endParaRPr>
                    </a:p>
                    <a:p>
                      <a:pPr>
                        <a:lnSpc>
                          <a:spcPct val="115000"/>
                        </a:lnSpc>
                        <a:spcAft>
                          <a:spcPts val="0"/>
                        </a:spcAft>
                      </a:pPr>
                      <a:r>
                        <a:rPr lang="it-IT" sz="1400" dirty="0">
                          <a:latin typeface="Century Gothic"/>
                          <a:ea typeface="Calibri"/>
                          <a:cs typeface="Times New Roman"/>
                        </a:rPr>
                        <a:t>-  contenenti carne di maiale</a:t>
                      </a:r>
                      <a:endParaRPr lang="it-IT" sz="1400" dirty="0">
                        <a:latin typeface="Calibri"/>
                        <a:ea typeface="Calibri"/>
                        <a:cs typeface="Times New Roman"/>
                      </a:endParaRPr>
                    </a:p>
                    <a:p>
                      <a:pPr>
                        <a:lnSpc>
                          <a:spcPct val="115000"/>
                        </a:lnSpc>
                        <a:spcAft>
                          <a:spcPts val="0"/>
                        </a:spcAft>
                      </a:pPr>
                      <a:r>
                        <a:rPr lang="it-IT" sz="1400" dirty="0">
                          <a:latin typeface="Century Gothic"/>
                          <a:ea typeface="Calibri"/>
                          <a:cs typeface="Times New Roman"/>
                        </a:rPr>
                        <a:t> </a:t>
                      </a:r>
                      <a:r>
                        <a:rPr lang="it-IT" sz="1400" dirty="0" smtClean="0">
                          <a:latin typeface="Century Gothic"/>
                          <a:ea typeface="Calibri"/>
                          <a:cs typeface="Times New Roman"/>
                        </a:rPr>
                        <a:t>-  </a:t>
                      </a:r>
                      <a:r>
                        <a:rPr lang="it-IT" sz="1400" dirty="0">
                          <a:latin typeface="Century Gothic"/>
                          <a:ea typeface="Calibri"/>
                          <a:cs typeface="Times New Roman"/>
                        </a:rPr>
                        <a:t>di altre specie </a:t>
                      </a:r>
                      <a:endParaRPr lang="it-IT" sz="1400" dirty="0">
                        <a:latin typeface="Calibri"/>
                        <a:ea typeface="Calibri"/>
                        <a:cs typeface="Times New Roman"/>
                      </a:endParaRPr>
                    </a:p>
                  </a:txBody>
                  <a:tcPr marL="13950" marR="139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400" dirty="0">
                          <a:latin typeface="Century Gothic"/>
                          <a:ea typeface="Calibri"/>
                          <a:cs typeface="Times New Roman"/>
                        </a:rPr>
                        <a:t>≤ 7 %</a:t>
                      </a:r>
                      <a:endParaRPr lang="it-IT" sz="1400" dirty="0">
                        <a:latin typeface="Calibri"/>
                        <a:ea typeface="Calibri"/>
                        <a:cs typeface="Times New Roman"/>
                      </a:endParaRPr>
                    </a:p>
                    <a:p>
                      <a:pPr algn="ctr">
                        <a:lnSpc>
                          <a:spcPct val="115000"/>
                        </a:lnSpc>
                        <a:spcAft>
                          <a:spcPts val="0"/>
                        </a:spcAft>
                      </a:pPr>
                      <a:r>
                        <a:rPr lang="it-IT" sz="1400" dirty="0">
                          <a:latin typeface="Century Gothic"/>
                          <a:ea typeface="Calibri"/>
                          <a:cs typeface="Times New Roman"/>
                        </a:rPr>
                        <a:t>≤ 20 %</a:t>
                      </a:r>
                      <a:endParaRPr lang="it-IT" sz="1400" dirty="0">
                        <a:latin typeface="Calibri"/>
                        <a:ea typeface="Calibri"/>
                        <a:cs typeface="Times New Roman"/>
                      </a:endParaRPr>
                    </a:p>
                    <a:p>
                      <a:pPr algn="ctr">
                        <a:lnSpc>
                          <a:spcPct val="115000"/>
                        </a:lnSpc>
                        <a:spcAft>
                          <a:spcPts val="0"/>
                        </a:spcAft>
                      </a:pPr>
                      <a:r>
                        <a:rPr lang="it-IT" sz="1400" dirty="0">
                          <a:latin typeface="Century Gothic"/>
                          <a:ea typeface="Calibri"/>
                          <a:cs typeface="Times New Roman"/>
                        </a:rPr>
                        <a:t>≤ 30 </a:t>
                      </a:r>
                      <a:r>
                        <a:rPr lang="it-IT" sz="1400" dirty="0" smtClean="0">
                          <a:latin typeface="Century Gothic"/>
                          <a:ea typeface="Calibri"/>
                          <a:cs typeface="Times New Roman"/>
                        </a:rPr>
                        <a:t>%</a:t>
                      </a:r>
                    </a:p>
                    <a:p>
                      <a:pPr algn="ctr">
                        <a:lnSpc>
                          <a:spcPct val="115000"/>
                        </a:lnSpc>
                        <a:spcAft>
                          <a:spcPts val="0"/>
                        </a:spcAft>
                      </a:pPr>
                      <a:endParaRPr lang="it-IT" sz="1400" dirty="0">
                        <a:latin typeface="Calibri"/>
                        <a:ea typeface="Calibri"/>
                        <a:cs typeface="Times New Roman"/>
                      </a:endParaRPr>
                    </a:p>
                    <a:p>
                      <a:pPr algn="ctr">
                        <a:lnSpc>
                          <a:spcPct val="115000"/>
                        </a:lnSpc>
                        <a:spcAft>
                          <a:spcPts val="0"/>
                        </a:spcAft>
                      </a:pPr>
                      <a:r>
                        <a:rPr lang="it-IT" sz="1400" dirty="0">
                          <a:latin typeface="Century Gothic"/>
                          <a:ea typeface="Calibri"/>
                          <a:cs typeface="Times New Roman"/>
                        </a:rPr>
                        <a:t>≤ 25 %</a:t>
                      </a:r>
                      <a:endParaRPr lang="it-IT" sz="1400" dirty="0">
                        <a:latin typeface="Calibri"/>
                        <a:ea typeface="Calibri"/>
                        <a:cs typeface="Times New Roman"/>
                      </a:endParaRPr>
                    </a:p>
                  </a:txBody>
                  <a:tcPr marL="13950" marR="139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400" dirty="0">
                          <a:latin typeface="Century Gothic"/>
                          <a:ea typeface="Calibri"/>
                          <a:cs typeface="Times New Roman"/>
                        </a:rPr>
                        <a:t>≤ 12 %</a:t>
                      </a:r>
                      <a:endParaRPr lang="it-IT" sz="1400" dirty="0">
                        <a:latin typeface="Calibri"/>
                        <a:ea typeface="Calibri"/>
                        <a:cs typeface="Times New Roman"/>
                      </a:endParaRPr>
                    </a:p>
                    <a:p>
                      <a:pPr algn="ctr">
                        <a:lnSpc>
                          <a:spcPct val="115000"/>
                        </a:lnSpc>
                        <a:spcAft>
                          <a:spcPts val="0"/>
                        </a:spcAft>
                      </a:pPr>
                      <a:r>
                        <a:rPr lang="it-IT" sz="1400" dirty="0">
                          <a:latin typeface="Century Gothic"/>
                          <a:ea typeface="Calibri"/>
                          <a:cs typeface="Times New Roman"/>
                        </a:rPr>
                        <a:t>≤ 15 %</a:t>
                      </a:r>
                      <a:endParaRPr lang="it-IT" sz="1400" dirty="0">
                        <a:latin typeface="Calibri"/>
                        <a:ea typeface="Calibri"/>
                        <a:cs typeface="Times New Roman"/>
                      </a:endParaRPr>
                    </a:p>
                    <a:p>
                      <a:pPr algn="ctr">
                        <a:lnSpc>
                          <a:spcPct val="115000"/>
                        </a:lnSpc>
                        <a:spcAft>
                          <a:spcPts val="0"/>
                        </a:spcAft>
                      </a:pPr>
                      <a:r>
                        <a:rPr lang="it-IT" sz="1400" dirty="0">
                          <a:latin typeface="Century Gothic"/>
                          <a:ea typeface="Calibri"/>
                          <a:cs typeface="Times New Roman"/>
                        </a:rPr>
                        <a:t>≤ 18 </a:t>
                      </a:r>
                      <a:r>
                        <a:rPr lang="it-IT" sz="1400" dirty="0" smtClean="0">
                          <a:latin typeface="Century Gothic"/>
                          <a:ea typeface="Calibri"/>
                          <a:cs typeface="Times New Roman"/>
                        </a:rPr>
                        <a:t>%</a:t>
                      </a:r>
                    </a:p>
                    <a:p>
                      <a:pPr algn="ctr">
                        <a:lnSpc>
                          <a:spcPct val="115000"/>
                        </a:lnSpc>
                        <a:spcAft>
                          <a:spcPts val="0"/>
                        </a:spcAft>
                      </a:pPr>
                      <a:endParaRPr lang="it-IT" sz="1400" dirty="0">
                        <a:latin typeface="Calibri"/>
                        <a:ea typeface="Calibri"/>
                        <a:cs typeface="Times New Roman"/>
                      </a:endParaRPr>
                    </a:p>
                    <a:p>
                      <a:pPr algn="ctr">
                        <a:lnSpc>
                          <a:spcPct val="115000"/>
                        </a:lnSpc>
                        <a:spcAft>
                          <a:spcPts val="0"/>
                        </a:spcAft>
                      </a:pPr>
                      <a:r>
                        <a:rPr lang="en-GB" sz="1400" dirty="0">
                          <a:latin typeface="Century Gothic"/>
                          <a:ea typeface="Calibri"/>
                          <a:cs typeface="Times New Roman"/>
                        </a:rPr>
                        <a:t>≤ 15 %</a:t>
                      </a:r>
                      <a:endParaRPr lang="it-IT" sz="1400" dirty="0">
                        <a:latin typeface="Calibri"/>
                        <a:ea typeface="Calibri"/>
                        <a:cs typeface="Times New Roman"/>
                      </a:endParaRPr>
                    </a:p>
                  </a:txBody>
                  <a:tcPr marL="13950" marR="139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630000"/>
            <a:ext cx="9144000" cy="6228000"/>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grpSp>
        <p:nvGrpSpPr>
          <p:cNvPr id="2" name="Gruppo 15"/>
          <p:cNvGrpSpPr/>
          <p:nvPr/>
        </p:nvGrpSpPr>
        <p:grpSpPr>
          <a:xfrm>
            <a:off x="179512" y="-27384"/>
            <a:ext cx="8445500" cy="576263"/>
            <a:chOff x="251520" y="44425"/>
            <a:chExt cx="8445500" cy="576263"/>
          </a:xfrm>
        </p:grpSpPr>
        <p:sp>
          <p:nvSpPr>
            <p:cNvPr id="17" name="Ovale 16"/>
            <p:cNvSpPr/>
            <p:nvPr/>
          </p:nvSpPr>
          <p:spPr bwMode="auto">
            <a:xfrm>
              <a:off x="251520" y="46806"/>
              <a:ext cx="1619250" cy="571500"/>
            </a:xfrm>
            <a:prstGeom prst="ellipse">
              <a:avLst/>
            </a:prstGeom>
            <a:solidFill>
              <a:srgbClr val="990033"/>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Come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0000CC"/>
                  </a:solidFill>
                  <a:latin typeface="Comic Sans MS" pitchFamily="66" charset="0"/>
                </a:rPr>
                <a:t>indicare le informazioni obbligatorie?</a:t>
              </a:r>
              <a:endParaRPr lang="it-IT" sz="1600" b="1" dirty="0">
                <a:solidFill>
                  <a:srgbClr val="0000CC"/>
                </a:solidFill>
                <a:latin typeface="Comic Sans MS" pitchFamily="66" charset="0"/>
              </a:endParaRPr>
            </a:p>
          </p:txBody>
        </p:sp>
      </p:grpSp>
      <p:graphicFrame>
        <p:nvGraphicFramePr>
          <p:cNvPr id="21" name="Tabella 20"/>
          <p:cNvGraphicFramePr>
            <a:graphicFrameLocks noGrp="1"/>
          </p:cNvGraphicFramePr>
          <p:nvPr/>
        </p:nvGraphicFramePr>
        <p:xfrm>
          <a:off x="179512" y="764705"/>
          <a:ext cx="8712968" cy="736092"/>
        </p:xfrm>
        <a:graphic>
          <a:graphicData uri="http://schemas.openxmlformats.org/drawingml/2006/table">
            <a:tbl>
              <a:tblPr/>
              <a:tblGrid>
                <a:gridCol w="1728192"/>
                <a:gridCol w="1656184"/>
                <a:gridCol w="5328592"/>
              </a:tblGrid>
              <a:tr h="160238">
                <a:tc gridSpan="3">
                  <a:txBody>
                    <a:bodyPr/>
                    <a:lstStyle/>
                    <a:p>
                      <a:pPr indent="457200" algn="ctr">
                        <a:lnSpc>
                          <a:spcPct val="115000"/>
                        </a:lnSpc>
                        <a:spcAft>
                          <a:spcPts val="0"/>
                        </a:spcAft>
                      </a:pPr>
                      <a:r>
                        <a:rPr lang="it-IT" sz="1400" b="1" dirty="0">
                          <a:latin typeface="Century Gothic"/>
                          <a:ea typeface="Calibri"/>
                          <a:cs typeface="Arial"/>
                        </a:rPr>
                        <a:t>Tab. 1 – Principali novità del Regolamento e raccordo con le precedenti norme di riferimento</a:t>
                      </a:r>
                      <a:endParaRPr lang="it-IT" sz="1600" b="1" dirty="0">
                        <a:latin typeface="Calibri"/>
                        <a:ea typeface="Calibri"/>
                        <a:cs typeface="Times New Roman"/>
                      </a:endParaRPr>
                    </a:p>
                  </a:txBody>
                  <a:tcPr marL="28158" marR="28158"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r>
              <a:tr h="164479">
                <a:tc>
                  <a:txBody>
                    <a:bodyPr/>
                    <a:lstStyle/>
                    <a:p>
                      <a:pPr algn="ctr">
                        <a:lnSpc>
                          <a:spcPct val="115000"/>
                        </a:lnSpc>
                        <a:spcAft>
                          <a:spcPts val="0"/>
                        </a:spcAft>
                      </a:pPr>
                      <a:r>
                        <a:rPr lang="it-IT" sz="1400" b="1" dirty="0">
                          <a:latin typeface="Century Gothic"/>
                          <a:ea typeface="Calibri"/>
                          <a:cs typeface="Times New Roman"/>
                        </a:rPr>
                        <a:t>Regolamento UE n. 1169/2011</a:t>
                      </a:r>
                      <a:endParaRPr lang="it-IT" sz="16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it-IT" sz="1400" b="1">
                          <a:latin typeface="Century Gothic"/>
                          <a:ea typeface="Calibri"/>
                          <a:cs typeface="Times New Roman"/>
                        </a:rPr>
                        <a:t>Riferimento precedenti norme </a:t>
                      </a:r>
                      <a:endParaRPr lang="it-IT" sz="160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it-IT" sz="1400" b="1" dirty="0">
                          <a:latin typeface="Century Gothic"/>
                          <a:ea typeface="Calibri"/>
                          <a:cs typeface="Times New Roman"/>
                        </a:rPr>
                        <a:t>Principali novità</a:t>
                      </a:r>
                      <a:endParaRPr lang="it-IT" sz="16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bl>
          </a:graphicData>
        </a:graphic>
      </p:graphicFrame>
      <p:graphicFrame>
        <p:nvGraphicFramePr>
          <p:cNvPr id="11" name="Tabella 10"/>
          <p:cNvGraphicFramePr>
            <a:graphicFrameLocks noGrp="1"/>
          </p:cNvGraphicFramePr>
          <p:nvPr/>
        </p:nvGraphicFramePr>
        <p:xfrm>
          <a:off x="179510" y="1652772"/>
          <a:ext cx="8712969" cy="3648456"/>
        </p:xfrm>
        <a:graphic>
          <a:graphicData uri="http://schemas.openxmlformats.org/drawingml/2006/table">
            <a:tbl>
              <a:tblPr/>
              <a:tblGrid>
                <a:gridCol w="1728194"/>
                <a:gridCol w="1656184"/>
                <a:gridCol w="5328591"/>
              </a:tblGrid>
              <a:tr h="606035">
                <a:tc>
                  <a:txBody>
                    <a:bodyPr/>
                    <a:lstStyle/>
                    <a:p>
                      <a:pPr>
                        <a:spcBef>
                          <a:spcPts val="300"/>
                        </a:spcBef>
                        <a:spcAft>
                          <a:spcPts val="300"/>
                        </a:spcAft>
                      </a:pPr>
                      <a:r>
                        <a:rPr lang="en-GB" sz="1600" i="1" dirty="0" err="1">
                          <a:solidFill>
                            <a:srgbClr val="000000"/>
                          </a:solidFill>
                          <a:latin typeface="Century Gothic"/>
                          <a:ea typeface="Calibri"/>
                          <a:cs typeface="EUAlbertina"/>
                        </a:rPr>
                        <a:t>Articolo</a:t>
                      </a:r>
                      <a:r>
                        <a:rPr lang="en-GB" sz="1600" i="1" dirty="0">
                          <a:solidFill>
                            <a:srgbClr val="000000"/>
                          </a:solidFill>
                          <a:latin typeface="Century Gothic"/>
                          <a:ea typeface="Calibri"/>
                          <a:cs typeface="EUAlbertina"/>
                        </a:rPr>
                        <a:t> 18 </a:t>
                      </a:r>
                      <a:endParaRPr lang="it-IT" sz="1600" dirty="0">
                        <a:latin typeface="EUAlbertina"/>
                        <a:ea typeface="Calibri"/>
                        <a:cs typeface="Times New Roman"/>
                      </a:endParaRPr>
                    </a:p>
                    <a:p>
                      <a:pPr>
                        <a:spcBef>
                          <a:spcPts val="300"/>
                        </a:spcBef>
                        <a:spcAft>
                          <a:spcPts val="300"/>
                        </a:spcAft>
                      </a:pPr>
                      <a:r>
                        <a:rPr lang="en-GB" sz="1600" dirty="0" err="1">
                          <a:solidFill>
                            <a:srgbClr val="000000"/>
                          </a:solidFill>
                          <a:latin typeface="Century Gothic"/>
                          <a:ea typeface="Calibri"/>
                          <a:cs typeface="EUAlbertina"/>
                        </a:rPr>
                        <a:t>Elenco</a:t>
                      </a:r>
                      <a:r>
                        <a:rPr lang="en-GB" sz="1600" dirty="0">
                          <a:solidFill>
                            <a:srgbClr val="000000"/>
                          </a:solidFill>
                          <a:latin typeface="Century Gothic"/>
                          <a:ea typeface="Calibri"/>
                          <a:cs typeface="EUAlbertina"/>
                        </a:rPr>
                        <a:t> </a:t>
                      </a:r>
                      <a:r>
                        <a:rPr lang="en-GB" sz="1600" dirty="0" err="1">
                          <a:solidFill>
                            <a:srgbClr val="000000"/>
                          </a:solidFill>
                          <a:latin typeface="Century Gothic"/>
                          <a:ea typeface="Calibri"/>
                          <a:cs typeface="EUAlbertina"/>
                        </a:rPr>
                        <a:t>degli</a:t>
                      </a:r>
                      <a:r>
                        <a:rPr lang="en-GB" sz="1600" dirty="0">
                          <a:solidFill>
                            <a:srgbClr val="000000"/>
                          </a:solidFill>
                          <a:latin typeface="Century Gothic"/>
                          <a:ea typeface="Calibri"/>
                          <a:cs typeface="EUAlbertina"/>
                        </a:rPr>
                        <a:t> </a:t>
                      </a:r>
                      <a:r>
                        <a:rPr lang="en-GB" sz="1600" dirty="0" err="1">
                          <a:solidFill>
                            <a:srgbClr val="000000"/>
                          </a:solidFill>
                          <a:latin typeface="Century Gothic"/>
                          <a:ea typeface="Calibri"/>
                          <a:cs typeface="EUAlbertina"/>
                        </a:rPr>
                        <a:t>ingredienti</a:t>
                      </a:r>
                      <a:endParaRPr lang="it-IT" sz="1600" dirty="0">
                        <a:latin typeface="EUAlbertina"/>
                        <a:ea typeface="Calibri"/>
                        <a:cs typeface="Times New Roman"/>
                      </a:endParaRPr>
                    </a:p>
                  </a:txBody>
                  <a:tcPr marL="13950" marR="139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600" dirty="0">
                          <a:latin typeface="Century Gothic"/>
                          <a:ea typeface="Calibri"/>
                          <a:cs typeface="Times New Roman"/>
                        </a:rPr>
                        <a:t>D. </a:t>
                      </a:r>
                      <a:r>
                        <a:rPr lang="it-IT" sz="1600" dirty="0" err="1">
                          <a:latin typeface="Century Gothic"/>
                          <a:ea typeface="Calibri"/>
                          <a:cs typeface="Times New Roman"/>
                        </a:rPr>
                        <a:t>L.vo</a:t>
                      </a:r>
                      <a:r>
                        <a:rPr lang="it-IT" sz="1600" dirty="0">
                          <a:latin typeface="Century Gothic"/>
                          <a:ea typeface="Calibri"/>
                          <a:cs typeface="Times New Roman"/>
                        </a:rPr>
                        <a:t> n. 109/92, </a:t>
                      </a:r>
                      <a:r>
                        <a:rPr lang="it-IT" sz="1600" dirty="0" smtClean="0">
                          <a:latin typeface="Century Gothic"/>
                          <a:ea typeface="Calibri"/>
                          <a:cs typeface="Times New Roman"/>
                        </a:rPr>
                        <a:t>art.  </a:t>
                      </a:r>
                      <a:r>
                        <a:rPr lang="it-IT" sz="1600" dirty="0">
                          <a:latin typeface="Century Gothic"/>
                          <a:ea typeface="Calibri"/>
                          <a:cs typeface="Times New Roman"/>
                        </a:rPr>
                        <a:t>5</a:t>
                      </a:r>
                      <a:endParaRPr lang="it-IT" sz="1600" dirty="0">
                        <a:latin typeface="Calibri"/>
                        <a:ea typeface="Calibri"/>
                        <a:cs typeface="Times New Roman"/>
                      </a:endParaRPr>
                    </a:p>
                  </a:txBody>
                  <a:tcPr marL="13950" marR="139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dirty="0">
                          <a:solidFill>
                            <a:srgbClr val="000000"/>
                          </a:solidFill>
                          <a:latin typeface="Century Gothic"/>
                          <a:ea typeface="Calibri"/>
                          <a:cs typeface="EUAlbertina"/>
                        </a:rPr>
                        <a:t>Tutti gli ingredienti presenti sotto forma di </a:t>
                      </a:r>
                      <a:r>
                        <a:rPr lang="it-IT" sz="1400" b="1" dirty="0" err="1">
                          <a:solidFill>
                            <a:srgbClr val="000000"/>
                          </a:solidFill>
                          <a:latin typeface="Century Gothic"/>
                          <a:ea typeface="Calibri"/>
                          <a:cs typeface="EUAlbertina"/>
                        </a:rPr>
                        <a:t>nanomateriali</a:t>
                      </a:r>
                      <a:r>
                        <a:rPr lang="it-IT" sz="1400" dirty="0">
                          <a:solidFill>
                            <a:srgbClr val="000000"/>
                          </a:solidFill>
                          <a:latin typeface="Century Gothic"/>
                          <a:ea typeface="Calibri"/>
                          <a:cs typeface="EUAlbertina"/>
                        </a:rPr>
                        <a:t> ingegnerizzati sono chiaramente indicati nell'elenco degli ingredienti. La dicitura «nano», tra parentesi, segue la denominazione di tali ingredienti.</a:t>
                      </a:r>
                      <a:endParaRPr lang="it-IT" sz="1400" dirty="0">
                        <a:latin typeface="Calibri"/>
                        <a:ea typeface="Calibri"/>
                        <a:cs typeface="Times New Roman"/>
                      </a:endParaRPr>
                    </a:p>
                    <a:p>
                      <a:pPr algn="just">
                        <a:lnSpc>
                          <a:spcPct val="115000"/>
                        </a:lnSpc>
                        <a:spcAft>
                          <a:spcPts val="0"/>
                        </a:spcAft>
                      </a:pPr>
                      <a:r>
                        <a:rPr lang="it-IT" sz="1400" b="1" dirty="0">
                          <a:latin typeface="Century Gothic"/>
                          <a:ea typeface="Calibri"/>
                          <a:cs typeface="Times New Roman"/>
                        </a:rPr>
                        <a:t>Grassi </a:t>
                      </a:r>
                      <a:r>
                        <a:rPr lang="it-IT" sz="1400" b="1" dirty="0" smtClean="0">
                          <a:latin typeface="Century Gothic"/>
                          <a:ea typeface="Calibri"/>
                          <a:cs typeface="Times New Roman"/>
                        </a:rPr>
                        <a:t>raffinati</a:t>
                      </a:r>
                      <a:r>
                        <a:rPr lang="it-IT" sz="1400" dirty="0" smtClean="0">
                          <a:latin typeface="Century Gothic"/>
                          <a:ea typeface="Calibri"/>
                          <a:cs typeface="Times New Roman"/>
                        </a:rPr>
                        <a:t>: </a:t>
                      </a:r>
                      <a:r>
                        <a:rPr lang="it-IT" sz="1400" dirty="0">
                          <a:latin typeface="Century Gothic"/>
                          <a:ea typeface="Calibri"/>
                          <a:cs typeface="Times New Roman"/>
                        </a:rPr>
                        <a:t>l'aggettivo totalmente o parzialmente idrogenato, a seconda dei casi, deve accompagnare l'indicazione di un grasso idrogenato, a meno che le quantità di acidi grassi saturi e di acidi grassi trans figurino nella dichiarazione nutrizionale.</a:t>
                      </a:r>
                      <a:endParaRPr lang="it-IT" sz="1400" dirty="0">
                        <a:latin typeface="Calibri"/>
                        <a:ea typeface="Calibri"/>
                        <a:cs typeface="Times New Roman"/>
                      </a:endParaRPr>
                    </a:p>
                  </a:txBody>
                  <a:tcPr marL="13950" marR="139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4737">
                <a:tc>
                  <a:txBody>
                    <a:bodyPr/>
                    <a:lstStyle/>
                    <a:p>
                      <a:pPr>
                        <a:spcBef>
                          <a:spcPts val="300"/>
                        </a:spcBef>
                        <a:spcAft>
                          <a:spcPts val="300"/>
                        </a:spcAft>
                      </a:pPr>
                      <a:r>
                        <a:rPr lang="it-IT" sz="1600" i="1">
                          <a:solidFill>
                            <a:srgbClr val="000000"/>
                          </a:solidFill>
                          <a:latin typeface="Century Gothic"/>
                          <a:ea typeface="Calibri"/>
                          <a:cs typeface="EUAlbertina"/>
                        </a:rPr>
                        <a:t>Articolo 19</a:t>
                      </a:r>
                      <a:endParaRPr lang="it-IT" sz="1600">
                        <a:latin typeface="EUAlbertina"/>
                        <a:ea typeface="Calibri"/>
                        <a:cs typeface="Times New Roman"/>
                      </a:endParaRPr>
                    </a:p>
                    <a:p>
                      <a:pPr>
                        <a:spcBef>
                          <a:spcPts val="300"/>
                        </a:spcBef>
                        <a:spcAft>
                          <a:spcPts val="300"/>
                        </a:spcAft>
                      </a:pPr>
                      <a:r>
                        <a:rPr lang="it-IT" sz="1600">
                          <a:solidFill>
                            <a:srgbClr val="000000"/>
                          </a:solidFill>
                          <a:latin typeface="Century Gothic"/>
                          <a:ea typeface="Calibri"/>
                          <a:cs typeface="EUAlbertina"/>
                        </a:rPr>
                        <a:t>Omissione dell'elenco degli ingredienti</a:t>
                      </a:r>
                      <a:endParaRPr lang="it-IT" sz="1600">
                        <a:latin typeface="EUAlbertina"/>
                        <a:ea typeface="Calibri"/>
                        <a:cs typeface="Times New Roman"/>
                      </a:endParaRPr>
                    </a:p>
                  </a:txBody>
                  <a:tcPr marL="13950" marR="139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600" dirty="0">
                          <a:latin typeface="Century Gothic"/>
                          <a:ea typeface="Calibri"/>
                          <a:cs typeface="Times New Roman"/>
                        </a:rPr>
                        <a:t>D. </a:t>
                      </a:r>
                      <a:r>
                        <a:rPr lang="it-IT" sz="1600" dirty="0" err="1">
                          <a:latin typeface="Century Gothic"/>
                          <a:ea typeface="Calibri"/>
                          <a:cs typeface="Times New Roman"/>
                        </a:rPr>
                        <a:t>L.vo</a:t>
                      </a:r>
                      <a:r>
                        <a:rPr lang="it-IT" sz="1600" dirty="0">
                          <a:latin typeface="Century Gothic"/>
                          <a:ea typeface="Calibri"/>
                          <a:cs typeface="Times New Roman"/>
                        </a:rPr>
                        <a:t> n. 109/92, </a:t>
                      </a:r>
                      <a:r>
                        <a:rPr lang="it-IT" sz="1600" dirty="0" smtClean="0">
                          <a:latin typeface="Century Gothic"/>
                          <a:ea typeface="Calibri"/>
                          <a:cs typeface="Times New Roman"/>
                        </a:rPr>
                        <a:t>art.  </a:t>
                      </a:r>
                      <a:r>
                        <a:rPr lang="it-IT" sz="1600" dirty="0">
                          <a:latin typeface="Century Gothic"/>
                          <a:ea typeface="Calibri"/>
                          <a:cs typeface="Times New Roman"/>
                        </a:rPr>
                        <a:t>7, comma 2</a:t>
                      </a:r>
                      <a:endParaRPr lang="it-IT" sz="1600" dirty="0">
                        <a:latin typeface="Calibri"/>
                        <a:ea typeface="Calibri"/>
                        <a:cs typeface="Times New Roman"/>
                      </a:endParaRPr>
                    </a:p>
                  </a:txBody>
                  <a:tcPr marL="13950" marR="139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dirty="0">
                          <a:latin typeface="Century Gothic"/>
                          <a:ea typeface="Calibri"/>
                          <a:cs typeface="Times New Roman"/>
                        </a:rPr>
                        <a:t>Al fine di tener conto dell'utilità per il consumatore di un elenco di ingredienti per tipi o categorie specifici di alimenti, in  casi eccezionali la Commissione </a:t>
                      </a:r>
                      <a:r>
                        <a:rPr lang="it-IT" sz="1400" dirty="0" smtClean="0">
                          <a:latin typeface="Century Gothic"/>
                          <a:ea typeface="Calibri"/>
                          <a:cs typeface="Times New Roman"/>
                        </a:rPr>
                        <a:t>può, </a:t>
                      </a:r>
                      <a:r>
                        <a:rPr lang="it-IT" sz="1400" dirty="0">
                          <a:latin typeface="Century Gothic"/>
                          <a:ea typeface="Calibri"/>
                          <a:cs typeface="Times New Roman"/>
                        </a:rPr>
                        <a:t>integrare il paragrafo 1 del presente articolo nella misura in cui le omissioni non provochino un'inadeguata informazione del consumatore finale o delle collettività.</a:t>
                      </a:r>
                      <a:endParaRPr lang="it-IT" sz="1400" dirty="0">
                        <a:latin typeface="Calibri"/>
                        <a:ea typeface="Calibri"/>
                        <a:cs typeface="Times New Roman"/>
                      </a:endParaRPr>
                    </a:p>
                  </a:txBody>
                  <a:tcPr marL="13950" marR="139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630000"/>
            <a:ext cx="9144000" cy="6228000"/>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grpSp>
        <p:nvGrpSpPr>
          <p:cNvPr id="2" name="Gruppo 15"/>
          <p:cNvGrpSpPr/>
          <p:nvPr/>
        </p:nvGrpSpPr>
        <p:grpSpPr>
          <a:xfrm>
            <a:off x="179512" y="-27384"/>
            <a:ext cx="8445500" cy="576263"/>
            <a:chOff x="251520" y="44425"/>
            <a:chExt cx="8445500" cy="576263"/>
          </a:xfrm>
        </p:grpSpPr>
        <p:sp>
          <p:nvSpPr>
            <p:cNvPr id="17" name="Ovale 16"/>
            <p:cNvSpPr/>
            <p:nvPr/>
          </p:nvSpPr>
          <p:spPr bwMode="auto">
            <a:xfrm>
              <a:off x="251520" y="46806"/>
              <a:ext cx="1619250" cy="571500"/>
            </a:xfrm>
            <a:prstGeom prst="ellipse">
              <a:avLst/>
            </a:prstGeom>
            <a:solidFill>
              <a:srgbClr val="990033"/>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Come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0000CC"/>
                  </a:solidFill>
                  <a:latin typeface="Comic Sans MS" pitchFamily="66" charset="0"/>
                </a:rPr>
                <a:t>indicare le informazioni obbligatorie?</a:t>
              </a:r>
              <a:endParaRPr lang="it-IT" sz="1600" b="1" dirty="0">
                <a:solidFill>
                  <a:srgbClr val="0000CC"/>
                </a:solidFill>
                <a:latin typeface="Comic Sans MS" pitchFamily="66" charset="0"/>
              </a:endParaRPr>
            </a:p>
          </p:txBody>
        </p:sp>
      </p:grpSp>
      <p:graphicFrame>
        <p:nvGraphicFramePr>
          <p:cNvPr id="21" name="Tabella 20"/>
          <p:cNvGraphicFramePr>
            <a:graphicFrameLocks noGrp="1"/>
          </p:cNvGraphicFramePr>
          <p:nvPr/>
        </p:nvGraphicFramePr>
        <p:xfrm>
          <a:off x="179512" y="764705"/>
          <a:ext cx="8712968" cy="703834"/>
        </p:xfrm>
        <a:graphic>
          <a:graphicData uri="http://schemas.openxmlformats.org/drawingml/2006/table">
            <a:tbl>
              <a:tblPr/>
              <a:tblGrid>
                <a:gridCol w="1728192"/>
                <a:gridCol w="1656184"/>
                <a:gridCol w="5328592"/>
              </a:tblGrid>
              <a:tr h="160238">
                <a:tc gridSpan="3">
                  <a:txBody>
                    <a:bodyPr/>
                    <a:lstStyle/>
                    <a:p>
                      <a:pPr indent="457200" algn="ctr">
                        <a:lnSpc>
                          <a:spcPct val="115000"/>
                        </a:lnSpc>
                        <a:spcAft>
                          <a:spcPts val="0"/>
                        </a:spcAft>
                      </a:pPr>
                      <a:r>
                        <a:rPr lang="it-IT" sz="1400" b="1" dirty="0">
                          <a:latin typeface="Century Gothic"/>
                          <a:ea typeface="Calibri"/>
                          <a:cs typeface="Arial"/>
                        </a:rPr>
                        <a:t>Tab. 1 – Principali novità del Regolamento e raccordo con le precedenti norme di riferimento</a:t>
                      </a:r>
                      <a:endParaRPr lang="it-IT" sz="1600" b="1" dirty="0">
                        <a:latin typeface="Calibri"/>
                        <a:ea typeface="Calibri"/>
                        <a:cs typeface="Times New Roman"/>
                      </a:endParaRPr>
                    </a:p>
                  </a:txBody>
                  <a:tcPr marL="28158" marR="28158"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r>
              <a:tr h="164479">
                <a:tc>
                  <a:txBody>
                    <a:bodyPr/>
                    <a:lstStyle/>
                    <a:p>
                      <a:pPr algn="ctr">
                        <a:lnSpc>
                          <a:spcPct val="115000"/>
                        </a:lnSpc>
                        <a:spcAft>
                          <a:spcPts val="0"/>
                        </a:spcAft>
                      </a:pPr>
                      <a:r>
                        <a:rPr lang="it-IT" sz="1400" b="1">
                          <a:latin typeface="Century Gothic"/>
                          <a:ea typeface="Calibri"/>
                          <a:cs typeface="Times New Roman"/>
                        </a:rPr>
                        <a:t>Regolamento UE n. 1169/2011</a:t>
                      </a:r>
                      <a:endParaRPr lang="it-IT" sz="160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it-IT" sz="1400" b="1">
                          <a:latin typeface="Century Gothic"/>
                          <a:ea typeface="Calibri"/>
                          <a:cs typeface="Times New Roman"/>
                        </a:rPr>
                        <a:t>Riferimento precedenti norme </a:t>
                      </a:r>
                      <a:endParaRPr lang="it-IT" sz="160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it-IT" sz="1400" b="1" dirty="0">
                          <a:latin typeface="Century Gothic"/>
                          <a:ea typeface="Calibri"/>
                          <a:cs typeface="Times New Roman"/>
                        </a:rPr>
                        <a:t>Principali novità</a:t>
                      </a:r>
                      <a:endParaRPr lang="it-IT" sz="16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bl>
          </a:graphicData>
        </a:graphic>
      </p:graphicFrame>
      <p:graphicFrame>
        <p:nvGraphicFramePr>
          <p:cNvPr id="10" name="Tabella 9"/>
          <p:cNvGraphicFramePr>
            <a:graphicFrameLocks noGrp="1"/>
          </p:cNvGraphicFramePr>
          <p:nvPr/>
        </p:nvGraphicFramePr>
        <p:xfrm>
          <a:off x="179512" y="1574874"/>
          <a:ext cx="8712967" cy="4645343"/>
        </p:xfrm>
        <a:graphic>
          <a:graphicData uri="http://schemas.openxmlformats.org/drawingml/2006/table">
            <a:tbl>
              <a:tblPr/>
              <a:tblGrid>
                <a:gridCol w="1728192"/>
                <a:gridCol w="1656184"/>
                <a:gridCol w="5328591"/>
              </a:tblGrid>
              <a:tr h="330416">
                <a:tc>
                  <a:txBody>
                    <a:bodyPr/>
                    <a:lstStyle/>
                    <a:p>
                      <a:pPr>
                        <a:spcBef>
                          <a:spcPts val="0"/>
                        </a:spcBef>
                        <a:spcAft>
                          <a:spcPts val="0"/>
                        </a:spcAft>
                      </a:pPr>
                      <a:r>
                        <a:rPr lang="it-IT" sz="1400" i="1" dirty="0">
                          <a:solidFill>
                            <a:srgbClr val="000000"/>
                          </a:solidFill>
                          <a:latin typeface="Century Gothic"/>
                          <a:ea typeface="Calibri"/>
                          <a:cs typeface="EUAlbertina"/>
                        </a:rPr>
                        <a:t>Articolo 20 </a:t>
                      </a:r>
                      <a:endParaRPr lang="it-IT" sz="1600" dirty="0">
                        <a:latin typeface="EUAlbertina"/>
                        <a:ea typeface="Calibri"/>
                        <a:cs typeface="Times New Roman"/>
                      </a:endParaRPr>
                    </a:p>
                    <a:p>
                      <a:pPr>
                        <a:spcBef>
                          <a:spcPts val="0"/>
                        </a:spcBef>
                        <a:spcAft>
                          <a:spcPts val="0"/>
                        </a:spcAft>
                      </a:pPr>
                      <a:r>
                        <a:rPr lang="it-IT" sz="1400" dirty="0">
                          <a:solidFill>
                            <a:srgbClr val="000000"/>
                          </a:solidFill>
                          <a:latin typeface="Century Gothic"/>
                          <a:ea typeface="Calibri"/>
                          <a:cs typeface="EUAlbertina"/>
                        </a:rPr>
                        <a:t>Omissione dei costituenti di un prodotto alimentare dall'elenco degli ingredienti</a:t>
                      </a:r>
                      <a:endParaRPr lang="it-IT" sz="1600" dirty="0">
                        <a:latin typeface="EUAlbertina"/>
                        <a:ea typeface="Calibri"/>
                        <a:cs typeface="Times New Roman"/>
                      </a:endParaRPr>
                    </a:p>
                  </a:txBody>
                  <a:tcPr marL="33042" marR="33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400" dirty="0">
                          <a:latin typeface="Century Gothic"/>
                          <a:ea typeface="Calibri"/>
                          <a:cs typeface="Times New Roman"/>
                        </a:rPr>
                        <a:t>D. </a:t>
                      </a:r>
                      <a:r>
                        <a:rPr lang="it-IT" sz="1400" dirty="0" err="1">
                          <a:latin typeface="Century Gothic"/>
                          <a:ea typeface="Calibri"/>
                          <a:cs typeface="Times New Roman"/>
                        </a:rPr>
                        <a:t>L.vo</a:t>
                      </a:r>
                      <a:r>
                        <a:rPr lang="it-IT" sz="1400" dirty="0">
                          <a:latin typeface="Century Gothic"/>
                          <a:ea typeface="Calibri"/>
                          <a:cs typeface="Times New Roman"/>
                        </a:rPr>
                        <a:t> n. 109/92, articolo  7, </a:t>
                      </a:r>
                      <a:endParaRPr lang="it-IT" sz="1400" dirty="0">
                        <a:latin typeface="Calibri"/>
                        <a:ea typeface="Calibri"/>
                        <a:cs typeface="Times New Roman"/>
                      </a:endParaRPr>
                    </a:p>
                    <a:p>
                      <a:pPr algn="ctr">
                        <a:lnSpc>
                          <a:spcPct val="115000"/>
                        </a:lnSpc>
                        <a:spcAft>
                          <a:spcPts val="0"/>
                        </a:spcAft>
                      </a:pPr>
                      <a:r>
                        <a:rPr lang="it-IT" sz="1400" dirty="0">
                          <a:latin typeface="Century Gothic"/>
                          <a:ea typeface="Calibri"/>
                          <a:cs typeface="Times New Roman"/>
                        </a:rPr>
                        <a:t>comma 1 e 3</a:t>
                      </a:r>
                      <a:endParaRPr lang="it-IT" sz="1400" dirty="0">
                        <a:latin typeface="Calibri"/>
                        <a:ea typeface="Calibri"/>
                        <a:cs typeface="Times New Roman"/>
                      </a:endParaRPr>
                    </a:p>
                  </a:txBody>
                  <a:tcPr marL="33042" marR="33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400" dirty="0">
                          <a:latin typeface="Century Gothic"/>
                          <a:ea typeface="Calibri"/>
                          <a:cs typeface="Times New Roman"/>
                        </a:rPr>
                        <a:t>-</a:t>
                      </a:r>
                      <a:endParaRPr lang="it-IT" sz="1400" dirty="0">
                        <a:latin typeface="Calibri"/>
                        <a:ea typeface="Calibri"/>
                        <a:cs typeface="Times New Roman"/>
                      </a:endParaRPr>
                    </a:p>
                  </a:txBody>
                  <a:tcPr marL="33042" marR="33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97717">
                <a:tc>
                  <a:txBody>
                    <a:bodyPr/>
                    <a:lstStyle/>
                    <a:p>
                      <a:pPr>
                        <a:spcBef>
                          <a:spcPts val="0"/>
                        </a:spcBef>
                        <a:spcAft>
                          <a:spcPts val="0"/>
                        </a:spcAft>
                      </a:pPr>
                      <a:r>
                        <a:rPr lang="it-IT" sz="1400" i="1" dirty="0">
                          <a:solidFill>
                            <a:srgbClr val="000000"/>
                          </a:solidFill>
                          <a:latin typeface="Century Gothic"/>
                          <a:ea typeface="Calibri"/>
                          <a:cs typeface="EUAlbertina"/>
                        </a:rPr>
                        <a:t>Articolo 21 </a:t>
                      </a:r>
                      <a:endParaRPr lang="it-IT" sz="1600" dirty="0">
                        <a:latin typeface="EUAlbertina"/>
                        <a:ea typeface="Calibri"/>
                        <a:cs typeface="Times New Roman"/>
                      </a:endParaRPr>
                    </a:p>
                    <a:p>
                      <a:pPr>
                        <a:spcBef>
                          <a:spcPts val="0"/>
                        </a:spcBef>
                        <a:spcAft>
                          <a:spcPts val="0"/>
                        </a:spcAft>
                      </a:pPr>
                      <a:r>
                        <a:rPr lang="it-IT" sz="1400" dirty="0">
                          <a:solidFill>
                            <a:srgbClr val="000000"/>
                          </a:solidFill>
                          <a:latin typeface="Century Gothic"/>
                          <a:ea typeface="Calibri"/>
                          <a:cs typeface="EUAlbertina"/>
                        </a:rPr>
                        <a:t>Etichettatura di alcune sostanze o prodotti che provocano allergie o intolleranze</a:t>
                      </a:r>
                      <a:endParaRPr lang="it-IT" sz="1600" dirty="0">
                        <a:latin typeface="EUAlbertina"/>
                        <a:ea typeface="Calibri"/>
                        <a:cs typeface="Times New Roman"/>
                      </a:endParaRPr>
                    </a:p>
                  </a:txBody>
                  <a:tcPr marL="33042" marR="33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400" dirty="0">
                          <a:latin typeface="Century Gothic"/>
                          <a:ea typeface="Calibri"/>
                          <a:cs typeface="Times New Roman"/>
                        </a:rPr>
                        <a:t>D. </a:t>
                      </a:r>
                      <a:r>
                        <a:rPr lang="it-IT" sz="1400" dirty="0" err="1">
                          <a:latin typeface="Century Gothic"/>
                          <a:ea typeface="Calibri"/>
                          <a:cs typeface="Times New Roman"/>
                        </a:rPr>
                        <a:t>L.vo</a:t>
                      </a:r>
                      <a:r>
                        <a:rPr lang="it-IT" sz="1400" dirty="0">
                          <a:latin typeface="Century Gothic"/>
                          <a:ea typeface="Calibri"/>
                          <a:cs typeface="Times New Roman"/>
                        </a:rPr>
                        <a:t> n. 109/92, articolo  5, </a:t>
                      </a:r>
                      <a:endParaRPr lang="it-IT" sz="1400" dirty="0">
                        <a:latin typeface="Calibri"/>
                        <a:ea typeface="Calibri"/>
                        <a:cs typeface="Times New Roman"/>
                      </a:endParaRPr>
                    </a:p>
                    <a:p>
                      <a:pPr algn="ctr">
                        <a:lnSpc>
                          <a:spcPct val="115000"/>
                        </a:lnSpc>
                        <a:spcAft>
                          <a:spcPts val="0"/>
                        </a:spcAft>
                      </a:pPr>
                      <a:r>
                        <a:rPr lang="it-IT" sz="1400" dirty="0">
                          <a:latin typeface="Century Gothic"/>
                          <a:ea typeface="Calibri"/>
                          <a:cs typeface="Times New Roman"/>
                        </a:rPr>
                        <a:t>comma 2</a:t>
                      </a:r>
                      <a:endParaRPr lang="it-IT" sz="1400" dirty="0">
                        <a:latin typeface="Calibri"/>
                        <a:ea typeface="Calibri"/>
                        <a:cs typeface="Times New Roman"/>
                      </a:endParaRPr>
                    </a:p>
                  </a:txBody>
                  <a:tcPr marL="33042" marR="33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dirty="0">
                          <a:latin typeface="Century Gothic"/>
                          <a:ea typeface="Calibri"/>
                          <a:cs typeface="Times New Roman"/>
                        </a:rPr>
                        <a:t>La denominazione della sostanza o del prodotto figurante nell’allegato II è evidenziata attraverso un tipo di </a:t>
                      </a:r>
                      <a:r>
                        <a:rPr lang="it-IT" sz="1400" b="1" dirty="0">
                          <a:latin typeface="Century Gothic"/>
                          <a:ea typeface="Calibri"/>
                          <a:cs typeface="Times New Roman"/>
                        </a:rPr>
                        <a:t>carattere chiaramente distinto dagli altri ingredienti </a:t>
                      </a:r>
                      <a:r>
                        <a:rPr lang="it-IT" sz="1400" dirty="0">
                          <a:latin typeface="Century Gothic"/>
                          <a:ea typeface="Calibri"/>
                          <a:cs typeface="Times New Roman"/>
                        </a:rPr>
                        <a:t>elencati, per esempio per dimensioni, stile o colore di sfondo. </a:t>
                      </a:r>
                      <a:endParaRPr lang="it-IT" sz="1400" dirty="0">
                        <a:latin typeface="Calibri"/>
                        <a:ea typeface="Calibri"/>
                        <a:cs typeface="Times New Roman"/>
                      </a:endParaRPr>
                    </a:p>
                    <a:p>
                      <a:pPr algn="just">
                        <a:lnSpc>
                          <a:spcPct val="115000"/>
                        </a:lnSpc>
                        <a:spcAft>
                          <a:spcPts val="0"/>
                        </a:spcAft>
                      </a:pPr>
                      <a:r>
                        <a:rPr lang="it-IT" sz="1400" dirty="0">
                          <a:latin typeface="Century Gothic"/>
                          <a:ea typeface="Calibri"/>
                          <a:cs typeface="Times New Roman"/>
                        </a:rPr>
                        <a:t>In mancanza di un elenco degli ingredienti, le indicazioni di cui all’articolo 9, paragrafo 1, lettera c), includono il termine «</a:t>
                      </a:r>
                      <a:r>
                        <a:rPr lang="it-IT" sz="1400" b="1" dirty="0">
                          <a:latin typeface="Century Gothic"/>
                          <a:ea typeface="Calibri"/>
                          <a:cs typeface="Times New Roman"/>
                        </a:rPr>
                        <a:t>contiene</a:t>
                      </a:r>
                      <a:r>
                        <a:rPr lang="it-IT" sz="1400" dirty="0">
                          <a:latin typeface="Century Gothic"/>
                          <a:ea typeface="Calibri"/>
                          <a:cs typeface="Times New Roman"/>
                        </a:rPr>
                        <a:t>» seguito dalla denominazione della sostanza o del prodotto figurante nell’elenco dell’allegato II.</a:t>
                      </a:r>
                      <a:endParaRPr lang="it-IT" sz="1400" dirty="0">
                        <a:latin typeface="Calibri"/>
                        <a:ea typeface="Calibri"/>
                        <a:cs typeface="Times New Roman"/>
                      </a:endParaRPr>
                    </a:p>
                  </a:txBody>
                  <a:tcPr marL="33042" marR="33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991">
                <a:tc>
                  <a:txBody>
                    <a:bodyPr/>
                    <a:lstStyle/>
                    <a:p>
                      <a:pPr marL="0" algn="just" defTabSz="914400" rtl="0" eaLnBrk="1" latinLnBrk="0" hangingPunct="1">
                        <a:lnSpc>
                          <a:spcPct val="115000"/>
                        </a:lnSpc>
                        <a:spcBef>
                          <a:spcPts val="0"/>
                        </a:spcBef>
                        <a:spcAft>
                          <a:spcPts val="0"/>
                        </a:spcAft>
                      </a:pPr>
                      <a:r>
                        <a:rPr lang="it-IT" sz="1400" kern="1200" dirty="0">
                          <a:solidFill>
                            <a:schemeClr val="tx1"/>
                          </a:solidFill>
                          <a:latin typeface="Century Gothic"/>
                          <a:ea typeface="Calibri"/>
                          <a:cs typeface="Times New Roman"/>
                        </a:rPr>
                        <a:t>Articolo 22 e </a:t>
                      </a:r>
                      <a:r>
                        <a:rPr lang="it-IT" sz="1400" kern="1200" dirty="0" smtClean="0">
                          <a:solidFill>
                            <a:schemeClr val="tx1"/>
                          </a:solidFill>
                          <a:latin typeface="Century Gothic"/>
                          <a:ea typeface="Calibri"/>
                          <a:cs typeface="Times New Roman"/>
                        </a:rPr>
                        <a:t>Allegato </a:t>
                      </a:r>
                      <a:r>
                        <a:rPr lang="it-IT" sz="1400" kern="1200" dirty="0">
                          <a:solidFill>
                            <a:schemeClr val="tx1"/>
                          </a:solidFill>
                          <a:latin typeface="Century Gothic"/>
                          <a:ea typeface="Calibri"/>
                          <a:cs typeface="Times New Roman"/>
                        </a:rPr>
                        <a:t>VIII</a:t>
                      </a:r>
                    </a:p>
                    <a:p>
                      <a:pPr marL="0" algn="just" defTabSz="914400" rtl="0" eaLnBrk="1" latinLnBrk="0" hangingPunct="1">
                        <a:lnSpc>
                          <a:spcPct val="115000"/>
                        </a:lnSpc>
                        <a:spcBef>
                          <a:spcPts val="0"/>
                        </a:spcBef>
                        <a:spcAft>
                          <a:spcPts val="0"/>
                        </a:spcAft>
                      </a:pPr>
                      <a:r>
                        <a:rPr lang="it-IT" sz="1400" kern="1200" dirty="0" smtClean="0">
                          <a:solidFill>
                            <a:schemeClr val="tx1"/>
                          </a:solidFill>
                          <a:latin typeface="Century Gothic"/>
                          <a:ea typeface="Calibri"/>
                          <a:cs typeface="Times New Roman"/>
                        </a:rPr>
                        <a:t>Indicazione </a:t>
                      </a:r>
                      <a:r>
                        <a:rPr lang="it-IT" sz="1400" kern="1200" dirty="0">
                          <a:solidFill>
                            <a:schemeClr val="tx1"/>
                          </a:solidFill>
                          <a:latin typeface="Century Gothic"/>
                          <a:ea typeface="Calibri"/>
                          <a:cs typeface="Times New Roman"/>
                        </a:rPr>
                        <a:t>quantitativa degli ingredienti</a:t>
                      </a:r>
                    </a:p>
                  </a:txBody>
                  <a:tcPr marL="33042" marR="33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400" dirty="0">
                          <a:latin typeface="Century Gothic"/>
                          <a:ea typeface="Calibri"/>
                          <a:cs typeface="Times New Roman"/>
                        </a:rPr>
                        <a:t>D. </a:t>
                      </a:r>
                      <a:r>
                        <a:rPr lang="it-IT" sz="1400" dirty="0" err="1">
                          <a:latin typeface="Century Gothic"/>
                          <a:ea typeface="Calibri"/>
                          <a:cs typeface="Times New Roman"/>
                        </a:rPr>
                        <a:t>L.vo</a:t>
                      </a:r>
                      <a:r>
                        <a:rPr lang="it-IT" sz="1400" dirty="0">
                          <a:latin typeface="Century Gothic"/>
                          <a:ea typeface="Calibri"/>
                          <a:cs typeface="Times New Roman"/>
                        </a:rPr>
                        <a:t> n. 109/92, articolo  . 8 </a:t>
                      </a:r>
                      <a:endParaRPr lang="it-IT" sz="1400" dirty="0">
                        <a:latin typeface="Calibri"/>
                        <a:ea typeface="Calibri"/>
                        <a:cs typeface="Times New Roman"/>
                      </a:endParaRPr>
                    </a:p>
                  </a:txBody>
                  <a:tcPr marL="33042" marR="33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400" dirty="0">
                          <a:latin typeface="Century Gothic"/>
                          <a:ea typeface="Calibri"/>
                          <a:cs typeface="Times New Roman"/>
                        </a:rPr>
                        <a:t>-</a:t>
                      </a:r>
                      <a:endParaRPr lang="it-IT" sz="1400" dirty="0">
                        <a:latin typeface="Calibri"/>
                        <a:ea typeface="Calibri"/>
                        <a:cs typeface="Times New Roman"/>
                      </a:endParaRPr>
                    </a:p>
                  </a:txBody>
                  <a:tcPr marL="33042" marR="33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73"/>
          <p:cNvSpPr>
            <a:spLocks noChangeArrowheads="1"/>
          </p:cNvSpPr>
          <p:nvPr/>
        </p:nvSpPr>
        <p:spPr bwMode="auto">
          <a:xfrm>
            <a:off x="0" y="0"/>
            <a:ext cx="9144000" cy="785794"/>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512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5124" name="Rectangle 7"/>
          <p:cNvSpPr>
            <a:spLocks noChangeArrowheads="1"/>
          </p:cNvSpPr>
          <p:nvPr/>
        </p:nvSpPr>
        <p:spPr bwMode="auto">
          <a:xfrm>
            <a:off x="36512" y="764704"/>
            <a:ext cx="9144000" cy="5297506"/>
          </a:xfrm>
          <a:prstGeom prst="rect">
            <a:avLst/>
          </a:prstGeom>
          <a:solidFill>
            <a:srgbClr val="FFFF99"/>
          </a:solidFill>
          <a:ln w="25400">
            <a:solidFill>
              <a:schemeClr val="tx1"/>
            </a:solidFill>
            <a:miter lim="800000"/>
            <a:headEnd/>
            <a:tailEnd/>
          </a:ln>
        </p:spPr>
        <p:txBody>
          <a:bodyPr/>
          <a:lstStyle/>
          <a:p>
            <a:pPr algn="just"/>
            <a:endParaRPr lang="it-IT" sz="1800">
              <a:latin typeface="Times New Roman" pitchFamily="18" charset="0"/>
              <a:ea typeface="Calibri" pitchFamily="34" charset="0"/>
              <a:cs typeface="Times New Roman" pitchFamily="18" charset="0"/>
            </a:endParaRPr>
          </a:p>
          <a:p>
            <a:pPr algn="just"/>
            <a:endParaRPr lang="it-IT" sz="1800">
              <a:latin typeface="Comic Sans MS" pitchFamily="66" charset="0"/>
              <a:ea typeface="Calibri" pitchFamily="34" charset="0"/>
              <a:cs typeface="Times New Roman" pitchFamily="18" charset="0"/>
            </a:endParaRPr>
          </a:p>
          <a:p>
            <a:pPr algn="just"/>
            <a:endParaRPr lang="it-IT" sz="1800">
              <a:latin typeface="Comic Sans MS" pitchFamily="66" charset="0"/>
              <a:ea typeface="Calibri" pitchFamily="34" charset="0"/>
              <a:cs typeface="Times New Roman" pitchFamily="18" charset="0"/>
            </a:endParaRPr>
          </a:p>
          <a:p>
            <a:pPr algn="just"/>
            <a:endParaRPr lang="it-IT" sz="1800">
              <a:latin typeface="Comic Sans MS" pitchFamily="66" charset="0"/>
              <a:ea typeface="Calibri" pitchFamily="34" charset="0"/>
              <a:cs typeface="Times New Roman" pitchFamily="18" charset="0"/>
            </a:endParaRPr>
          </a:p>
          <a:p>
            <a:pPr algn="just"/>
            <a:endParaRPr lang="it-IT" sz="1800">
              <a:latin typeface="Comic Sans MS" pitchFamily="66" charset="0"/>
              <a:ea typeface="Calibri" pitchFamily="34" charset="0"/>
              <a:cs typeface="Times New Roman" pitchFamily="18" charset="0"/>
            </a:endParaRPr>
          </a:p>
          <a:p>
            <a:pPr algn="just"/>
            <a:endParaRPr lang="it-IT" sz="1800">
              <a:latin typeface="Comic Sans MS" pitchFamily="66" charset="0"/>
              <a:ea typeface="Calibri" pitchFamily="34" charset="0"/>
              <a:cs typeface="Times New Roman" pitchFamily="18" charset="0"/>
            </a:endParaRPr>
          </a:p>
          <a:p>
            <a:pPr algn="just"/>
            <a:endParaRPr lang="it-IT" sz="1800">
              <a:latin typeface="Comic Sans MS" pitchFamily="66" charset="0"/>
              <a:ea typeface="Calibri" pitchFamily="34" charset="0"/>
              <a:cs typeface="Times New Roman" pitchFamily="18" charset="0"/>
            </a:endParaRPr>
          </a:p>
          <a:p>
            <a:pPr algn="just"/>
            <a:endParaRPr lang="it-IT" sz="1800">
              <a:latin typeface="Comic Sans MS" pitchFamily="66" charset="0"/>
              <a:ea typeface="Calibri" pitchFamily="34" charset="0"/>
              <a:cs typeface="Times New Roman" pitchFamily="18" charset="0"/>
            </a:endParaRPr>
          </a:p>
          <a:p>
            <a:pPr algn="just"/>
            <a:endParaRPr lang="it-IT" sz="1800">
              <a:latin typeface="Comic Sans MS" pitchFamily="66" charset="0"/>
              <a:ea typeface="Calibri" pitchFamily="34" charset="0"/>
              <a:cs typeface="Times New Roman" pitchFamily="18" charset="0"/>
            </a:endParaRPr>
          </a:p>
          <a:p>
            <a:pPr algn="just"/>
            <a:endParaRPr lang="it-IT" sz="1800">
              <a:latin typeface="Comic Sans MS" pitchFamily="66" charset="0"/>
              <a:ea typeface="Calibri" pitchFamily="34" charset="0"/>
              <a:cs typeface="Times New Roman" pitchFamily="18" charset="0"/>
            </a:endParaRPr>
          </a:p>
          <a:p>
            <a:pPr algn="just"/>
            <a:endParaRPr lang="it-IT" sz="1800">
              <a:latin typeface="Comic Sans MS" pitchFamily="66" charset="0"/>
              <a:ea typeface="Calibri" pitchFamily="34" charset="0"/>
              <a:cs typeface="Times New Roman" pitchFamily="18" charset="0"/>
            </a:endParaRPr>
          </a:p>
          <a:p>
            <a:pPr algn="just"/>
            <a:endParaRPr lang="it-IT" sz="1800">
              <a:latin typeface="Comic Sans MS" pitchFamily="66" charset="0"/>
              <a:ea typeface="Calibri" pitchFamily="34" charset="0"/>
              <a:cs typeface="Times New Roman" pitchFamily="18" charset="0"/>
            </a:endParaRPr>
          </a:p>
          <a:p>
            <a:pPr algn="just"/>
            <a:endParaRPr lang="it-IT" sz="1800">
              <a:latin typeface="Comic Sans MS" pitchFamily="66" charset="0"/>
              <a:ea typeface="Calibri" pitchFamily="34" charset="0"/>
              <a:cs typeface="Times New Roman" pitchFamily="18" charset="0"/>
            </a:endParaRPr>
          </a:p>
        </p:txBody>
      </p:sp>
      <p:sp>
        <p:nvSpPr>
          <p:cNvPr id="16" name="Pentagono 15"/>
          <p:cNvSpPr/>
          <p:nvPr/>
        </p:nvSpPr>
        <p:spPr>
          <a:xfrm>
            <a:off x="322356" y="1175662"/>
            <a:ext cx="2268000" cy="828000"/>
          </a:xfrm>
          <a:prstGeom prst="homePlate">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it-IT" sz="1800" b="1" dirty="0" smtClean="0">
                <a:solidFill>
                  <a:srgbClr val="FF0000"/>
                </a:solidFill>
                <a:latin typeface="Comic Sans MS" pitchFamily="66" charset="0"/>
              </a:rPr>
              <a:t>Requisito di base</a:t>
            </a:r>
            <a:endParaRPr lang="it-IT" sz="1800" b="1" dirty="0">
              <a:solidFill>
                <a:srgbClr val="FF0000"/>
              </a:solidFill>
              <a:latin typeface="Comic Sans MS" pitchFamily="66" charset="0"/>
            </a:endParaRPr>
          </a:p>
        </p:txBody>
      </p:sp>
      <p:sp>
        <p:nvSpPr>
          <p:cNvPr id="17" name="Pentagono 16"/>
          <p:cNvSpPr/>
          <p:nvPr/>
        </p:nvSpPr>
        <p:spPr>
          <a:xfrm>
            <a:off x="323528" y="2817024"/>
            <a:ext cx="2304000" cy="828000"/>
          </a:xfrm>
          <a:prstGeom prst="homePlate">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it-IT" sz="1800" b="1" dirty="0" smtClean="0">
                <a:solidFill>
                  <a:srgbClr val="FF0000"/>
                </a:solidFill>
                <a:latin typeface="Comic Sans MS" pitchFamily="66" charset="0"/>
              </a:rPr>
              <a:t>Catena Alimentare </a:t>
            </a:r>
            <a:endParaRPr lang="it-IT" sz="1800" b="1" dirty="0">
              <a:solidFill>
                <a:srgbClr val="FF0000"/>
              </a:solidFill>
              <a:latin typeface="Comic Sans MS" pitchFamily="66" charset="0"/>
            </a:endParaRPr>
          </a:p>
        </p:txBody>
      </p:sp>
      <p:sp>
        <p:nvSpPr>
          <p:cNvPr id="18" name="Rettangolo 17"/>
          <p:cNvSpPr/>
          <p:nvPr/>
        </p:nvSpPr>
        <p:spPr>
          <a:xfrm>
            <a:off x="2868976" y="1000108"/>
            <a:ext cx="5580000" cy="1080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dirty="0" smtClean="0">
                <a:solidFill>
                  <a:schemeClr val="accent2">
                    <a:lumMod val="50000"/>
                  </a:schemeClr>
                </a:solidFill>
                <a:latin typeface="Comic Sans MS" pitchFamily="66" charset="0"/>
                <a:ea typeface="Calibri" pitchFamily="34" charset="0"/>
                <a:cs typeface="Times New Roman" pitchFamily="18" charset="0"/>
              </a:rPr>
              <a:t>Qualunque alimento destinato al consumatore finale o alle collettività è accompagnato da informazioni conformi al regolamento. </a:t>
            </a:r>
          </a:p>
        </p:txBody>
      </p:sp>
      <p:sp>
        <p:nvSpPr>
          <p:cNvPr id="19" name="Rettangolo 18"/>
          <p:cNvSpPr/>
          <p:nvPr/>
        </p:nvSpPr>
        <p:spPr>
          <a:xfrm>
            <a:off x="2868976" y="2493016"/>
            <a:ext cx="5580000" cy="1440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dirty="0" smtClean="0">
                <a:solidFill>
                  <a:schemeClr val="accent2">
                    <a:lumMod val="50000"/>
                  </a:schemeClr>
                </a:solidFill>
                <a:latin typeface="Comic Sans MS" pitchFamily="66" charset="0"/>
                <a:ea typeface="Calibri" pitchFamily="34" charset="0"/>
                <a:cs typeface="Times New Roman" pitchFamily="18" charset="0"/>
              </a:rPr>
              <a:t>Si applica agli OSA in tutte le fasi della catena alimentare per forniture di alimenti destinati al consumatore finale, compresi quelli forniti dalle collettività, e a quelli destinati alla fornitura delle collettività.</a:t>
            </a:r>
            <a:endParaRPr lang="it-IT" sz="1800" dirty="0">
              <a:solidFill>
                <a:schemeClr val="accent2">
                  <a:lumMod val="50000"/>
                </a:schemeClr>
              </a:solidFill>
              <a:latin typeface="Comic Sans MS" pitchFamily="66" charset="0"/>
              <a:ea typeface="Calibri" pitchFamily="34" charset="0"/>
              <a:cs typeface="Times New Roman" pitchFamily="18" charset="0"/>
            </a:endParaRPr>
          </a:p>
        </p:txBody>
      </p:sp>
      <p:grpSp>
        <p:nvGrpSpPr>
          <p:cNvPr id="5138" name="Gruppo 12"/>
          <p:cNvGrpSpPr>
            <a:grpSpLocks/>
          </p:cNvGrpSpPr>
          <p:nvPr/>
        </p:nvGrpSpPr>
        <p:grpSpPr bwMode="auto">
          <a:xfrm>
            <a:off x="127000" y="116632"/>
            <a:ext cx="8445500" cy="576263"/>
            <a:chOff x="142844" y="1571612"/>
            <a:chExt cx="8445950" cy="576000"/>
          </a:xfrm>
        </p:grpSpPr>
        <p:sp>
          <p:nvSpPr>
            <p:cNvPr id="20" name="Ovale 19"/>
            <p:cNvSpPr/>
            <p:nvPr/>
          </p:nvSpPr>
          <p:spPr>
            <a:xfrm>
              <a:off x="142844" y="1571612"/>
              <a:ext cx="1619336" cy="571239"/>
            </a:xfrm>
            <a:prstGeom prst="ellipse">
              <a:avLst/>
            </a:prstGeom>
            <a:solidFill>
              <a:srgbClr val="FF0000"/>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a:latin typeface="Comic Sans MS" pitchFamily="66" charset="0"/>
                </a:rPr>
                <a:t>QUANDO</a:t>
              </a:r>
            </a:p>
          </p:txBody>
        </p:sp>
        <p:sp>
          <p:nvSpPr>
            <p:cNvPr id="21" name="Rettangolo 20"/>
            <p:cNvSpPr/>
            <p:nvPr/>
          </p:nvSpPr>
          <p:spPr>
            <a:xfrm>
              <a:off x="1928877" y="1571612"/>
              <a:ext cx="6659917"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FF0000"/>
                  </a:solidFill>
                  <a:latin typeface="Comic Sans MS" pitchFamily="66" charset="0"/>
                </a:rPr>
                <a:t>va fornita l’informazione sugli alimenti?</a:t>
              </a:r>
            </a:p>
          </p:txBody>
        </p:sp>
      </p:grpSp>
      <p:pic>
        <p:nvPicPr>
          <p:cNvPr id="15" name="Picture 70" descr="ssica"/>
          <p:cNvPicPr preferRelativeResize="0">
            <a:picLocks noChangeArrowheads="1"/>
          </p:cNvPicPr>
          <p:nvPr/>
        </p:nvPicPr>
        <p:blipFill>
          <a:blip r:embed="rId4" cstate="print"/>
          <a:srcRect/>
          <a:stretch>
            <a:fillRect/>
          </a:stretch>
        </p:blipFill>
        <p:spPr bwMode="auto">
          <a:xfrm>
            <a:off x="36512" y="6345634"/>
            <a:ext cx="1655763" cy="539750"/>
          </a:xfrm>
          <a:prstGeom prst="rect">
            <a:avLst/>
          </a:prstGeom>
          <a:noFill/>
          <a:ln w="9525">
            <a:noFill/>
            <a:miter lim="800000"/>
            <a:headEnd/>
            <a:tailEnd/>
          </a:ln>
        </p:spPr>
      </p:pic>
      <p:sp>
        <p:nvSpPr>
          <p:cNvPr id="22" name="Text Box 71"/>
          <p:cNvSpPr txBox="1">
            <a:spLocks noChangeArrowheads="1"/>
          </p:cNvSpPr>
          <p:nvPr/>
        </p:nvSpPr>
        <p:spPr bwMode="auto">
          <a:xfrm>
            <a:off x="1655762" y="6345634"/>
            <a:ext cx="7524750" cy="539750"/>
          </a:xfrm>
          <a:prstGeom prst="rect">
            <a:avLst/>
          </a:prstGeom>
          <a:solidFill>
            <a:srgbClr val="0099FF"/>
          </a:solidFill>
          <a:ln w="9525" algn="ctr">
            <a:noFill/>
            <a:miter lim="800000"/>
            <a:headEnd/>
            <a:tailEnd/>
          </a:ln>
        </p:spPr>
        <p:txBody>
          <a:bodyPr/>
          <a:lstStyle/>
          <a:p>
            <a:pPr algn="ctr">
              <a:lnSpc>
                <a:spcPct val="110000"/>
              </a:lnSpc>
            </a:pPr>
            <a:r>
              <a:rPr lang="it-IT" sz="1000" b="1" dirty="0" smtClean="0">
                <a:solidFill>
                  <a:schemeClr val="bg1">
                    <a:lumMod val="95000"/>
                  </a:schemeClr>
                </a:solidFill>
                <a:latin typeface="Comic Sans MS" pitchFamily="66" charset="0"/>
              </a:rPr>
              <a:t>Informazioni sugli alimenti ai consumatori ai sensi del Regolamento (UE) N. 1169/2011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checkerboard(across)">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checkerboard(across)">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checkerboard(across)">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checkerboard(across)">
                                      <p:cBhvr>
                                        <p:cTn id="2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630000"/>
            <a:ext cx="9144000" cy="6228000"/>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grpSp>
        <p:nvGrpSpPr>
          <p:cNvPr id="2" name="Gruppo 15"/>
          <p:cNvGrpSpPr/>
          <p:nvPr/>
        </p:nvGrpSpPr>
        <p:grpSpPr>
          <a:xfrm>
            <a:off x="179512" y="-27384"/>
            <a:ext cx="8445500" cy="576263"/>
            <a:chOff x="251520" y="44425"/>
            <a:chExt cx="8445500" cy="576263"/>
          </a:xfrm>
        </p:grpSpPr>
        <p:sp>
          <p:nvSpPr>
            <p:cNvPr id="17" name="Ovale 16"/>
            <p:cNvSpPr/>
            <p:nvPr/>
          </p:nvSpPr>
          <p:spPr bwMode="auto">
            <a:xfrm>
              <a:off x="251520" y="46806"/>
              <a:ext cx="1619250" cy="571500"/>
            </a:xfrm>
            <a:prstGeom prst="ellipse">
              <a:avLst/>
            </a:prstGeom>
            <a:solidFill>
              <a:srgbClr val="990033"/>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Come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0000CC"/>
                  </a:solidFill>
                  <a:latin typeface="Comic Sans MS" pitchFamily="66" charset="0"/>
                </a:rPr>
                <a:t>indicare le informazioni obbligatorie?</a:t>
              </a:r>
              <a:endParaRPr lang="it-IT" sz="1600" b="1" dirty="0">
                <a:solidFill>
                  <a:srgbClr val="0000CC"/>
                </a:solidFill>
                <a:latin typeface="Comic Sans MS" pitchFamily="66" charset="0"/>
              </a:endParaRPr>
            </a:p>
          </p:txBody>
        </p:sp>
      </p:grpSp>
      <p:graphicFrame>
        <p:nvGraphicFramePr>
          <p:cNvPr id="21" name="Tabella 20"/>
          <p:cNvGraphicFramePr>
            <a:graphicFrameLocks noGrp="1"/>
          </p:cNvGraphicFramePr>
          <p:nvPr/>
        </p:nvGraphicFramePr>
        <p:xfrm>
          <a:off x="179512" y="764705"/>
          <a:ext cx="8712968" cy="736092"/>
        </p:xfrm>
        <a:graphic>
          <a:graphicData uri="http://schemas.openxmlformats.org/drawingml/2006/table">
            <a:tbl>
              <a:tblPr/>
              <a:tblGrid>
                <a:gridCol w="1728192"/>
                <a:gridCol w="1656184"/>
                <a:gridCol w="5328592"/>
              </a:tblGrid>
              <a:tr h="160238">
                <a:tc gridSpan="3">
                  <a:txBody>
                    <a:bodyPr/>
                    <a:lstStyle/>
                    <a:p>
                      <a:pPr indent="457200" algn="ctr">
                        <a:lnSpc>
                          <a:spcPct val="115000"/>
                        </a:lnSpc>
                        <a:spcAft>
                          <a:spcPts val="0"/>
                        </a:spcAft>
                      </a:pPr>
                      <a:r>
                        <a:rPr lang="it-IT" sz="1400" b="1" dirty="0">
                          <a:latin typeface="Century Gothic"/>
                          <a:ea typeface="Calibri"/>
                          <a:cs typeface="Arial"/>
                        </a:rPr>
                        <a:t>Tab. 1 – Principali novità del Regolamento e raccordo con le precedenti norme di riferimento</a:t>
                      </a:r>
                      <a:endParaRPr lang="it-IT" sz="1600" b="1" dirty="0">
                        <a:latin typeface="Calibri"/>
                        <a:ea typeface="Calibri"/>
                        <a:cs typeface="Times New Roman"/>
                      </a:endParaRPr>
                    </a:p>
                  </a:txBody>
                  <a:tcPr marL="28158" marR="28158"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r>
              <a:tr h="164479">
                <a:tc>
                  <a:txBody>
                    <a:bodyPr/>
                    <a:lstStyle/>
                    <a:p>
                      <a:pPr algn="ctr">
                        <a:lnSpc>
                          <a:spcPct val="115000"/>
                        </a:lnSpc>
                        <a:spcAft>
                          <a:spcPts val="0"/>
                        </a:spcAft>
                      </a:pPr>
                      <a:r>
                        <a:rPr lang="it-IT" sz="1400" b="1">
                          <a:latin typeface="Century Gothic"/>
                          <a:ea typeface="Calibri"/>
                          <a:cs typeface="Times New Roman"/>
                        </a:rPr>
                        <a:t>Regolamento UE n. 1169/2011</a:t>
                      </a:r>
                      <a:endParaRPr lang="it-IT" sz="160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it-IT" sz="1400" b="1">
                          <a:latin typeface="Century Gothic"/>
                          <a:ea typeface="Calibri"/>
                          <a:cs typeface="Times New Roman"/>
                        </a:rPr>
                        <a:t>Riferimento precedenti norme </a:t>
                      </a:r>
                      <a:endParaRPr lang="it-IT" sz="160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it-IT" sz="1400" b="1" dirty="0">
                          <a:latin typeface="Century Gothic"/>
                          <a:ea typeface="Calibri"/>
                          <a:cs typeface="Times New Roman"/>
                        </a:rPr>
                        <a:t>Principali novità</a:t>
                      </a:r>
                      <a:endParaRPr lang="it-IT" sz="16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bl>
          </a:graphicData>
        </a:graphic>
      </p:graphicFrame>
      <p:graphicFrame>
        <p:nvGraphicFramePr>
          <p:cNvPr id="10" name="Tabella 9"/>
          <p:cNvGraphicFramePr>
            <a:graphicFrameLocks noGrp="1"/>
          </p:cNvGraphicFramePr>
          <p:nvPr/>
        </p:nvGraphicFramePr>
        <p:xfrm>
          <a:off x="179512" y="1656115"/>
          <a:ext cx="8712967" cy="4731258"/>
        </p:xfrm>
        <a:graphic>
          <a:graphicData uri="http://schemas.openxmlformats.org/drawingml/2006/table">
            <a:tbl>
              <a:tblPr/>
              <a:tblGrid>
                <a:gridCol w="1728192"/>
                <a:gridCol w="1656184"/>
                <a:gridCol w="5328591"/>
              </a:tblGrid>
              <a:tr h="183565">
                <a:tc>
                  <a:txBody>
                    <a:bodyPr/>
                    <a:lstStyle/>
                    <a:p>
                      <a:pPr>
                        <a:spcBef>
                          <a:spcPts val="0"/>
                        </a:spcBef>
                        <a:spcAft>
                          <a:spcPts val="0"/>
                        </a:spcAft>
                      </a:pPr>
                      <a:r>
                        <a:rPr lang="it-IT" sz="1400" i="1" dirty="0">
                          <a:solidFill>
                            <a:srgbClr val="000000"/>
                          </a:solidFill>
                          <a:latin typeface="Century Gothic"/>
                          <a:ea typeface="Calibri"/>
                          <a:cs typeface="EUAlbertina"/>
                        </a:rPr>
                        <a:t>Articolo 23 e </a:t>
                      </a:r>
                      <a:r>
                        <a:rPr lang="it-IT" sz="1400" i="1" dirty="0" smtClean="0">
                          <a:solidFill>
                            <a:srgbClr val="000000"/>
                          </a:solidFill>
                          <a:latin typeface="Century Gothic"/>
                          <a:ea typeface="Calibri"/>
                          <a:cs typeface="EUAlbertina"/>
                        </a:rPr>
                        <a:t>Allegato </a:t>
                      </a:r>
                      <a:r>
                        <a:rPr lang="it-IT" sz="1400" i="1" dirty="0">
                          <a:solidFill>
                            <a:srgbClr val="000000"/>
                          </a:solidFill>
                          <a:latin typeface="Century Gothic"/>
                          <a:ea typeface="Calibri"/>
                          <a:cs typeface="EUAlbertina"/>
                        </a:rPr>
                        <a:t>IX</a:t>
                      </a:r>
                      <a:endParaRPr lang="it-IT" sz="1600" dirty="0">
                        <a:latin typeface="EUAlbertina"/>
                        <a:ea typeface="Calibri"/>
                        <a:cs typeface="Times New Roman"/>
                      </a:endParaRPr>
                    </a:p>
                    <a:p>
                      <a:pPr>
                        <a:spcBef>
                          <a:spcPts val="0"/>
                        </a:spcBef>
                        <a:spcAft>
                          <a:spcPts val="0"/>
                        </a:spcAft>
                      </a:pPr>
                      <a:r>
                        <a:rPr lang="it-IT" sz="1400" dirty="0">
                          <a:solidFill>
                            <a:srgbClr val="000000"/>
                          </a:solidFill>
                          <a:latin typeface="Century Gothic"/>
                          <a:ea typeface="Calibri"/>
                          <a:cs typeface="EUAlbertina"/>
                        </a:rPr>
                        <a:t>Quantità netta</a:t>
                      </a:r>
                      <a:endParaRPr lang="it-IT" sz="1600" dirty="0">
                        <a:latin typeface="EUAlbertina"/>
                        <a:ea typeface="Calibri"/>
                        <a:cs typeface="Times New Roman"/>
                      </a:endParaRPr>
                    </a:p>
                  </a:txBody>
                  <a:tcPr marL="33042" marR="33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400" dirty="0">
                          <a:latin typeface="Century Gothic"/>
                          <a:ea typeface="Calibri"/>
                          <a:cs typeface="Times New Roman"/>
                        </a:rPr>
                        <a:t>D. </a:t>
                      </a:r>
                      <a:r>
                        <a:rPr lang="it-IT" sz="1400" dirty="0" err="1">
                          <a:latin typeface="Century Gothic"/>
                          <a:ea typeface="Calibri"/>
                          <a:cs typeface="Times New Roman"/>
                        </a:rPr>
                        <a:t>L.vo</a:t>
                      </a:r>
                      <a:r>
                        <a:rPr lang="it-IT" sz="1400" dirty="0">
                          <a:latin typeface="Century Gothic"/>
                          <a:ea typeface="Calibri"/>
                          <a:cs typeface="Times New Roman"/>
                        </a:rPr>
                        <a:t> n. 109/92, articolo  . 9</a:t>
                      </a:r>
                      <a:endParaRPr lang="it-IT" sz="1400" dirty="0">
                        <a:latin typeface="Calibri"/>
                        <a:ea typeface="Calibri"/>
                        <a:cs typeface="Times New Roman"/>
                      </a:endParaRPr>
                    </a:p>
                  </a:txBody>
                  <a:tcPr marL="33042" marR="33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400">
                          <a:latin typeface="Century Gothic"/>
                          <a:ea typeface="Calibri"/>
                          <a:cs typeface="Times New Roman"/>
                        </a:rPr>
                        <a:t>-</a:t>
                      </a:r>
                      <a:endParaRPr lang="it-IT" sz="1400">
                        <a:latin typeface="Calibri"/>
                        <a:ea typeface="Calibri"/>
                        <a:cs typeface="Times New Roman"/>
                      </a:endParaRPr>
                    </a:p>
                  </a:txBody>
                  <a:tcPr marL="33042" marR="33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8673">
                <a:tc>
                  <a:txBody>
                    <a:bodyPr/>
                    <a:lstStyle/>
                    <a:p>
                      <a:pPr>
                        <a:spcBef>
                          <a:spcPts val="0"/>
                        </a:spcBef>
                        <a:spcAft>
                          <a:spcPts val="0"/>
                        </a:spcAft>
                      </a:pPr>
                      <a:r>
                        <a:rPr lang="it-IT" sz="1400" i="1" dirty="0">
                          <a:solidFill>
                            <a:srgbClr val="000000"/>
                          </a:solidFill>
                          <a:latin typeface="Century Gothic"/>
                          <a:ea typeface="Calibri"/>
                          <a:cs typeface="EUAlbertina"/>
                        </a:rPr>
                        <a:t>Articolo 24 e allegato X</a:t>
                      </a:r>
                      <a:endParaRPr lang="it-IT" sz="1600" dirty="0">
                        <a:latin typeface="EUAlbertina"/>
                        <a:ea typeface="Calibri"/>
                        <a:cs typeface="Times New Roman"/>
                      </a:endParaRPr>
                    </a:p>
                    <a:p>
                      <a:pPr>
                        <a:spcBef>
                          <a:spcPts val="0"/>
                        </a:spcBef>
                        <a:spcAft>
                          <a:spcPts val="0"/>
                        </a:spcAft>
                      </a:pPr>
                      <a:r>
                        <a:rPr lang="it-IT" sz="1400" dirty="0">
                          <a:solidFill>
                            <a:srgbClr val="000000"/>
                          </a:solidFill>
                          <a:latin typeface="Century Gothic"/>
                          <a:ea typeface="Calibri"/>
                          <a:cs typeface="EUAlbertina"/>
                        </a:rPr>
                        <a:t>Termine minimo di conservazione, data di scadenza e data di congelamento</a:t>
                      </a:r>
                      <a:endParaRPr lang="it-IT" sz="1600" dirty="0">
                        <a:latin typeface="EUAlbertina"/>
                        <a:ea typeface="Calibri"/>
                        <a:cs typeface="Times New Roman"/>
                      </a:endParaRPr>
                    </a:p>
                  </a:txBody>
                  <a:tcPr marL="33042" marR="33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400" dirty="0">
                          <a:latin typeface="Century Gothic"/>
                          <a:ea typeface="Calibri"/>
                          <a:cs typeface="Times New Roman"/>
                        </a:rPr>
                        <a:t>D. </a:t>
                      </a:r>
                      <a:r>
                        <a:rPr lang="it-IT" sz="1400" dirty="0" err="1">
                          <a:latin typeface="Century Gothic"/>
                          <a:ea typeface="Calibri"/>
                          <a:cs typeface="Times New Roman"/>
                        </a:rPr>
                        <a:t>L.vo</a:t>
                      </a:r>
                      <a:r>
                        <a:rPr lang="it-IT" sz="1400" dirty="0">
                          <a:latin typeface="Century Gothic"/>
                          <a:ea typeface="Calibri"/>
                          <a:cs typeface="Times New Roman"/>
                        </a:rPr>
                        <a:t> n. 109/92, articoli 10 e 10-bis</a:t>
                      </a:r>
                      <a:endParaRPr lang="it-IT" sz="1400" dirty="0">
                        <a:latin typeface="Calibri"/>
                        <a:ea typeface="Calibri"/>
                        <a:cs typeface="Times New Roman"/>
                      </a:endParaRPr>
                    </a:p>
                  </a:txBody>
                  <a:tcPr marL="33042" marR="33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dirty="0" smtClean="0">
                          <a:solidFill>
                            <a:srgbClr val="000000"/>
                          </a:solidFill>
                          <a:latin typeface="Century Gothic"/>
                          <a:ea typeface="Calibri"/>
                          <a:cs typeface="EUAlbertina"/>
                        </a:rPr>
                        <a:t>Alimento </a:t>
                      </a:r>
                      <a:r>
                        <a:rPr lang="it-IT" sz="1400" b="1" dirty="0" smtClean="0">
                          <a:solidFill>
                            <a:srgbClr val="000000"/>
                          </a:solidFill>
                          <a:latin typeface="Century Gothic"/>
                          <a:ea typeface="Calibri"/>
                          <a:cs typeface="EUAlbertina"/>
                        </a:rPr>
                        <a:t>a </a:t>
                      </a:r>
                      <a:r>
                        <a:rPr lang="it-IT" sz="1400" b="1" dirty="0">
                          <a:solidFill>
                            <a:srgbClr val="000000"/>
                          </a:solidFill>
                          <a:latin typeface="Century Gothic"/>
                          <a:ea typeface="Calibri"/>
                          <a:cs typeface="EUAlbertina"/>
                        </a:rPr>
                        <a:t>rischio </a:t>
                      </a:r>
                      <a:r>
                        <a:rPr lang="it-IT" sz="1400" dirty="0">
                          <a:solidFill>
                            <a:srgbClr val="000000"/>
                          </a:solidFill>
                          <a:latin typeface="Century Gothic"/>
                          <a:ea typeface="Calibri"/>
                          <a:cs typeface="EUAlbertina"/>
                        </a:rPr>
                        <a:t>a norma dell’articolo 14, paragrafi da 2 a 5, del </a:t>
                      </a:r>
                      <a:r>
                        <a:rPr lang="it-IT" sz="1400" dirty="0" err="1" smtClean="0">
                          <a:solidFill>
                            <a:srgbClr val="000000"/>
                          </a:solidFill>
                          <a:latin typeface="Century Gothic"/>
                          <a:ea typeface="Calibri"/>
                          <a:cs typeface="EUAlbertina"/>
                        </a:rPr>
                        <a:t>Reg</a:t>
                      </a:r>
                      <a:r>
                        <a:rPr lang="it-IT" sz="1400" dirty="0" smtClean="0">
                          <a:solidFill>
                            <a:srgbClr val="000000"/>
                          </a:solidFill>
                          <a:latin typeface="Century Gothic"/>
                          <a:ea typeface="Calibri"/>
                          <a:cs typeface="EUAlbertina"/>
                        </a:rPr>
                        <a:t> </a:t>
                      </a:r>
                      <a:r>
                        <a:rPr lang="it-IT" sz="1400" dirty="0">
                          <a:solidFill>
                            <a:srgbClr val="000000"/>
                          </a:solidFill>
                          <a:latin typeface="Century Gothic"/>
                          <a:ea typeface="Calibri"/>
                          <a:cs typeface="EUAlbertina"/>
                        </a:rPr>
                        <a:t>n. 178/2002. </a:t>
                      </a:r>
                      <a:endParaRPr lang="it-IT" sz="1400" dirty="0">
                        <a:latin typeface="Calibri"/>
                        <a:ea typeface="Calibri"/>
                        <a:cs typeface="Times New Roman"/>
                      </a:endParaRPr>
                    </a:p>
                    <a:p>
                      <a:pPr algn="just">
                        <a:lnSpc>
                          <a:spcPct val="115000"/>
                        </a:lnSpc>
                        <a:spcAft>
                          <a:spcPts val="0"/>
                        </a:spcAft>
                      </a:pPr>
                      <a:r>
                        <a:rPr lang="it-IT" sz="1400" dirty="0">
                          <a:latin typeface="Century Gothic"/>
                          <a:ea typeface="Calibri"/>
                          <a:cs typeface="Times New Roman"/>
                        </a:rPr>
                        <a:t>La </a:t>
                      </a:r>
                      <a:r>
                        <a:rPr lang="it-IT" sz="1400" b="1" dirty="0">
                          <a:latin typeface="Century Gothic"/>
                          <a:ea typeface="Calibri"/>
                          <a:cs typeface="Times New Roman"/>
                        </a:rPr>
                        <a:t>data di congelamento o la data di primo congelamento </a:t>
                      </a:r>
                      <a:r>
                        <a:rPr lang="it-IT" sz="1400" dirty="0">
                          <a:latin typeface="Century Gothic"/>
                          <a:ea typeface="Calibri"/>
                          <a:cs typeface="Times New Roman"/>
                        </a:rPr>
                        <a:t>per la carne, le preparazioni </a:t>
                      </a:r>
                      <a:r>
                        <a:rPr lang="it-IT" sz="1400" b="1" dirty="0">
                          <a:latin typeface="Century Gothic"/>
                          <a:ea typeface="Calibri"/>
                          <a:cs typeface="Times New Roman"/>
                        </a:rPr>
                        <a:t>a base di carne e i prodotti non trasformati a base di pesce congelati </a:t>
                      </a:r>
                      <a:r>
                        <a:rPr lang="it-IT" sz="1400" dirty="0">
                          <a:latin typeface="Century Gothic"/>
                          <a:ea typeface="Calibri"/>
                          <a:cs typeface="Times New Roman"/>
                        </a:rPr>
                        <a:t>è indicata nel modo seguente: </a:t>
                      </a:r>
                      <a:endParaRPr lang="it-IT" sz="1400" dirty="0">
                        <a:latin typeface="Calibri"/>
                        <a:ea typeface="Calibri"/>
                        <a:cs typeface="Times New Roman"/>
                      </a:endParaRPr>
                    </a:p>
                    <a:p>
                      <a:pPr marL="0" indent="-136525" algn="just" defTabSz="914400" rtl="0" eaLnBrk="1" latinLnBrk="0" hangingPunct="1">
                        <a:lnSpc>
                          <a:spcPct val="115000"/>
                        </a:lnSpc>
                        <a:spcAft>
                          <a:spcPts val="0"/>
                        </a:spcAft>
                      </a:pPr>
                      <a:r>
                        <a:rPr lang="it-IT" sz="1400" kern="1200" dirty="0">
                          <a:solidFill>
                            <a:srgbClr val="000000"/>
                          </a:solidFill>
                          <a:latin typeface="Century Gothic"/>
                          <a:ea typeface="Calibri"/>
                          <a:cs typeface="EUAlbertina"/>
                        </a:rPr>
                        <a:t>a) è preceduta dall’espressione «Congelato il …»; </a:t>
                      </a:r>
                    </a:p>
                    <a:p>
                      <a:pPr marL="0" indent="-136525" algn="just" defTabSz="914400" rtl="0" eaLnBrk="1" latinLnBrk="0" hangingPunct="1">
                        <a:lnSpc>
                          <a:spcPct val="115000"/>
                        </a:lnSpc>
                        <a:spcAft>
                          <a:spcPts val="0"/>
                        </a:spcAft>
                      </a:pPr>
                      <a:r>
                        <a:rPr lang="it-IT" sz="1400" kern="1200" dirty="0">
                          <a:solidFill>
                            <a:srgbClr val="000000"/>
                          </a:solidFill>
                          <a:latin typeface="Century Gothic"/>
                          <a:ea typeface="Calibri"/>
                          <a:cs typeface="EUAlbertina"/>
                        </a:rPr>
                        <a:t>b) le espressioni di cui alla lettera a) sono accompagnate: </a:t>
                      </a:r>
                    </a:p>
                    <a:p>
                      <a:pPr marL="0" indent="-136525" algn="just" defTabSz="914400" rtl="0" eaLnBrk="1" latinLnBrk="0" hangingPunct="1">
                        <a:lnSpc>
                          <a:spcPct val="115000"/>
                        </a:lnSpc>
                        <a:spcAft>
                          <a:spcPts val="0"/>
                        </a:spcAft>
                      </a:pPr>
                      <a:r>
                        <a:rPr lang="it-IT" sz="1400" kern="1200" dirty="0">
                          <a:solidFill>
                            <a:srgbClr val="000000"/>
                          </a:solidFill>
                          <a:latin typeface="Century Gothic"/>
                          <a:ea typeface="Calibri"/>
                          <a:cs typeface="EUAlbertina"/>
                        </a:rPr>
                        <a:t>— dalla data stessa, oppure </a:t>
                      </a:r>
                    </a:p>
                    <a:p>
                      <a:pPr marL="0" indent="-136525" algn="just" defTabSz="914400" rtl="0" eaLnBrk="1" latinLnBrk="0" hangingPunct="1">
                        <a:lnSpc>
                          <a:spcPct val="115000"/>
                        </a:lnSpc>
                        <a:spcAft>
                          <a:spcPts val="0"/>
                        </a:spcAft>
                      </a:pPr>
                      <a:r>
                        <a:rPr lang="it-IT" sz="1400" kern="1200" dirty="0">
                          <a:solidFill>
                            <a:srgbClr val="000000"/>
                          </a:solidFill>
                          <a:latin typeface="Century Gothic"/>
                          <a:ea typeface="Calibri"/>
                          <a:cs typeface="EUAlbertina"/>
                        </a:rPr>
                        <a:t>— dall’indicazione del punto in cui essa è indicata sull’etichetta; </a:t>
                      </a:r>
                    </a:p>
                    <a:p>
                      <a:pPr marL="136525" indent="-136525" algn="just">
                        <a:lnSpc>
                          <a:spcPct val="100000"/>
                        </a:lnSpc>
                        <a:spcAft>
                          <a:spcPts val="0"/>
                        </a:spcAft>
                      </a:pPr>
                      <a:r>
                        <a:rPr lang="it-IT" sz="1400" kern="1200" dirty="0">
                          <a:solidFill>
                            <a:srgbClr val="000000"/>
                          </a:solidFill>
                          <a:latin typeface="Century Gothic"/>
                          <a:ea typeface="Calibri"/>
                          <a:cs typeface="EUAlbertina"/>
                        </a:rPr>
                        <a:t>c) la data comprende, nell’ordine e in forma chiara, il giorno, il mese e l’anno.</a:t>
                      </a:r>
                    </a:p>
                  </a:txBody>
                  <a:tcPr marL="33042" marR="33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6639">
                <a:tc>
                  <a:txBody>
                    <a:bodyPr/>
                    <a:lstStyle/>
                    <a:p>
                      <a:pPr>
                        <a:spcBef>
                          <a:spcPts val="0"/>
                        </a:spcBef>
                        <a:spcAft>
                          <a:spcPts val="0"/>
                        </a:spcAft>
                      </a:pPr>
                      <a:r>
                        <a:rPr lang="it-IT" sz="1400" i="1" dirty="0">
                          <a:solidFill>
                            <a:srgbClr val="000000"/>
                          </a:solidFill>
                          <a:latin typeface="Century Gothic"/>
                          <a:ea typeface="Calibri"/>
                          <a:cs typeface="EUAlbertina"/>
                        </a:rPr>
                        <a:t>Articolo 25 </a:t>
                      </a:r>
                      <a:endParaRPr lang="it-IT" sz="1600" dirty="0">
                        <a:latin typeface="EUAlbertina"/>
                        <a:ea typeface="Calibri"/>
                        <a:cs typeface="Times New Roman"/>
                      </a:endParaRPr>
                    </a:p>
                    <a:p>
                      <a:pPr>
                        <a:spcBef>
                          <a:spcPts val="0"/>
                        </a:spcBef>
                        <a:spcAft>
                          <a:spcPts val="0"/>
                        </a:spcAft>
                      </a:pPr>
                      <a:r>
                        <a:rPr lang="it-IT" sz="1400" i="1" dirty="0">
                          <a:solidFill>
                            <a:srgbClr val="000000"/>
                          </a:solidFill>
                          <a:latin typeface="Century Gothic"/>
                          <a:ea typeface="Calibri"/>
                          <a:cs typeface="EUAlbertina"/>
                        </a:rPr>
                        <a:t>Condizioni di conservazione o d’uso</a:t>
                      </a:r>
                      <a:endParaRPr lang="it-IT" sz="1600" dirty="0">
                        <a:latin typeface="EUAlbertina"/>
                        <a:ea typeface="Calibri"/>
                        <a:cs typeface="Times New Roman"/>
                      </a:endParaRPr>
                    </a:p>
                  </a:txBody>
                  <a:tcPr marL="33042" marR="33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400">
                          <a:latin typeface="Century Gothic"/>
                          <a:ea typeface="Calibri"/>
                          <a:cs typeface="Times New Roman"/>
                        </a:rPr>
                        <a:t>D. L.vo n. 109/92, articolo  3, </a:t>
                      </a:r>
                      <a:endParaRPr lang="it-IT" sz="1400">
                        <a:latin typeface="Calibri"/>
                        <a:ea typeface="Calibri"/>
                        <a:cs typeface="Times New Roman"/>
                      </a:endParaRPr>
                    </a:p>
                    <a:p>
                      <a:pPr algn="ctr">
                        <a:lnSpc>
                          <a:spcPct val="115000"/>
                        </a:lnSpc>
                        <a:spcAft>
                          <a:spcPts val="0"/>
                        </a:spcAft>
                      </a:pPr>
                      <a:r>
                        <a:rPr lang="it-IT" sz="1400">
                          <a:latin typeface="Century Gothic"/>
                          <a:ea typeface="Calibri"/>
                          <a:cs typeface="Times New Roman"/>
                        </a:rPr>
                        <a:t>comma 1, lettere i) e l)</a:t>
                      </a:r>
                      <a:endParaRPr lang="it-IT" sz="1400">
                        <a:latin typeface="Calibri"/>
                        <a:ea typeface="Calibri"/>
                        <a:cs typeface="Times New Roman"/>
                      </a:endParaRPr>
                    </a:p>
                  </a:txBody>
                  <a:tcPr marL="33042" marR="33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dirty="0">
                          <a:solidFill>
                            <a:srgbClr val="000000"/>
                          </a:solidFill>
                          <a:latin typeface="Century Gothic"/>
                          <a:ea typeface="Calibri"/>
                          <a:cs typeface="EUAlbertina"/>
                        </a:rPr>
                        <a:t>Per consentire una conservazione o un uso adeguato degli alimenti dopo l’apertura della confezione, devono essere indicate </a:t>
                      </a:r>
                      <a:r>
                        <a:rPr lang="it-IT" sz="1400" b="1" dirty="0">
                          <a:solidFill>
                            <a:srgbClr val="000000"/>
                          </a:solidFill>
                          <a:latin typeface="Century Gothic"/>
                          <a:ea typeface="Calibri"/>
                          <a:cs typeface="EUAlbertina"/>
                        </a:rPr>
                        <a:t>le condizioni di conservazione e/o il periodo di consumo</a:t>
                      </a:r>
                      <a:r>
                        <a:rPr lang="it-IT" sz="1400" dirty="0">
                          <a:solidFill>
                            <a:srgbClr val="000000"/>
                          </a:solidFill>
                          <a:latin typeface="Century Gothic"/>
                          <a:ea typeface="Calibri"/>
                          <a:cs typeface="EUAlbertina"/>
                        </a:rPr>
                        <a:t>, se del caso.</a:t>
                      </a:r>
                      <a:endParaRPr lang="it-IT" sz="1400" dirty="0">
                        <a:latin typeface="Calibri"/>
                        <a:ea typeface="Calibri"/>
                        <a:cs typeface="Times New Roman"/>
                      </a:endParaRPr>
                    </a:p>
                  </a:txBody>
                  <a:tcPr marL="33042" marR="33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630000"/>
            <a:ext cx="9144000" cy="6228000"/>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grpSp>
        <p:nvGrpSpPr>
          <p:cNvPr id="2" name="Gruppo 15"/>
          <p:cNvGrpSpPr/>
          <p:nvPr/>
        </p:nvGrpSpPr>
        <p:grpSpPr>
          <a:xfrm>
            <a:off x="179512" y="-27384"/>
            <a:ext cx="8445500" cy="576263"/>
            <a:chOff x="251520" y="44425"/>
            <a:chExt cx="8445500" cy="576263"/>
          </a:xfrm>
        </p:grpSpPr>
        <p:sp>
          <p:nvSpPr>
            <p:cNvPr id="17" name="Ovale 16"/>
            <p:cNvSpPr/>
            <p:nvPr/>
          </p:nvSpPr>
          <p:spPr bwMode="auto">
            <a:xfrm>
              <a:off x="251520" y="46806"/>
              <a:ext cx="1619250" cy="571500"/>
            </a:xfrm>
            <a:prstGeom prst="ellipse">
              <a:avLst/>
            </a:prstGeom>
            <a:solidFill>
              <a:srgbClr val="990033"/>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Come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0000CC"/>
                  </a:solidFill>
                  <a:latin typeface="Comic Sans MS" pitchFamily="66" charset="0"/>
                </a:rPr>
                <a:t>indicare le informazioni obbligatorie?</a:t>
              </a:r>
              <a:endParaRPr lang="it-IT" sz="1600" b="1" dirty="0">
                <a:solidFill>
                  <a:srgbClr val="0000CC"/>
                </a:solidFill>
                <a:latin typeface="Comic Sans MS" pitchFamily="66" charset="0"/>
              </a:endParaRPr>
            </a:p>
          </p:txBody>
        </p:sp>
      </p:grpSp>
      <p:graphicFrame>
        <p:nvGraphicFramePr>
          <p:cNvPr id="21" name="Tabella 20"/>
          <p:cNvGraphicFramePr>
            <a:graphicFrameLocks noGrp="1"/>
          </p:cNvGraphicFramePr>
          <p:nvPr/>
        </p:nvGraphicFramePr>
        <p:xfrm>
          <a:off x="179512" y="764705"/>
          <a:ext cx="8712968" cy="703834"/>
        </p:xfrm>
        <a:graphic>
          <a:graphicData uri="http://schemas.openxmlformats.org/drawingml/2006/table">
            <a:tbl>
              <a:tblPr/>
              <a:tblGrid>
                <a:gridCol w="1728192"/>
                <a:gridCol w="1656184"/>
                <a:gridCol w="5328592"/>
              </a:tblGrid>
              <a:tr h="160238">
                <a:tc gridSpan="3">
                  <a:txBody>
                    <a:bodyPr/>
                    <a:lstStyle/>
                    <a:p>
                      <a:pPr indent="457200" algn="ctr">
                        <a:lnSpc>
                          <a:spcPct val="115000"/>
                        </a:lnSpc>
                        <a:spcAft>
                          <a:spcPts val="0"/>
                        </a:spcAft>
                      </a:pPr>
                      <a:r>
                        <a:rPr lang="it-IT" sz="1400" b="1" dirty="0">
                          <a:latin typeface="Century Gothic"/>
                          <a:ea typeface="Calibri"/>
                          <a:cs typeface="Arial"/>
                        </a:rPr>
                        <a:t>Tab. 1 – Principali novità del Regolamento e raccordo con le precedenti norme di riferimento</a:t>
                      </a:r>
                      <a:endParaRPr lang="it-IT" sz="1600" b="1" dirty="0">
                        <a:latin typeface="Calibri"/>
                        <a:ea typeface="Calibri"/>
                        <a:cs typeface="Times New Roman"/>
                      </a:endParaRPr>
                    </a:p>
                  </a:txBody>
                  <a:tcPr marL="28158" marR="28158"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r>
              <a:tr h="164479">
                <a:tc>
                  <a:txBody>
                    <a:bodyPr/>
                    <a:lstStyle/>
                    <a:p>
                      <a:pPr algn="ctr">
                        <a:lnSpc>
                          <a:spcPct val="115000"/>
                        </a:lnSpc>
                        <a:spcAft>
                          <a:spcPts val="0"/>
                        </a:spcAft>
                      </a:pPr>
                      <a:r>
                        <a:rPr lang="it-IT" sz="1400" b="1">
                          <a:latin typeface="Century Gothic"/>
                          <a:ea typeface="Calibri"/>
                          <a:cs typeface="Times New Roman"/>
                        </a:rPr>
                        <a:t>Regolamento UE n. 1169/2011</a:t>
                      </a:r>
                      <a:endParaRPr lang="it-IT" sz="160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it-IT" sz="1400" b="1">
                          <a:latin typeface="Century Gothic"/>
                          <a:ea typeface="Calibri"/>
                          <a:cs typeface="Times New Roman"/>
                        </a:rPr>
                        <a:t>Riferimento precedenti norme </a:t>
                      </a:r>
                      <a:endParaRPr lang="it-IT" sz="160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it-IT" sz="1400" b="1" dirty="0">
                          <a:latin typeface="Century Gothic"/>
                          <a:ea typeface="Calibri"/>
                          <a:cs typeface="Times New Roman"/>
                        </a:rPr>
                        <a:t>Principali novità</a:t>
                      </a:r>
                      <a:endParaRPr lang="it-IT" sz="1600" dirty="0">
                        <a:latin typeface="Calibri"/>
                        <a:ea typeface="Calibri"/>
                        <a:cs typeface="Times New Roman"/>
                      </a:endParaRPr>
                    </a:p>
                  </a:txBody>
                  <a:tcPr marL="28158" marR="281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bl>
          </a:graphicData>
        </a:graphic>
      </p:graphicFrame>
      <p:graphicFrame>
        <p:nvGraphicFramePr>
          <p:cNvPr id="11" name="Tabella 10"/>
          <p:cNvGraphicFramePr>
            <a:graphicFrameLocks noGrp="1"/>
          </p:cNvGraphicFramePr>
          <p:nvPr/>
        </p:nvGraphicFramePr>
        <p:xfrm>
          <a:off x="179512" y="1556792"/>
          <a:ext cx="8712967" cy="4833430"/>
        </p:xfrm>
        <a:graphic>
          <a:graphicData uri="http://schemas.openxmlformats.org/drawingml/2006/table">
            <a:tbl>
              <a:tblPr/>
              <a:tblGrid>
                <a:gridCol w="1728192"/>
                <a:gridCol w="1656184"/>
                <a:gridCol w="5328591"/>
              </a:tblGrid>
              <a:tr h="3572783">
                <a:tc>
                  <a:txBody>
                    <a:bodyPr/>
                    <a:lstStyle/>
                    <a:p>
                      <a:pPr>
                        <a:spcBef>
                          <a:spcPts val="300"/>
                        </a:spcBef>
                        <a:spcAft>
                          <a:spcPts val="300"/>
                        </a:spcAft>
                      </a:pPr>
                      <a:r>
                        <a:rPr lang="it-IT" sz="1200" i="1" dirty="0">
                          <a:solidFill>
                            <a:srgbClr val="000000"/>
                          </a:solidFill>
                          <a:latin typeface="Century Gothic"/>
                          <a:ea typeface="Calibri"/>
                          <a:cs typeface="EUAlbertina"/>
                        </a:rPr>
                        <a:t>Articolo 26</a:t>
                      </a:r>
                      <a:endParaRPr lang="it-IT" sz="1600" dirty="0">
                        <a:latin typeface="EUAlbertina"/>
                        <a:ea typeface="Calibri"/>
                        <a:cs typeface="Times New Roman"/>
                      </a:endParaRPr>
                    </a:p>
                    <a:p>
                      <a:pPr>
                        <a:spcBef>
                          <a:spcPts val="300"/>
                        </a:spcBef>
                        <a:spcAft>
                          <a:spcPts val="300"/>
                        </a:spcAft>
                      </a:pPr>
                      <a:r>
                        <a:rPr lang="it-IT" sz="1200" dirty="0">
                          <a:solidFill>
                            <a:srgbClr val="000000"/>
                          </a:solidFill>
                          <a:latin typeface="Century Gothic"/>
                          <a:ea typeface="Calibri"/>
                          <a:cs typeface="EUAlbertina"/>
                        </a:rPr>
                        <a:t>Paese d'origine o luogo di provenienza</a:t>
                      </a:r>
                      <a:endParaRPr lang="it-IT" sz="1600" dirty="0">
                        <a:latin typeface="EUAlbertina"/>
                        <a:ea typeface="Calibri"/>
                        <a:cs typeface="Times New Roman"/>
                      </a:endParaRPr>
                    </a:p>
                  </a:txBody>
                  <a:tcPr marL="44210" marR="442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latin typeface="Century Gothic"/>
                          <a:ea typeface="Calibri"/>
                          <a:cs typeface="Times New Roman"/>
                        </a:rPr>
                        <a:t>D. </a:t>
                      </a:r>
                      <a:r>
                        <a:rPr lang="it-IT" sz="1200" dirty="0" err="1">
                          <a:latin typeface="Century Gothic"/>
                          <a:ea typeface="Calibri"/>
                          <a:cs typeface="Times New Roman"/>
                        </a:rPr>
                        <a:t>L.vo</a:t>
                      </a:r>
                      <a:r>
                        <a:rPr lang="it-IT" sz="1200" dirty="0">
                          <a:latin typeface="Century Gothic"/>
                          <a:ea typeface="Calibri"/>
                          <a:cs typeface="Times New Roman"/>
                        </a:rPr>
                        <a:t> n. 109/92, articolo  3, comma 1, lettera m) e comma 5-bis</a:t>
                      </a:r>
                      <a:endParaRPr lang="it-IT" sz="1400" dirty="0">
                        <a:latin typeface="Calibri"/>
                        <a:ea typeface="Calibri"/>
                        <a:cs typeface="Times New Roman"/>
                      </a:endParaRPr>
                    </a:p>
                  </a:txBody>
                  <a:tcPr marL="44210" marR="442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2550" lvl="0" indent="-82550">
                        <a:lnSpc>
                          <a:spcPct val="115000"/>
                        </a:lnSpc>
                        <a:spcAft>
                          <a:spcPts val="0"/>
                        </a:spcAft>
                        <a:buFont typeface="Symbol"/>
                        <a:buChar char=""/>
                      </a:pPr>
                      <a:r>
                        <a:rPr lang="it-IT" sz="1300" dirty="0">
                          <a:latin typeface="Century Gothic"/>
                          <a:ea typeface="Calibri"/>
                          <a:cs typeface="Times New Roman"/>
                        </a:rPr>
                        <a:t>Carni di animali della specie </a:t>
                      </a:r>
                      <a:r>
                        <a:rPr lang="it-IT" sz="1300" b="1" dirty="0">
                          <a:latin typeface="Century Gothic"/>
                          <a:ea typeface="Calibri"/>
                          <a:cs typeface="Times New Roman"/>
                        </a:rPr>
                        <a:t>suina</a:t>
                      </a:r>
                      <a:r>
                        <a:rPr lang="it-IT" sz="1300" dirty="0">
                          <a:latin typeface="Century Gothic"/>
                          <a:ea typeface="Calibri"/>
                          <a:cs typeface="Times New Roman"/>
                        </a:rPr>
                        <a:t>, fresche, refrigerate o congelate </a:t>
                      </a:r>
                      <a:endParaRPr lang="it-IT" sz="1300" dirty="0">
                        <a:latin typeface="Calibri"/>
                        <a:ea typeface="Calibri"/>
                        <a:cs typeface="Times New Roman"/>
                      </a:endParaRPr>
                    </a:p>
                    <a:p>
                      <a:pPr marL="82550" lvl="0" indent="-82550">
                        <a:lnSpc>
                          <a:spcPct val="115000"/>
                        </a:lnSpc>
                        <a:spcAft>
                          <a:spcPts val="0"/>
                        </a:spcAft>
                        <a:buFont typeface="Symbol"/>
                        <a:buChar char=""/>
                      </a:pPr>
                      <a:r>
                        <a:rPr lang="it-IT" sz="1300" dirty="0">
                          <a:latin typeface="Century Gothic"/>
                          <a:ea typeface="Calibri"/>
                          <a:cs typeface="Times New Roman"/>
                        </a:rPr>
                        <a:t>Carni di animali delle specie </a:t>
                      </a:r>
                      <a:r>
                        <a:rPr lang="it-IT" sz="1300" b="1" dirty="0">
                          <a:latin typeface="Century Gothic"/>
                          <a:ea typeface="Calibri"/>
                          <a:cs typeface="Times New Roman"/>
                        </a:rPr>
                        <a:t>ovina o caprina</a:t>
                      </a:r>
                      <a:r>
                        <a:rPr lang="it-IT" sz="1300" dirty="0">
                          <a:latin typeface="Century Gothic"/>
                          <a:ea typeface="Calibri"/>
                          <a:cs typeface="Times New Roman"/>
                        </a:rPr>
                        <a:t>, fresche, refrigerate o congelate </a:t>
                      </a:r>
                      <a:endParaRPr lang="it-IT" sz="1300" dirty="0">
                        <a:latin typeface="Calibri"/>
                        <a:ea typeface="Calibri"/>
                        <a:cs typeface="Times New Roman"/>
                      </a:endParaRPr>
                    </a:p>
                    <a:p>
                      <a:pPr marL="82550" lvl="0" indent="-82550">
                        <a:lnSpc>
                          <a:spcPct val="115000"/>
                        </a:lnSpc>
                        <a:spcAft>
                          <a:spcPts val="0"/>
                        </a:spcAft>
                        <a:buFont typeface="Symbol"/>
                        <a:buChar char=""/>
                      </a:pPr>
                      <a:r>
                        <a:rPr lang="it-IT" sz="1300" dirty="0">
                          <a:latin typeface="Century Gothic"/>
                          <a:ea typeface="Calibri"/>
                          <a:cs typeface="Times New Roman"/>
                        </a:rPr>
                        <a:t>Carni fresche, refrigerate o congelate, di </a:t>
                      </a:r>
                      <a:r>
                        <a:rPr lang="it-IT" sz="1300" b="1" dirty="0">
                          <a:latin typeface="Century Gothic"/>
                          <a:ea typeface="Calibri"/>
                          <a:cs typeface="Times New Roman"/>
                        </a:rPr>
                        <a:t>volatili</a:t>
                      </a:r>
                      <a:r>
                        <a:rPr lang="it-IT" sz="1300" dirty="0">
                          <a:latin typeface="Century Gothic"/>
                          <a:ea typeface="Calibri"/>
                          <a:cs typeface="Times New Roman"/>
                        </a:rPr>
                        <a:t> della voce 0105 (galli, galline, anatre, oche, tacchini, tacchine e faraone, vivi, delle specie domestiche).</a:t>
                      </a:r>
                      <a:endParaRPr lang="it-IT" sz="1300" dirty="0">
                        <a:latin typeface="Calibri"/>
                        <a:ea typeface="Calibri"/>
                        <a:cs typeface="Times New Roman"/>
                      </a:endParaRPr>
                    </a:p>
                    <a:p>
                      <a:pPr algn="just">
                        <a:lnSpc>
                          <a:spcPct val="100000"/>
                        </a:lnSpc>
                        <a:spcAft>
                          <a:spcPts val="0"/>
                        </a:spcAft>
                      </a:pPr>
                      <a:r>
                        <a:rPr lang="it-IT" sz="1300" dirty="0">
                          <a:latin typeface="Century Gothic"/>
                          <a:ea typeface="Calibri"/>
                          <a:cs typeface="Times New Roman"/>
                        </a:rPr>
                        <a:t>Entro tre anni dall’entrata in vigore, la Commissione presenta una relazione sull’estensione dell’obbligo per i seguenti alimenti:</a:t>
                      </a:r>
                      <a:endParaRPr lang="it-IT" sz="1300" dirty="0">
                        <a:latin typeface="Calibri"/>
                        <a:ea typeface="Calibri"/>
                        <a:cs typeface="Times New Roman"/>
                      </a:endParaRPr>
                    </a:p>
                    <a:p>
                      <a:pPr marL="228600" indent="-228600">
                        <a:lnSpc>
                          <a:spcPct val="100000"/>
                        </a:lnSpc>
                        <a:spcAft>
                          <a:spcPts val="0"/>
                        </a:spcAft>
                        <a:buAutoNum type="alphaLcParenR"/>
                      </a:pPr>
                      <a:r>
                        <a:rPr lang="it-IT" sz="1300" dirty="0" smtClean="0">
                          <a:latin typeface="Century Gothic"/>
                          <a:ea typeface="Calibri"/>
                          <a:cs typeface="Times New Roman"/>
                        </a:rPr>
                        <a:t>i </a:t>
                      </a:r>
                      <a:r>
                        <a:rPr lang="it-IT" sz="1300" dirty="0">
                          <a:latin typeface="Century Gothic"/>
                          <a:ea typeface="Calibri"/>
                          <a:cs typeface="Times New Roman"/>
                        </a:rPr>
                        <a:t>tipi di </a:t>
                      </a:r>
                      <a:r>
                        <a:rPr lang="it-IT" sz="1300" b="1" dirty="0">
                          <a:latin typeface="Century Gothic"/>
                          <a:ea typeface="Calibri"/>
                          <a:cs typeface="Times New Roman"/>
                        </a:rPr>
                        <a:t>carni diverse </a:t>
                      </a:r>
                      <a:r>
                        <a:rPr lang="it-IT" sz="1300" dirty="0">
                          <a:latin typeface="Century Gothic"/>
                          <a:ea typeface="Calibri"/>
                          <a:cs typeface="Times New Roman"/>
                        </a:rPr>
                        <a:t>dalle carni bovine e da quelle di cui al paragrafo 2, lettera b) (Carni di animali della specie suina, ovina o caprina,  di volatili della voce 0105, fresche, refrigerate o congelate</a:t>
                      </a:r>
                      <a:r>
                        <a:rPr lang="it-IT" sz="1300" dirty="0" smtClean="0">
                          <a:latin typeface="Century Gothic"/>
                          <a:ea typeface="Calibri"/>
                          <a:cs typeface="Times New Roman"/>
                        </a:rPr>
                        <a:t>);</a:t>
                      </a:r>
                    </a:p>
                    <a:p>
                      <a:pPr marL="228600" indent="-228600">
                        <a:lnSpc>
                          <a:spcPct val="100000"/>
                        </a:lnSpc>
                        <a:spcAft>
                          <a:spcPts val="0"/>
                        </a:spcAft>
                        <a:buAutoNum type="alphaLcParenR"/>
                      </a:pPr>
                      <a:r>
                        <a:rPr lang="it-IT" sz="1300" dirty="0" smtClean="0">
                          <a:latin typeface="Century Gothic"/>
                          <a:ea typeface="Calibri"/>
                          <a:cs typeface="Times New Roman"/>
                        </a:rPr>
                        <a:t>il </a:t>
                      </a:r>
                      <a:r>
                        <a:rPr lang="it-IT" sz="1300" b="1" dirty="0">
                          <a:latin typeface="Century Gothic"/>
                          <a:ea typeface="Calibri"/>
                          <a:cs typeface="Times New Roman"/>
                        </a:rPr>
                        <a:t>latte</a:t>
                      </a:r>
                      <a:r>
                        <a:rPr lang="it-IT" sz="1300" dirty="0">
                          <a:latin typeface="Century Gothic"/>
                          <a:ea typeface="Calibri"/>
                          <a:cs typeface="Times New Roman"/>
                        </a:rPr>
                        <a:t>; </a:t>
                      </a:r>
                      <a:endParaRPr lang="it-IT" sz="1300" dirty="0">
                        <a:latin typeface="Calibri"/>
                        <a:ea typeface="Calibri"/>
                        <a:cs typeface="Times New Roman"/>
                      </a:endParaRPr>
                    </a:p>
                    <a:p>
                      <a:pPr marL="136525" indent="-136525">
                        <a:lnSpc>
                          <a:spcPct val="100000"/>
                        </a:lnSpc>
                        <a:spcAft>
                          <a:spcPts val="0"/>
                        </a:spcAft>
                      </a:pPr>
                      <a:r>
                        <a:rPr lang="it-IT" sz="1300" dirty="0">
                          <a:latin typeface="Century Gothic"/>
                          <a:ea typeface="Calibri"/>
                          <a:cs typeface="Times New Roman"/>
                        </a:rPr>
                        <a:t>c) il </a:t>
                      </a:r>
                      <a:r>
                        <a:rPr lang="it-IT" sz="1300" b="1" dirty="0">
                          <a:latin typeface="Century Gothic"/>
                          <a:ea typeface="Calibri"/>
                          <a:cs typeface="Times New Roman"/>
                        </a:rPr>
                        <a:t>latte usato quale ingrediente </a:t>
                      </a:r>
                      <a:r>
                        <a:rPr lang="it-IT" sz="1300" dirty="0">
                          <a:latin typeface="Century Gothic"/>
                          <a:ea typeface="Calibri"/>
                          <a:cs typeface="Times New Roman"/>
                        </a:rPr>
                        <a:t>di prodotti </a:t>
                      </a:r>
                      <a:r>
                        <a:rPr lang="it-IT" sz="1300" dirty="0" err="1">
                          <a:latin typeface="Century Gothic"/>
                          <a:ea typeface="Calibri"/>
                          <a:cs typeface="Times New Roman"/>
                        </a:rPr>
                        <a:t>lattiero-caseari</a:t>
                      </a:r>
                      <a:r>
                        <a:rPr lang="it-IT" sz="1300" dirty="0">
                          <a:latin typeface="Century Gothic"/>
                          <a:ea typeface="Calibri"/>
                          <a:cs typeface="Times New Roman"/>
                        </a:rPr>
                        <a:t>; </a:t>
                      </a:r>
                      <a:endParaRPr lang="it-IT" sz="1300" dirty="0">
                        <a:latin typeface="Calibri"/>
                        <a:ea typeface="Calibri"/>
                        <a:cs typeface="Times New Roman"/>
                      </a:endParaRPr>
                    </a:p>
                    <a:p>
                      <a:pPr marL="136525" indent="-136525">
                        <a:lnSpc>
                          <a:spcPct val="100000"/>
                        </a:lnSpc>
                        <a:spcAft>
                          <a:spcPts val="0"/>
                        </a:spcAft>
                      </a:pPr>
                      <a:r>
                        <a:rPr lang="it-IT" sz="1300" dirty="0">
                          <a:latin typeface="Century Gothic"/>
                          <a:ea typeface="Calibri"/>
                          <a:cs typeface="Times New Roman"/>
                        </a:rPr>
                        <a:t>d) gli </a:t>
                      </a:r>
                      <a:r>
                        <a:rPr lang="it-IT" sz="1300" b="1" dirty="0">
                          <a:latin typeface="Century Gothic"/>
                          <a:ea typeface="Calibri"/>
                          <a:cs typeface="Times New Roman"/>
                        </a:rPr>
                        <a:t>alimenti non trasformati</a:t>
                      </a:r>
                      <a:r>
                        <a:rPr lang="it-IT" sz="1300" dirty="0">
                          <a:latin typeface="Century Gothic"/>
                          <a:ea typeface="Calibri"/>
                          <a:cs typeface="Times New Roman"/>
                        </a:rPr>
                        <a:t>; </a:t>
                      </a:r>
                      <a:endParaRPr lang="it-IT" sz="1300" dirty="0">
                        <a:latin typeface="Calibri"/>
                        <a:ea typeface="Calibri"/>
                        <a:cs typeface="Times New Roman"/>
                      </a:endParaRPr>
                    </a:p>
                    <a:p>
                      <a:pPr marL="136525" indent="-136525">
                        <a:lnSpc>
                          <a:spcPct val="100000"/>
                        </a:lnSpc>
                        <a:spcAft>
                          <a:spcPts val="0"/>
                        </a:spcAft>
                      </a:pPr>
                      <a:r>
                        <a:rPr lang="it-IT" sz="1300" dirty="0">
                          <a:latin typeface="Century Gothic"/>
                          <a:ea typeface="Calibri"/>
                          <a:cs typeface="Times New Roman"/>
                        </a:rPr>
                        <a:t>e) i </a:t>
                      </a:r>
                      <a:r>
                        <a:rPr lang="it-IT" sz="1300" b="1" dirty="0">
                          <a:latin typeface="Century Gothic"/>
                          <a:ea typeface="Calibri"/>
                          <a:cs typeface="Times New Roman"/>
                        </a:rPr>
                        <a:t>prodotti a base di un unico ingrediente</a:t>
                      </a:r>
                      <a:r>
                        <a:rPr lang="it-IT" sz="1300" dirty="0">
                          <a:latin typeface="Century Gothic"/>
                          <a:ea typeface="Calibri"/>
                          <a:cs typeface="Times New Roman"/>
                        </a:rPr>
                        <a:t>; </a:t>
                      </a:r>
                      <a:endParaRPr lang="it-IT" sz="1300" dirty="0">
                        <a:latin typeface="Calibri"/>
                        <a:ea typeface="Calibri"/>
                        <a:cs typeface="Times New Roman"/>
                      </a:endParaRPr>
                    </a:p>
                    <a:p>
                      <a:pPr marL="136525" indent="-136525">
                        <a:lnSpc>
                          <a:spcPct val="100000"/>
                        </a:lnSpc>
                        <a:spcAft>
                          <a:spcPts val="0"/>
                        </a:spcAft>
                      </a:pPr>
                      <a:r>
                        <a:rPr lang="it-IT" sz="1300" dirty="0">
                          <a:latin typeface="Century Gothic"/>
                          <a:ea typeface="Calibri"/>
                          <a:cs typeface="Times New Roman"/>
                        </a:rPr>
                        <a:t>f) gli ingredienti che rappresentano </a:t>
                      </a:r>
                      <a:r>
                        <a:rPr lang="it-IT" sz="1300" b="1" dirty="0">
                          <a:latin typeface="Century Gothic"/>
                          <a:ea typeface="Calibri"/>
                          <a:cs typeface="Times New Roman"/>
                        </a:rPr>
                        <a:t>più del 50 % </a:t>
                      </a:r>
                      <a:r>
                        <a:rPr lang="it-IT" sz="1300" dirty="0">
                          <a:latin typeface="Century Gothic"/>
                          <a:ea typeface="Calibri"/>
                          <a:cs typeface="Times New Roman"/>
                        </a:rPr>
                        <a:t>di un alimento.</a:t>
                      </a:r>
                      <a:endParaRPr lang="it-IT" sz="1300" dirty="0">
                        <a:latin typeface="Calibri"/>
                        <a:ea typeface="Calibri"/>
                        <a:cs typeface="Times New Roman"/>
                      </a:endParaRPr>
                    </a:p>
                  </a:txBody>
                  <a:tcPr marL="44210" marR="442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608">
                <a:tc>
                  <a:txBody>
                    <a:bodyPr/>
                    <a:lstStyle/>
                    <a:p>
                      <a:pPr>
                        <a:spcBef>
                          <a:spcPts val="300"/>
                        </a:spcBef>
                        <a:spcAft>
                          <a:spcPts val="300"/>
                        </a:spcAft>
                      </a:pPr>
                      <a:r>
                        <a:rPr lang="it-IT" sz="1200" i="1">
                          <a:solidFill>
                            <a:srgbClr val="000000"/>
                          </a:solidFill>
                          <a:latin typeface="Century Gothic"/>
                          <a:ea typeface="Calibri"/>
                          <a:cs typeface="EUAlbertina"/>
                        </a:rPr>
                        <a:t>Articolo 27 </a:t>
                      </a:r>
                      <a:r>
                        <a:rPr lang="it-IT" sz="1200">
                          <a:solidFill>
                            <a:srgbClr val="000000"/>
                          </a:solidFill>
                          <a:latin typeface="Century Gothic"/>
                          <a:ea typeface="Calibri"/>
                          <a:cs typeface="EUAlbertina"/>
                        </a:rPr>
                        <a:t> </a:t>
                      </a:r>
                      <a:endParaRPr lang="it-IT" sz="1600">
                        <a:latin typeface="EUAlbertina"/>
                        <a:ea typeface="Calibri"/>
                        <a:cs typeface="Times New Roman"/>
                      </a:endParaRPr>
                    </a:p>
                    <a:p>
                      <a:pPr>
                        <a:spcBef>
                          <a:spcPts val="300"/>
                        </a:spcBef>
                        <a:spcAft>
                          <a:spcPts val="300"/>
                        </a:spcAft>
                      </a:pPr>
                      <a:r>
                        <a:rPr lang="it-IT" sz="1200">
                          <a:solidFill>
                            <a:srgbClr val="000000"/>
                          </a:solidFill>
                          <a:latin typeface="Century Gothic"/>
                          <a:ea typeface="Calibri"/>
                          <a:cs typeface="EUAlbertina"/>
                        </a:rPr>
                        <a:t>Istruzione per l’uso</a:t>
                      </a:r>
                      <a:endParaRPr lang="it-IT" sz="1600">
                        <a:latin typeface="EUAlbertina"/>
                        <a:ea typeface="Calibri"/>
                        <a:cs typeface="Times New Roman"/>
                      </a:endParaRPr>
                    </a:p>
                  </a:txBody>
                  <a:tcPr marL="44210" marR="442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latin typeface="Century Gothic"/>
                          <a:ea typeface="Calibri"/>
                          <a:cs typeface="Times New Roman"/>
                        </a:rPr>
                        <a:t>D. </a:t>
                      </a:r>
                      <a:r>
                        <a:rPr lang="it-IT" sz="1200" dirty="0" err="1">
                          <a:latin typeface="Century Gothic"/>
                          <a:ea typeface="Calibri"/>
                          <a:cs typeface="Times New Roman"/>
                        </a:rPr>
                        <a:t>L.vo</a:t>
                      </a:r>
                      <a:r>
                        <a:rPr lang="it-IT" sz="1200" dirty="0">
                          <a:latin typeface="Century Gothic"/>
                          <a:ea typeface="Calibri"/>
                          <a:cs typeface="Times New Roman"/>
                        </a:rPr>
                        <a:t> n. 109/92, articolo  3, </a:t>
                      </a:r>
                      <a:endParaRPr lang="it-IT" sz="1400" dirty="0">
                        <a:latin typeface="Calibri"/>
                        <a:ea typeface="Calibri"/>
                        <a:cs typeface="Times New Roman"/>
                      </a:endParaRPr>
                    </a:p>
                    <a:p>
                      <a:pPr algn="ctr">
                        <a:lnSpc>
                          <a:spcPct val="115000"/>
                        </a:lnSpc>
                        <a:spcAft>
                          <a:spcPts val="0"/>
                        </a:spcAft>
                      </a:pPr>
                      <a:r>
                        <a:rPr lang="it-IT" sz="1200" dirty="0">
                          <a:latin typeface="Century Gothic"/>
                          <a:ea typeface="Calibri"/>
                          <a:cs typeface="Times New Roman"/>
                        </a:rPr>
                        <a:t>comma 1, lettera l)</a:t>
                      </a:r>
                      <a:endParaRPr lang="it-IT" sz="1400" dirty="0">
                        <a:latin typeface="Calibri"/>
                        <a:ea typeface="Calibri"/>
                        <a:cs typeface="Times New Roman"/>
                      </a:endParaRPr>
                    </a:p>
                  </a:txBody>
                  <a:tcPr marL="44210" marR="442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100" dirty="0">
                          <a:latin typeface="Century Gothic"/>
                          <a:ea typeface="Calibri"/>
                          <a:cs typeface="Times New Roman"/>
                        </a:rPr>
                        <a:t>-</a:t>
                      </a:r>
                      <a:endParaRPr lang="it-IT" sz="1200" dirty="0">
                        <a:latin typeface="Calibri"/>
                        <a:ea typeface="Calibri"/>
                        <a:cs typeface="Times New Roman"/>
                      </a:endParaRPr>
                    </a:p>
                  </a:txBody>
                  <a:tcPr marL="44210" marR="442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608">
                <a:tc>
                  <a:txBody>
                    <a:bodyPr/>
                    <a:lstStyle/>
                    <a:p>
                      <a:pPr>
                        <a:spcBef>
                          <a:spcPts val="300"/>
                        </a:spcBef>
                        <a:spcAft>
                          <a:spcPts val="300"/>
                        </a:spcAft>
                      </a:pPr>
                      <a:r>
                        <a:rPr lang="it-IT" sz="1200" i="1" dirty="0">
                          <a:solidFill>
                            <a:srgbClr val="000000"/>
                          </a:solidFill>
                          <a:latin typeface="Century Gothic"/>
                          <a:ea typeface="Calibri"/>
                          <a:cs typeface="EUAlbertina"/>
                        </a:rPr>
                        <a:t>Articolo 28 e </a:t>
                      </a:r>
                      <a:r>
                        <a:rPr lang="it-IT" sz="1200" i="1" dirty="0" smtClean="0">
                          <a:solidFill>
                            <a:srgbClr val="000000"/>
                          </a:solidFill>
                          <a:latin typeface="Century Gothic"/>
                          <a:ea typeface="Calibri"/>
                          <a:cs typeface="EUAlbertina"/>
                        </a:rPr>
                        <a:t>all.</a:t>
                      </a:r>
                      <a:r>
                        <a:rPr lang="it-IT" sz="1200" i="1" baseline="0" dirty="0" smtClean="0">
                          <a:solidFill>
                            <a:srgbClr val="000000"/>
                          </a:solidFill>
                          <a:latin typeface="Century Gothic"/>
                          <a:ea typeface="Calibri"/>
                          <a:cs typeface="EUAlbertina"/>
                        </a:rPr>
                        <a:t> </a:t>
                      </a:r>
                      <a:r>
                        <a:rPr lang="it-IT" sz="1200" i="1" dirty="0" smtClean="0">
                          <a:solidFill>
                            <a:srgbClr val="000000"/>
                          </a:solidFill>
                          <a:latin typeface="Century Gothic"/>
                          <a:ea typeface="Calibri"/>
                          <a:cs typeface="EUAlbertina"/>
                        </a:rPr>
                        <a:t> </a:t>
                      </a:r>
                      <a:r>
                        <a:rPr lang="it-IT" sz="1200" i="1" dirty="0" err="1">
                          <a:solidFill>
                            <a:srgbClr val="000000"/>
                          </a:solidFill>
                          <a:latin typeface="Century Gothic"/>
                          <a:ea typeface="Calibri"/>
                          <a:cs typeface="EUAlbertina"/>
                        </a:rPr>
                        <a:t>XII</a:t>
                      </a:r>
                      <a:endParaRPr lang="it-IT" sz="1600" dirty="0">
                        <a:latin typeface="EUAlbertina"/>
                        <a:ea typeface="Calibri"/>
                        <a:cs typeface="Times New Roman"/>
                      </a:endParaRPr>
                    </a:p>
                    <a:p>
                      <a:pPr>
                        <a:spcBef>
                          <a:spcPts val="300"/>
                        </a:spcBef>
                        <a:spcAft>
                          <a:spcPts val="300"/>
                        </a:spcAft>
                      </a:pPr>
                      <a:r>
                        <a:rPr lang="it-IT" sz="1200" i="1" dirty="0">
                          <a:solidFill>
                            <a:srgbClr val="000000"/>
                          </a:solidFill>
                          <a:latin typeface="Century Gothic"/>
                          <a:ea typeface="Calibri"/>
                          <a:cs typeface="EUAlbertina"/>
                        </a:rPr>
                        <a:t>Titolo </a:t>
                      </a:r>
                      <a:r>
                        <a:rPr lang="it-IT" sz="1200" i="1" dirty="0" err="1">
                          <a:solidFill>
                            <a:srgbClr val="000000"/>
                          </a:solidFill>
                          <a:latin typeface="Century Gothic"/>
                          <a:ea typeface="Calibri"/>
                          <a:cs typeface="EUAlbertina"/>
                        </a:rPr>
                        <a:t>alcolometrico</a:t>
                      </a:r>
                      <a:endParaRPr lang="it-IT" sz="1600" dirty="0">
                        <a:latin typeface="EUAlbertina"/>
                        <a:ea typeface="Calibri"/>
                        <a:cs typeface="Times New Roman"/>
                      </a:endParaRPr>
                    </a:p>
                  </a:txBody>
                  <a:tcPr marL="44210" marR="442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latin typeface="Century Gothic"/>
                          <a:ea typeface="Calibri"/>
                          <a:cs typeface="Times New Roman"/>
                        </a:rPr>
                        <a:t>D. </a:t>
                      </a:r>
                      <a:r>
                        <a:rPr lang="it-IT" sz="1200" dirty="0" err="1">
                          <a:latin typeface="Century Gothic"/>
                          <a:ea typeface="Calibri"/>
                          <a:cs typeface="Times New Roman"/>
                        </a:rPr>
                        <a:t>L.vo</a:t>
                      </a:r>
                      <a:r>
                        <a:rPr lang="it-IT" sz="1200" dirty="0">
                          <a:latin typeface="Century Gothic"/>
                          <a:ea typeface="Calibri"/>
                          <a:cs typeface="Times New Roman"/>
                        </a:rPr>
                        <a:t> n. 109/92, articolo  12</a:t>
                      </a:r>
                      <a:endParaRPr lang="it-IT" sz="1400" dirty="0">
                        <a:latin typeface="Calibri"/>
                        <a:ea typeface="Calibri"/>
                        <a:cs typeface="Times New Roman"/>
                      </a:endParaRPr>
                    </a:p>
                  </a:txBody>
                  <a:tcPr marL="44210" marR="442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100" dirty="0">
                          <a:latin typeface="Century Gothic"/>
                          <a:ea typeface="Calibri"/>
                          <a:cs typeface="Times New Roman"/>
                        </a:rPr>
                        <a:t>-</a:t>
                      </a:r>
                      <a:endParaRPr lang="it-IT" sz="1200" dirty="0">
                        <a:latin typeface="Calibri"/>
                        <a:ea typeface="Calibri"/>
                        <a:cs typeface="Times New Roman"/>
                      </a:endParaRPr>
                    </a:p>
                  </a:txBody>
                  <a:tcPr marL="44210" marR="442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630000"/>
            <a:ext cx="9144000" cy="6228000"/>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grpSp>
        <p:nvGrpSpPr>
          <p:cNvPr id="2" name="Gruppo 15"/>
          <p:cNvGrpSpPr/>
          <p:nvPr/>
        </p:nvGrpSpPr>
        <p:grpSpPr>
          <a:xfrm>
            <a:off x="179512" y="-27384"/>
            <a:ext cx="8445500" cy="576263"/>
            <a:chOff x="251520" y="44425"/>
            <a:chExt cx="8445500" cy="576263"/>
          </a:xfrm>
        </p:grpSpPr>
        <p:sp>
          <p:nvSpPr>
            <p:cNvPr id="17" name="Ovale 16"/>
            <p:cNvSpPr/>
            <p:nvPr/>
          </p:nvSpPr>
          <p:spPr bwMode="auto">
            <a:xfrm>
              <a:off x="251520" y="46806"/>
              <a:ext cx="1619250" cy="571500"/>
            </a:xfrm>
            <a:prstGeom prst="ellipse">
              <a:avLst/>
            </a:prstGeom>
            <a:solidFill>
              <a:schemeClr val="accent2">
                <a:lumMod val="40000"/>
                <a:lumOff val="60000"/>
              </a:schemeClr>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Da ricordare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chemeClr val="accent2">
                      <a:lumMod val="50000"/>
                    </a:schemeClr>
                  </a:solidFill>
                  <a:latin typeface="Comic Sans MS" pitchFamily="66" charset="0"/>
                </a:rPr>
                <a:t>Sanzioni</a:t>
              </a:r>
              <a:endParaRPr lang="it-IT" sz="1800" b="1" i="1" dirty="0">
                <a:latin typeface="Comic Sans MS" pitchFamily="66" charset="0"/>
              </a:endParaRPr>
            </a:p>
          </p:txBody>
        </p:sp>
      </p:grpSp>
      <p:sp>
        <p:nvSpPr>
          <p:cNvPr id="10" name="Rectangle 7"/>
          <p:cNvSpPr>
            <a:spLocks noChangeArrowheads="1"/>
          </p:cNvSpPr>
          <p:nvPr/>
        </p:nvSpPr>
        <p:spPr bwMode="auto">
          <a:xfrm>
            <a:off x="0" y="630000"/>
            <a:ext cx="9144000" cy="6228000"/>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sp>
        <p:nvSpPr>
          <p:cNvPr id="14" name="Rettangolo 13"/>
          <p:cNvSpPr/>
          <p:nvPr/>
        </p:nvSpPr>
        <p:spPr>
          <a:xfrm>
            <a:off x="179512" y="836712"/>
            <a:ext cx="8640000" cy="360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i="1" dirty="0" smtClean="0">
                <a:solidFill>
                  <a:schemeClr val="accent2">
                    <a:lumMod val="50000"/>
                  </a:schemeClr>
                </a:solidFill>
                <a:latin typeface="Comic Sans MS" pitchFamily="66" charset="0"/>
              </a:rPr>
              <a:t>Art. 18 Decreto legislativo n.109/92</a:t>
            </a:r>
          </a:p>
        </p:txBody>
      </p:sp>
      <p:sp>
        <p:nvSpPr>
          <p:cNvPr id="15" name="Rettangolo 14"/>
          <p:cNvSpPr/>
          <p:nvPr/>
        </p:nvSpPr>
        <p:spPr>
          <a:xfrm>
            <a:off x="179512" y="1268760"/>
            <a:ext cx="8640000" cy="3132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600" i="1" dirty="0" smtClean="0">
                <a:solidFill>
                  <a:schemeClr val="accent2">
                    <a:lumMod val="50000"/>
                  </a:schemeClr>
                </a:solidFill>
                <a:latin typeface="Comic Sans MS" pitchFamily="66" charset="0"/>
              </a:rPr>
              <a:t>1. La violazione delle disposizioni </a:t>
            </a:r>
            <a:r>
              <a:rPr lang="it-IT" sz="1600" i="1" u="sng" dirty="0" smtClean="0">
                <a:solidFill>
                  <a:schemeClr val="accent2">
                    <a:lumMod val="50000"/>
                  </a:schemeClr>
                </a:solidFill>
                <a:latin typeface="Comic Sans MS" pitchFamily="66" charset="0"/>
              </a:rPr>
              <a:t>dell'art. 2 </a:t>
            </a:r>
            <a:r>
              <a:rPr lang="it-IT" sz="1600" i="1" dirty="0" smtClean="0">
                <a:solidFill>
                  <a:schemeClr val="accent2">
                    <a:lumMod val="50000"/>
                  </a:schemeClr>
                </a:solidFill>
                <a:latin typeface="Comic Sans MS" pitchFamily="66" charset="0"/>
              </a:rPr>
              <a:t>è punita con la sanzione amministrativa pecuniaria da euro 3.500 a euro 18.000.</a:t>
            </a:r>
          </a:p>
          <a:p>
            <a:pPr algn="just">
              <a:defRPr/>
            </a:pPr>
            <a:r>
              <a:rPr lang="it-IT" sz="1600" i="1" dirty="0" smtClean="0">
                <a:solidFill>
                  <a:schemeClr val="accent2">
                    <a:lumMod val="50000"/>
                  </a:schemeClr>
                </a:solidFill>
                <a:latin typeface="Comic Sans MS" pitchFamily="66" charset="0"/>
              </a:rPr>
              <a:t>2. La violazione delle disposizioni degli </a:t>
            </a:r>
            <a:r>
              <a:rPr lang="it-IT" sz="1600" i="1" u="sng" dirty="0" smtClean="0">
                <a:solidFill>
                  <a:schemeClr val="accent2">
                    <a:lumMod val="50000"/>
                  </a:schemeClr>
                </a:solidFill>
                <a:latin typeface="Comic Sans MS" pitchFamily="66" charset="0"/>
              </a:rPr>
              <a:t>artt. 3, 10-bis e 14 </a:t>
            </a:r>
            <a:r>
              <a:rPr lang="it-IT" sz="1600" i="1" dirty="0" smtClean="0">
                <a:solidFill>
                  <a:schemeClr val="accent2">
                    <a:lumMod val="50000"/>
                  </a:schemeClr>
                </a:solidFill>
                <a:latin typeface="Comic Sans MS" pitchFamily="66" charset="0"/>
              </a:rPr>
              <a:t>è punita con la sanzione amministrativa pecuniaria da euro 1.600 a euro 9.500.</a:t>
            </a:r>
          </a:p>
          <a:p>
            <a:pPr algn="just">
              <a:defRPr/>
            </a:pPr>
            <a:r>
              <a:rPr lang="it-IT" sz="1600" i="1" dirty="0" smtClean="0">
                <a:solidFill>
                  <a:schemeClr val="accent2">
                    <a:lumMod val="50000"/>
                  </a:schemeClr>
                </a:solidFill>
                <a:latin typeface="Comic Sans MS" pitchFamily="66" charset="0"/>
              </a:rPr>
              <a:t>3. La violazione delle disposizioni degli </a:t>
            </a:r>
            <a:r>
              <a:rPr lang="it-IT" sz="1600" i="1" u="sng" dirty="0" smtClean="0">
                <a:solidFill>
                  <a:schemeClr val="accent2">
                    <a:lumMod val="50000"/>
                  </a:schemeClr>
                </a:solidFill>
                <a:latin typeface="Comic Sans MS" pitchFamily="66" charset="0"/>
              </a:rPr>
              <a:t>artt. 4, 5, 6, 8, 9, 10, 11, 12, 13, 15, 16 e 17 </a:t>
            </a:r>
            <a:r>
              <a:rPr lang="it-IT" sz="1600" i="1" dirty="0" smtClean="0">
                <a:solidFill>
                  <a:schemeClr val="accent2">
                    <a:lumMod val="50000"/>
                  </a:schemeClr>
                </a:solidFill>
                <a:latin typeface="Comic Sans MS" pitchFamily="66" charset="0"/>
              </a:rPr>
              <a:t>è punita con la sanzione amministrativa pecuniaria da euro 600 a euro 3.500.</a:t>
            </a:r>
          </a:p>
          <a:p>
            <a:pPr algn="just">
              <a:defRPr/>
            </a:pPr>
            <a:r>
              <a:rPr lang="it-IT" sz="1600" i="1" dirty="0" smtClean="0">
                <a:solidFill>
                  <a:schemeClr val="accent2">
                    <a:lumMod val="50000"/>
                  </a:schemeClr>
                </a:solidFill>
                <a:latin typeface="Comic Sans MS" pitchFamily="66" charset="0"/>
              </a:rPr>
              <a:t>4. La competenza in materia di applicazione delle sanzioni amministrative pecuniarie spetta alle regioni ed alle province autonome di Trento e di Bolzano competenti per territorio.</a:t>
            </a:r>
          </a:p>
          <a:p>
            <a:pPr algn="just">
              <a:defRPr/>
            </a:pPr>
            <a:r>
              <a:rPr lang="it-IT" sz="1600" i="1" dirty="0" smtClean="0">
                <a:solidFill>
                  <a:schemeClr val="accent2">
                    <a:lumMod val="50000"/>
                  </a:schemeClr>
                </a:solidFill>
                <a:latin typeface="Comic Sans MS" pitchFamily="66" charset="0"/>
              </a:rPr>
              <a:t>4-bis. Nelle materie di propria competenza, spetta all'Ispettorato centrale repressioni frodi l'irrogazione delle sanzioni amministrative. (Comma aggiunto da D. </a:t>
            </a:r>
            <a:r>
              <a:rPr lang="it-IT" sz="1600" i="1" dirty="0" err="1" smtClean="0">
                <a:solidFill>
                  <a:schemeClr val="accent2">
                    <a:lumMod val="50000"/>
                  </a:schemeClr>
                </a:solidFill>
                <a:latin typeface="Comic Sans MS" pitchFamily="66" charset="0"/>
              </a:rPr>
              <a:t>L.vo</a:t>
            </a:r>
            <a:r>
              <a:rPr lang="it-IT" sz="1600" i="1" dirty="0" smtClean="0">
                <a:solidFill>
                  <a:schemeClr val="accent2">
                    <a:lumMod val="50000"/>
                  </a:schemeClr>
                </a:solidFill>
                <a:latin typeface="Comic Sans MS" pitchFamily="66" charset="0"/>
              </a:rPr>
              <a:t> 29.3.04, n. 99 art. 18 in G.U. 94, 22.4.04)</a:t>
            </a:r>
          </a:p>
        </p:txBody>
      </p:sp>
      <p:sp>
        <p:nvSpPr>
          <p:cNvPr id="16" name="Rettangolo 15"/>
          <p:cNvSpPr/>
          <p:nvPr/>
        </p:nvSpPr>
        <p:spPr>
          <a:xfrm>
            <a:off x="179512" y="4509160"/>
            <a:ext cx="8640000" cy="396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i="1" dirty="0" smtClean="0">
                <a:solidFill>
                  <a:schemeClr val="accent2">
                    <a:lumMod val="50000"/>
                  </a:schemeClr>
                </a:solidFill>
                <a:latin typeface="Comic Sans MS" pitchFamily="66" charset="0"/>
              </a:rPr>
              <a:t>Art. 10 Decreto legislativo n.77/93</a:t>
            </a:r>
          </a:p>
        </p:txBody>
      </p:sp>
      <p:sp>
        <p:nvSpPr>
          <p:cNvPr id="19" name="Rettangolo 18"/>
          <p:cNvSpPr/>
          <p:nvPr/>
        </p:nvSpPr>
        <p:spPr>
          <a:xfrm>
            <a:off x="179512" y="4977352"/>
            <a:ext cx="8640000" cy="1620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600" i="1" dirty="0" smtClean="0">
                <a:solidFill>
                  <a:schemeClr val="accent2">
                    <a:lumMod val="50000"/>
                  </a:schemeClr>
                </a:solidFill>
                <a:latin typeface="Comic Sans MS" pitchFamily="66" charset="0"/>
              </a:rPr>
              <a:t>1</a:t>
            </a:r>
            <a:r>
              <a:rPr lang="it-IT" sz="1600" i="1" dirty="0" smtClean="0">
                <a:solidFill>
                  <a:schemeClr val="accent2">
                    <a:lumMod val="50000"/>
                  </a:schemeClr>
                </a:solidFill>
                <a:latin typeface="Comic Sans MS" pitchFamily="66" charset="0"/>
              </a:rPr>
              <a:t>. Salvo che il fatto costituisca reato, chiunque confezioni, detenga per vendere o venda prodotti non conformi alle norme del presente decreto è punito con la sanzione amministrativa del pagamento di una somma da lire un milione e duecentocinquantamila a lire sette milioni e cinquecentomila.</a:t>
            </a:r>
          </a:p>
          <a:p>
            <a:pPr algn="just">
              <a:defRPr/>
            </a:pPr>
            <a:r>
              <a:rPr lang="it-IT" sz="1600" i="1" dirty="0" smtClean="0">
                <a:solidFill>
                  <a:schemeClr val="accent2">
                    <a:lumMod val="50000"/>
                  </a:schemeClr>
                </a:solidFill>
                <a:latin typeface="Comic Sans MS" pitchFamily="66" charset="0"/>
              </a:rPr>
              <a:t>2. L'importo relativo alle sanzioni di cui al comma 1 deve essere versato all'ufficio del registro competente per territorio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heckerboard(across)">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checkerboard(across)">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checkerboard(across)">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checkerboard(across)">
                                      <p:cBhvr>
                                        <p:cTn id="2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9"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630000"/>
            <a:ext cx="9144000" cy="6228000"/>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grpSp>
        <p:nvGrpSpPr>
          <p:cNvPr id="2" name="Gruppo 15"/>
          <p:cNvGrpSpPr/>
          <p:nvPr/>
        </p:nvGrpSpPr>
        <p:grpSpPr>
          <a:xfrm>
            <a:off x="179512" y="-27384"/>
            <a:ext cx="8445500" cy="576263"/>
            <a:chOff x="251520" y="44425"/>
            <a:chExt cx="8445500" cy="576263"/>
          </a:xfrm>
        </p:grpSpPr>
        <p:sp>
          <p:nvSpPr>
            <p:cNvPr id="17" name="Ovale 16"/>
            <p:cNvSpPr/>
            <p:nvPr/>
          </p:nvSpPr>
          <p:spPr bwMode="auto">
            <a:xfrm>
              <a:off x="251520" y="46806"/>
              <a:ext cx="1619250" cy="571500"/>
            </a:xfrm>
            <a:prstGeom prst="ellipse">
              <a:avLst/>
            </a:prstGeom>
            <a:solidFill>
              <a:schemeClr val="accent2">
                <a:lumMod val="40000"/>
                <a:lumOff val="60000"/>
              </a:schemeClr>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Da ricordare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chemeClr val="accent2">
                      <a:lumMod val="50000"/>
                    </a:schemeClr>
                  </a:solidFill>
                  <a:latin typeface="Comic Sans MS" pitchFamily="66" charset="0"/>
                </a:rPr>
                <a:t>Sanzioni</a:t>
              </a:r>
              <a:endParaRPr lang="it-IT" sz="1800" b="1" i="1" dirty="0">
                <a:latin typeface="Comic Sans MS" pitchFamily="66" charset="0"/>
              </a:endParaRPr>
            </a:p>
          </p:txBody>
        </p:sp>
      </p:grpSp>
      <p:sp>
        <p:nvSpPr>
          <p:cNvPr id="14" name="Rettangolo 13"/>
          <p:cNvSpPr/>
          <p:nvPr/>
        </p:nvSpPr>
        <p:spPr>
          <a:xfrm>
            <a:off x="179512" y="836712"/>
            <a:ext cx="8640000" cy="360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400" b="1" i="1" dirty="0" smtClean="0">
                <a:solidFill>
                  <a:schemeClr val="accent2">
                    <a:lumMod val="50000"/>
                  </a:schemeClr>
                </a:solidFill>
                <a:latin typeface="Comic Sans MS" pitchFamily="66" charset="0"/>
              </a:rPr>
              <a:t>Legge del  24.11.81 n. 689 - Modifiche al sistema penale </a:t>
            </a:r>
          </a:p>
        </p:txBody>
      </p:sp>
      <p:sp>
        <p:nvSpPr>
          <p:cNvPr id="15" name="Rettangolo 14"/>
          <p:cNvSpPr/>
          <p:nvPr/>
        </p:nvSpPr>
        <p:spPr>
          <a:xfrm>
            <a:off x="179512" y="1268760"/>
            <a:ext cx="8640000" cy="1764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400" b="1" i="1" dirty="0" smtClean="0">
                <a:solidFill>
                  <a:schemeClr val="accent2">
                    <a:lumMod val="50000"/>
                  </a:schemeClr>
                </a:solidFill>
                <a:latin typeface="Comic Sans MS" pitchFamily="66" charset="0"/>
              </a:rPr>
              <a:t>Art. 6, comma 3 – Solidarietà</a:t>
            </a:r>
          </a:p>
          <a:p>
            <a:pPr algn="just">
              <a:defRPr/>
            </a:pPr>
            <a:endParaRPr lang="it-IT" sz="1400" b="1" i="1" dirty="0" smtClean="0">
              <a:solidFill>
                <a:schemeClr val="accent2">
                  <a:lumMod val="50000"/>
                </a:schemeClr>
              </a:solidFill>
              <a:latin typeface="Comic Sans MS" pitchFamily="66" charset="0"/>
            </a:endParaRPr>
          </a:p>
          <a:p>
            <a:pPr algn="just">
              <a:defRPr/>
            </a:pPr>
            <a:r>
              <a:rPr lang="it-IT" sz="1400" i="1" dirty="0" smtClean="0">
                <a:solidFill>
                  <a:schemeClr val="accent2">
                    <a:lumMod val="50000"/>
                  </a:schemeClr>
                </a:solidFill>
                <a:latin typeface="Comic Sans MS" pitchFamily="66" charset="0"/>
              </a:rPr>
              <a:t>Se la violazione è commessa dal rappresentante o dal dipendente di una persona giuridica o di un ente privo di personalità giuridica o, comunque, di un imprenditore, nell'esercizio delle proprie funzioni o incombenze, la persona giuridica o l'ente o l'imprenditore è obbligato in solido con l'autore della violazione al pagamento della somma da questo dovuta.</a:t>
            </a:r>
          </a:p>
          <a:p>
            <a:pPr algn="just">
              <a:defRPr/>
            </a:pPr>
            <a:r>
              <a:rPr lang="it-IT" sz="1400" i="1" dirty="0" smtClean="0">
                <a:solidFill>
                  <a:schemeClr val="accent2">
                    <a:lumMod val="50000"/>
                  </a:schemeClr>
                </a:solidFill>
                <a:latin typeface="Comic Sans MS" pitchFamily="66" charset="0"/>
              </a:rPr>
              <a:t>Nei casi previsti dai commi precedenti chi ha pagato ha diritto di regresso per l'intero nei confronti dell'autore della violazione</a:t>
            </a:r>
          </a:p>
        </p:txBody>
      </p:sp>
      <p:sp>
        <p:nvSpPr>
          <p:cNvPr id="16" name="Rettangolo 15"/>
          <p:cNvSpPr/>
          <p:nvPr/>
        </p:nvSpPr>
        <p:spPr>
          <a:xfrm>
            <a:off x="180472" y="3140968"/>
            <a:ext cx="8640000" cy="2124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400" b="1" i="1" dirty="0" smtClean="0">
                <a:solidFill>
                  <a:schemeClr val="accent2">
                    <a:lumMod val="50000"/>
                  </a:schemeClr>
                </a:solidFill>
                <a:latin typeface="Comic Sans MS" pitchFamily="66" charset="0"/>
              </a:rPr>
              <a:t>Art. 14 - Contestazione e notificazione</a:t>
            </a:r>
          </a:p>
          <a:p>
            <a:pPr algn="just">
              <a:defRPr/>
            </a:pPr>
            <a:endParaRPr lang="it-IT" sz="1400" b="1" i="1" dirty="0" smtClean="0">
              <a:solidFill>
                <a:schemeClr val="accent2">
                  <a:lumMod val="50000"/>
                </a:schemeClr>
              </a:solidFill>
              <a:latin typeface="Comic Sans MS" pitchFamily="66" charset="0"/>
            </a:endParaRPr>
          </a:p>
          <a:p>
            <a:pPr algn="just">
              <a:defRPr/>
            </a:pPr>
            <a:r>
              <a:rPr lang="it-IT" sz="1400" i="1" dirty="0" smtClean="0">
                <a:solidFill>
                  <a:schemeClr val="accent2">
                    <a:lumMod val="50000"/>
                  </a:schemeClr>
                </a:solidFill>
                <a:latin typeface="Comic Sans MS" pitchFamily="66" charset="0"/>
              </a:rPr>
              <a:t>La violazione, quando è possibile, deve essere contestata immediatamente tanto al trasgressore quanto alla persona che sia obbligata in solido al pagamento della somma dovuta per la violazione stessa.</a:t>
            </a:r>
          </a:p>
          <a:p>
            <a:pPr algn="just">
              <a:defRPr/>
            </a:pPr>
            <a:r>
              <a:rPr lang="it-IT" sz="1400" i="1" dirty="0" smtClean="0">
                <a:solidFill>
                  <a:schemeClr val="accent2">
                    <a:lumMod val="50000"/>
                  </a:schemeClr>
                </a:solidFill>
                <a:latin typeface="Comic Sans MS" pitchFamily="66" charset="0"/>
              </a:rPr>
              <a:t>Se non è avvenuta la contestazione immediata …. gli estremi della violazione debbono essere notificati agli interessati residenti nel territorio della Repubblica entro il termine di novanta giorni e a quelli residenti all'estero entro il termine di trecentosessanta </a:t>
            </a:r>
            <a:r>
              <a:rPr lang="it-IT" sz="1400" i="1" dirty="0" err="1" smtClean="0">
                <a:solidFill>
                  <a:schemeClr val="accent2">
                    <a:lumMod val="50000"/>
                  </a:schemeClr>
                </a:solidFill>
                <a:latin typeface="Comic Sans MS" pitchFamily="66" charset="0"/>
              </a:rPr>
              <a:t>giorni…</a:t>
            </a:r>
            <a:endParaRPr lang="it-IT" sz="1400" i="1" dirty="0" smtClean="0">
              <a:solidFill>
                <a:schemeClr val="accent2">
                  <a:lumMod val="50000"/>
                </a:schemeClr>
              </a:solidFill>
              <a:latin typeface="Comic Sans MS" pitchFamily="66" charset="0"/>
            </a:endParaRPr>
          </a:p>
          <a:p>
            <a:pPr algn="just">
              <a:defRPr/>
            </a:pPr>
            <a:r>
              <a:rPr lang="it-IT" sz="1400" i="1" dirty="0" smtClean="0">
                <a:solidFill>
                  <a:schemeClr val="accent2">
                    <a:lumMod val="50000"/>
                  </a:schemeClr>
                </a:solidFill>
                <a:latin typeface="Comic Sans MS" pitchFamily="66" charset="0"/>
              </a:rPr>
              <a:t>…. L'obbligazione di pagare la somma dovuta per la violazione si estingue per la persona nei cui confronti è stata omessa la notificazione nel termine prescritto</a:t>
            </a:r>
            <a:r>
              <a:rPr lang="it-IT" sz="1400" b="1" i="1" dirty="0" smtClean="0">
                <a:solidFill>
                  <a:schemeClr val="accent2">
                    <a:lumMod val="50000"/>
                  </a:schemeClr>
                </a:solidFill>
                <a:latin typeface="Comic Sans MS" pitchFamily="66" charset="0"/>
              </a:rPr>
              <a:t>.</a:t>
            </a:r>
          </a:p>
        </p:txBody>
      </p:sp>
      <p:grpSp>
        <p:nvGrpSpPr>
          <p:cNvPr id="11" name="Gruppo 12"/>
          <p:cNvGrpSpPr/>
          <p:nvPr/>
        </p:nvGrpSpPr>
        <p:grpSpPr>
          <a:xfrm>
            <a:off x="36512" y="6345634"/>
            <a:ext cx="9144000" cy="539750"/>
            <a:chOff x="36512" y="6345634"/>
            <a:chExt cx="9144000" cy="539750"/>
          </a:xfrm>
        </p:grpSpPr>
        <p:pic>
          <p:nvPicPr>
            <p:cNvPr id="12" name="Picture 70" descr="ssica"/>
            <p:cNvPicPr preferRelativeResize="0">
              <a:picLocks noChangeArrowheads="1"/>
            </p:cNvPicPr>
            <p:nvPr/>
          </p:nvPicPr>
          <p:blipFill>
            <a:blip r:embed="rId4" cstate="print"/>
            <a:srcRect/>
            <a:stretch>
              <a:fillRect/>
            </a:stretch>
          </p:blipFill>
          <p:spPr bwMode="auto">
            <a:xfrm>
              <a:off x="36512" y="6345634"/>
              <a:ext cx="1655763" cy="539750"/>
            </a:xfrm>
            <a:prstGeom prst="rect">
              <a:avLst/>
            </a:prstGeom>
            <a:noFill/>
            <a:ln w="9525">
              <a:noFill/>
              <a:miter lim="800000"/>
              <a:headEnd/>
              <a:tailEnd/>
            </a:ln>
          </p:spPr>
        </p:pic>
        <p:sp>
          <p:nvSpPr>
            <p:cNvPr id="19" name="Text Box 71"/>
            <p:cNvSpPr txBox="1">
              <a:spLocks noChangeArrowheads="1"/>
            </p:cNvSpPr>
            <p:nvPr/>
          </p:nvSpPr>
          <p:spPr bwMode="auto">
            <a:xfrm>
              <a:off x="1655762" y="6345634"/>
              <a:ext cx="7524750" cy="539750"/>
            </a:xfrm>
            <a:prstGeom prst="rect">
              <a:avLst/>
            </a:prstGeom>
            <a:solidFill>
              <a:srgbClr val="0099FF"/>
            </a:solidFill>
            <a:ln w="9525" algn="ctr">
              <a:noFill/>
              <a:miter lim="800000"/>
              <a:headEnd/>
              <a:tailEnd/>
            </a:ln>
          </p:spPr>
          <p:txBody>
            <a:bodyPr/>
            <a:lstStyle/>
            <a:p>
              <a:pPr algn="ctr">
                <a:lnSpc>
                  <a:spcPct val="110000"/>
                </a:lnSpc>
              </a:pPr>
              <a:r>
                <a:rPr lang="it-IT" sz="1000" b="1" dirty="0" smtClean="0">
                  <a:solidFill>
                    <a:schemeClr val="bg1">
                      <a:lumMod val="95000"/>
                    </a:schemeClr>
                  </a:solidFill>
                  <a:latin typeface="Comic Sans MS" pitchFamily="66" charset="0"/>
                </a:rPr>
                <a:t>Informazioni sugli alimenti ai consumatori ai sensi del Regolamento (UE) N. 1169/2011</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heckerboard(across)">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checkerboard(across)">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checkerboard(across)">
                                      <p:cBhvr>
                                        <p:cTn id="1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630000"/>
            <a:ext cx="9144000" cy="6228000"/>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grpSp>
        <p:nvGrpSpPr>
          <p:cNvPr id="2" name="Gruppo 15"/>
          <p:cNvGrpSpPr/>
          <p:nvPr/>
        </p:nvGrpSpPr>
        <p:grpSpPr>
          <a:xfrm>
            <a:off x="179512" y="-27384"/>
            <a:ext cx="8445500" cy="576263"/>
            <a:chOff x="251520" y="44425"/>
            <a:chExt cx="8445500" cy="576263"/>
          </a:xfrm>
        </p:grpSpPr>
        <p:sp>
          <p:nvSpPr>
            <p:cNvPr id="17" name="Ovale 16"/>
            <p:cNvSpPr/>
            <p:nvPr/>
          </p:nvSpPr>
          <p:spPr bwMode="auto">
            <a:xfrm>
              <a:off x="251520" y="46806"/>
              <a:ext cx="1619250" cy="571500"/>
            </a:xfrm>
            <a:prstGeom prst="ellipse">
              <a:avLst/>
            </a:prstGeom>
            <a:solidFill>
              <a:schemeClr val="accent2">
                <a:lumMod val="40000"/>
                <a:lumOff val="60000"/>
              </a:schemeClr>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Da ricordare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chemeClr val="accent2">
                      <a:lumMod val="50000"/>
                    </a:schemeClr>
                  </a:solidFill>
                  <a:latin typeface="Comic Sans MS" pitchFamily="66" charset="0"/>
                </a:rPr>
                <a:t>Sanzioni</a:t>
              </a:r>
              <a:endParaRPr lang="it-IT" sz="1800" b="1" i="1" dirty="0">
                <a:latin typeface="Comic Sans MS" pitchFamily="66" charset="0"/>
              </a:endParaRPr>
            </a:p>
          </p:txBody>
        </p:sp>
      </p:grpSp>
      <p:sp>
        <p:nvSpPr>
          <p:cNvPr id="14" name="Rettangolo 13"/>
          <p:cNvSpPr/>
          <p:nvPr/>
        </p:nvSpPr>
        <p:spPr>
          <a:xfrm>
            <a:off x="179512" y="836712"/>
            <a:ext cx="8640000" cy="360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400" b="1" i="1" dirty="0" smtClean="0">
                <a:solidFill>
                  <a:schemeClr val="accent2">
                    <a:lumMod val="50000"/>
                  </a:schemeClr>
                </a:solidFill>
                <a:latin typeface="Comic Sans MS" pitchFamily="66" charset="0"/>
              </a:rPr>
              <a:t>Legge del  24.11.81 n. 689 - Modifiche al sistema penale </a:t>
            </a:r>
          </a:p>
        </p:txBody>
      </p:sp>
      <p:sp>
        <p:nvSpPr>
          <p:cNvPr id="15" name="Rettangolo 14"/>
          <p:cNvSpPr/>
          <p:nvPr/>
        </p:nvSpPr>
        <p:spPr>
          <a:xfrm>
            <a:off x="179512" y="1268760"/>
            <a:ext cx="8640000" cy="4752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400" b="1" i="1" dirty="0" smtClean="0">
                <a:solidFill>
                  <a:schemeClr val="accent2">
                    <a:lumMod val="50000"/>
                  </a:schemeClr>
                </a:solidFill>
                <a:latin typeface="Comic Sans MS" pitchFamily="66" charset="0"/>
              </a:rPr>
              <a:t>Art</a:t>
            </a:r>
            <a:r>
              <a:rPr lang="it-IT" sz="1400" b="1" i="1" dirty="0" smtClean="0">
                <a:solidFill>
                  <a:schemeClr val="accent2">
                    <a:lumMod val="50000"/>
                  </a:schemeClr>
                </a:solidFill>
                <a:latin typeface="Comic Sans MS" pitchFamily="66" charset="0"/>
              </a:rPr>
              <a:t>. 18 - </a:t>
            </a:r>
            <a:r>
              <a:rPr lang="it-IT" sz="1400" b="1" i="1" dirty="0" err="1" smtClean="0">
                <a:solidFill>
                  <a:schemeClr val="accent2">
                    <a:lumMod val="50000"/>
                  </a:schemeClr>
                </a:solidFill>
                <a:latin typeface="Comic Sans MS" pitchFamily="66" charset="0"/>
              </a:rPr>
              <a:t>Ordinanza-ingiunzione</a:t>
            </a:r>
            <a:endParaRPr lang="it-IT" sz="1400" b="1" i="1" dirty="0" smtClean="0">
              <a:solidFill>
                <a:schemeClr val="accent2">
                  <a:lumMod val="50000"/>
                </a:schemeClr>
              </a:solidFill>
              <a:latin typeface="Comic Sans MS" pitchFamily="66" charset="0"/>
            </a:endParaRPr>
          </a:p>
          <a:p>
            <a:pPr algn="just">
              <a:defRPr/>
            </a:pPr>
            <a:r>
              <a:rPr lang="it-IT" sz="1400" dirty="0" smtClean="0">
                <a:solidFill>
                  <a:schemeClr val="accent2">
                    <a:lumMod val="50000"/>
                  </a:schemeClr>
                </a:solidFill>
                <a:latin typeface="Comic Sans MS" pitchFamily="66" charset="0"/>
              </a:rPr>
              <a:t>Entro il termine di </a:t>
            </a:r>
            <a:r>
              <a:rPr lang="it-IT" sz="1400" b="1" dirty="0" smtClean="0">
                <a:solidFill>
                  <a:schemeClr val="accent2">
                    <a:lumMod val="50000"/>
                  </a:schemeClr>
                </a:solidFill>
                <a:latin typeface="Comic Sans MS" pitchFamily="66" charset="0"/>
              </a:rPr>
              <a:t>trenta giorni </a:t>
            </a:r>
            <a:r>
              <a:rPr lang="it-IT" sz="1400" dirty="0" smtClean="0">
                <a:solidFill>
                  <a:schemeClr val="accent2">
                    <a:lumMod val="50000"/>
                  </a:schemeClr>
                </a:solidFill>
                <a:latin typeface="Comic Sans MS" pitchFamily="66" charset="0"/>
              </a:rPr>
              <a:t>dalla data della contestazione o notificazione della violazione, gli interessati possono far pervenire all'autorità competente a ricevere il rapporto a norma dell'art. 17 </a:t>
            </a:r>
            <a:r>
              <a:rPr lang="it-IT" sz="1400" b="1" dirty="0" smtClean="0">
                <a:solidFill>
                  <a:schemeClr val="accent2">
                    <a:lumMod val="50000"/>
                  </a:schemeClr>
                </a:solidFill>
                <a:latin typeface="Comic Sans MS" pitchFamily="66" charset="0"/>
              </a:rPr>
              <a:t>scritti difensivi </a:t>
            </a:r>
            <a:r>
              <a:rPr lang="it-IT" sz="1400" dirty="0" smtClean="0">
                <a:solidFill>
                  <a:schemeClr val="accent2">
                    <a:lumMod val="50000"/>
                  </a:schemeClr>
                </a:solidFill>
                <a:latin typeface="Comic Sans MS" pitchFamily="66" charset="0"/>
              </a:rPr>
              <a:t>e documenti e possono </a:t>
            </a:r>
            <a:r>
              <a:rPr lang="it-IT" sz="1400" b="1" dirty="0" smtClean="0">
                <a:solidFill>
                  <a:schemeClr val="accent2">
                    <a:lumMod val="50000"/>
                  </a:schemeClr>
                </a:solidFill>
                <a:latin typeface="Comic Sans MS" pitchFamily="66" charset="0"/>
              </a:rPr>
              <a:t>chiedere di essere sentiti </a:t>
            </a:r>
            <a:r>
              <a:rPr lang="it-IT" sz="1400" dirty="0" smtClean="0">
                <a:solidFill>
                  <a:schemeClr val="accent2">
                    <a:lumMod val="50000"/>
                  </a:schemeClr>
                </a:solidFill>
                <a:latin typeface="Comic Sans MS" pitchFamily="66" charset="0"/>
              </a:rPr>
              <a:t>dalla medesima autorità.</a:t>
            </a:r>
          </a:p>
          <a:p>
            <a:pPr algn="just">
              <a:defRPr/>
            </a:pPr>
            <a:r>
              <a:rPr lang="it-IT" sz="1400" dirty="0" smtClean="0">
                <a:solidFill>
                  <a:schemeClr val="accent2">
                    <a:lumMod val="50000"/>
                  </a:schemeClr>
                </a:solidFill>
                <a:latin typeface="Comic Sans MS" pitchFamily="66" charset="0"/>
              </a:rPr>
              <a:t>L'autorità competente, sentiti gli interessati ove questi ne abbiano fatto richiesta ed esaminati i dati inviati e gli argomenti esposti negli scritti difensivi, se ritiene fondato l'accertamento, </a:t>
            </a:r>
            <a:r>
              <a:rPr lang="it-IT" sz="1400" b="1" dirty="0" smtClean="0">
                <a:solidFill>
                  <a:schemeClr val="accent2">
                    <a:lumMod val="50000"/>
                  </a:schemeClr>
                </a:solidFill>
                <a:latin typeface="Comic Sans MS" pitchFamily="66" charset="0"/>
              </a:rPr>
              <a:t>determina con ordinanza motivata, la somma dovuta per la violazione e ne ingiunge il pagamento</a:t>
            </a:r>
            <a:r>
              <a:rPr lang="it-IT" sz="1400" dirty="0" smtClean="0">
                <a:solidFill>
                  <a:schemeClr val="accent2">
                    <a:lumMod val="50000"/>
                  </a:schemeClr>
                </a:solidFill>
                <a:latin typeface="Comic Sans MS" pitchFamily="66" charset="0"/>
              </a:rPr>
              <a:t>, insieme con le spese, all'autore della violazione ed alle persone che vi sono obbligate solidalmente </a:t>
            </a:r>
            <a:r>
              <a:rPr lang="it-IT" sz="1400" b="1" dirty="0" smtClean="0">
                <a:solidFill>
                  <a:schemeClr val="accent2">
                    <a:lumMod val="50000"/>
                  </a:schemeClr>
                </a:solidFill>
                <a:latin typeface="Comic Sans MS" pitchFamily="66" charset="0"/>
              </a:rPr>
              <a:t>altrimenti emette ordinanza motivata di archiviazione </a:t>
            </a:r>
            <a:r>
              <a:rPr lang="it-IT" sz="1400" dirty="0" smtClean="0">
                <a:solidFill>
                  <a:schemeClr val="accent2">
                    <a:lumMod val="50000"/>
                  </a:schemeClr>
                </a:solidFill>
                <a:latin typeface="Comic Sans MS" pitchFamily="66" charset="0"/>
              </a:rPr>
              <a:t>degli atti comunicandola integralmente all'organo che ha redatto il rapporto.</a:t>
            </a:r>
          </a:p>
          <a:p>
            <a:pPr algn="just">
              <a:defRPr/>
            </a:pPr>
            <a:r>
              <a:rPr lang="it-IT" sz="1400" dirty="0" smtClean="0">
                <a:solidFill>
                  <a:schemeClr val="accent2">
                    <a:lumMod val="50000"/>
                  </a:schemeClr>
                </a:solidFill>
                <a:latin typeface="Comic Sans MS" pitchFamily="66" charset="0"/>
              </a:rPr>
              <a:t>Con l'ordinanza-ingiunzione deve essere disposta la restituzione, previo pagamento delle spese di custodia, delle cose sequestrate, che non siano confiscate con lo stesso provvedimento. La restituzione delle cose sequestrate è altresì disposta con l'ordinanza di archiviazione, quando non ne sia obbligatoria la confisca.</a:t>
            </a:r>
          </a:p>
          <a:p>
            <a:pPr algn="just">
              <a:defRPr/>
            </a:pPr>
            <a:r>
              <a:rPr lang="it-IT" sz="1400" dirty="0" smtClean="0">
                <a:solidFill>
                  <a:schemeClr val="accent2">
                    <a:lumMod val="50000"/>
                  </a:schemeClr>
                </a:solidFill>
                <a:latin typeface="Comic Sans MS" pitchFamily="66" charset="0"/>
              </a:rPr>
              <a:t>Il pagamento è effettuato all'ufficio del registro o al diverso ufficio indicato nella ordinanza-ingiunzione, entro il termine di trenta giorni dalla notificazione di detto provvedimento, …...</a:t>
            </a:r>
          </a:p>
          <a:p>
            <a:pPr algn="just">
              <a:defRPr/>
            </a:pPr>
            <a:r>
              <a:rPr lang="it-IT" sz="1400" dirty="0" smtClean="0">
                <a:solidFill>
                  <a:schemeClr val="accent2">
                    <a:lumMod val="50000"/>
                  </a:schemeClr>
                </a:solidFill>
                <a:latin typeface="Comic Sans MS" pitchFamily="66" charset="0"/>
              </a:rPr>
              <a:t>Il termine per il pagamento è di sessanta giorni se l'interessato risiede all'estero.</a:t>
            </a:r>
          </a:p>
        </p:txBody>
      </p:sp>
      <p:grpSp>
        <p:nvGrpSpPr>
          <p:cNvPr id="10" name="Gruppo 12"/>
          <p:cNvGrpSpPr/>
          <p:nvPr/>
        </p:nvGrpSpPr>
        <p:grpSpPr>
          <a:xfrm>
            <a:off x="36512" y="6345634"/>
            <a:ext cx="9144000" cy="539750"/>
            <a:chOff x="36512" y="6345634"/>
            <a:chExt cx="9144000" cy="539750"/>
          </a:xfrm>
        </p:grpSpPr>
        <p:pic>
          <p:nvPicPr>
            <p:cNvPr id="11" name="Picture 70" descr="ssica"/>
            <p:cNvPicPr preferRelativeResize="0">
              <a:picLocks noChangeArrowheads="1"/>
            </p:cNvPicPr>
            <p:nvPr/>
          </p:nvPicPr>
          <p:blipFill>
            <a:blip r:embed="rId4" cstate="print"/>
            <a:srcRect/>
            <a:stretch>
              <a:fillRect/>
            </a:stretch>
          </p:blipFill>
          <p:spPr bwMode="auto">
            <a:xfrm>
              <a:off x="36512" y="6345634"/>
              <a:ext cx="1655763" cy="539750"/>
            </a:xfrm>
            <a:prstGeom prst="rect">
              <a:avLst/>
            </a:prstGeom>
            <a:noFill/>
            <a:ln w="9525">
              <a:noFill/>
              <a:miter lim="800000"/>
              <a:headEnd/>
              <a:tailEnd/>
            </a:ln>
          </p:spPr>
        </p:pic>
        <p:sp>
          <p:nvSpPr>
            <p:cNvPr id="12" name="Text Box 71"/>
            <p:cNvSpPr txBox="1">
              <a:spLocks noChangeArrowheads="1"/>
            </p:cNvSpPr>
            <p:nvPr/>
          </p:nvSpPr>
          <p:spPr bwMode="auto">
            <a:xfrm>
              <a:off x="1655762" y="6345634"/>
              <a:ext cx="7524750" cy="539750"/>
            </a:xfrm>
            <a:prstGeom prst="rect">
              <a:avLst/>
            </a:prstGeom>
            <a:solidFill>
              <a:srgbClr val="0099FF"/>
            </a:solidFill>
            <a:ln w="9525" algn="ctr">
              <a:noFill/>
              <a:miter lim="800000"/>
              <a:headEnd/>
              <a:tailEnd/>
            </a:ln>
          </p:spPr>
          <p:txBody>
            <a:bodyPr/>
            <a:lstStyle/>
            <a:p>
              <a:pPr algn="ctr">
                <a:lnSpc>
                  <a:spcPct val="110000"/>
                </a:lnSpc>
              </a:pPr>
              <a:r>
                <a:rPr lang="it-IT" sz="1000" b="1" dirty="0" smtClean="0">
                  <a:solidFill>
                    <a:schemeClr val="bg1">
                      <a:lumMod val="95000"/>
                    </a:schemeClr>
                  </a:solidFill>
                  <a:latin typeface="Comic Sans MS" pitchFamily="66" charset="0"/>
                </a:rPr>
                <a:t>Informazioni sugli alimenti ai consumatori ai sensi del Regolamento (UE) N. 1169/2011</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heckerboard(across)">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checkerboard(across)">
                                      <p:cBhvr>
                                        <p:cTn id="1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630000"/>
            <a:ext cx="9144000" cy="6228000"/>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grpSp>
        <p:nvGrpSpPr>
          <p:cNvPr id="2" name="Gruppo 15"/>
          <p:cNvGrpSpPr/>
          <p:nvPr/>
        </p:nvGrpSpPr>
        <p:grpSpPr>
          <a:xfrm>
            <a:off x="179512" y="-27384"/>
            <a:ext cx="8445500" cy="576263"/>
            <a:chOff x="251520" y="44425"/>
            <a:chExt cx="8445500" cy="576263"/>
          </a:xfrm>
        </p:grpSpPr>
        <p:sp>
          <p:nvSpPr>
            <p:cNvPr id="17" name="Ovale 16"/>
            <p:cNvSpPr/>
            <p:nvPr/>
          </p:nvSpPr>
          <p:spPr bwMode="auto">
            <a:xfrm>
              <a:off x="251520" y="46806"/>
              <a:ext cx="1619250" cy="571500"/>
            </a:xfrm>
            <a:prstGeom prst="ellipse">
              <a:avLst/>
            </a:prstGeom>
            <a:solidFill>
              <a:schemeClr val="accent1">
                <a:lumMod val="75000"/>
              </a:schemeClr>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Quesiti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800" b="1" i="1" dirty="0" smtClean="0">
                  <a:latin typeface="Comic Sans MS" pitchFamily="66" charset="0"/>
                </a:rPr>
                <a:t>e possibili risoluzioni</a:t>
              </a:r>
              <a:endParaRPr lang="it-IT" sz="1800" b="1" i="1" dirty="0">
                <a:latin typeface="Comic Sans MS" pitchFamily="66" charset="0"/>
              </a:endParaRPr>
            </a:p>
          </p:txBody>
        </p:sp>
      </p:grpSp>
      <p:sp>
        <p:nvSpPr>
          <p:cNvPr id="14" name="Rettangolo 13"/>
          <p:cNvSpPr/>
          <p:nvPr/>
        </p:nvSpPr>
        <p:spPr>
          <a:xfrm>
            <a:off x="107504" y="836712"/>
            <a:ext cx="8640000" cy="1764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400" b="1" i="1" dirty="0" smtClean="0">
                <a:solidFill>
                  <a:schemeClr val="accent2">
                    <a:lumMod val="50000"/>
                  </a:schemeClr>
                </a:solidFill>
                <a:latin typeface="Comic Sans MS" pitchFamily="66" charset="0"/>
              </a:rPr>
              <a:t>Quesito 1)</a:t>
            </a:r>
          </a:p>
          <a:p>
            <a:pPr algn="just">
              <a:defRPr/>
            </a:pPr>
            <a:r>
              <a:rPr lang="it-IT" sz="1400" b="1" i="1" dirty="0" smtClean="0">
                <a:solidFill>
                  <a:schemeClr val="accent2">
                    <a:lumMod val="50000"/>
                  </a:schemeClr>
                </a:solidFill>
                <a:latin typeface="Comic Sans MS" pitchFamily="66" charset="0"/>
              </a:rPr>
              <a:t> - un cliente ha su una sua etichetta la foto di cipolle rosse, e vorrebbe utilizzarla per le cipolle </a:t>
            </a:r>
            <a:r>
              <a:rPr lang="it-IT" sz="1400" b="1" i="1" dirty="0" err="1" smtClean="0">
                <a:solidFill>
                  <a:schemeClr val="accent2">
                    <a:lumMod val="50000"/>
                  </a:schemeClr>
                </a:solidFill>
                <a:latin typeface="Comic Sans MS" pitchFamily="66" charset="0"/>
              </a:rPr>
              <a:t>borettane</a:t>
            </a:r>
            <a:r>
              <a:rPr lang="it-IT" sz="1400" b="1" i="1" dirty="0" smtClean="0">
                <a:solidFill>
                  <a:schemeClr val="accent2">
                    <a:lumMod val="50000"/>
                  </a:schemeClr>
                </a:solidFill>
                <a:latin typeface="Comic Sans MS" pitchFamily="66" charset="0"/>
              </a:rPr>
              <a:t> bianche: tale etichetta è sanzionabile, anche se richiama la categoria "cipolle"?</a:t>
            </a:r>
          </a:p>
          <a:p>
            <a:pPr algn="just">
              <a:defRPr/>
            </a:pPr>
            <a:r>
              <a:rPr lang="it-IT" sz="1400" b="1" i="1" dirty="0" smtClean="0">
                <a:solidFill>
                  <a:schemeClr val="accent2">
                    <a:lumMod val="50000"/>
                  </a:schemeClr>
                </a:solidFill>
                <a:latin typeface="Comic Sans MS" pitchFamily="66" charset="0"/>
              </a:rPr>
              <a:t>- in caso affermativo la sanzione riguarda esclusivamente il cliente titolare del marchio o verrebbe coinvolto anche il produttore?</a:t>
            </a:r>
          </a:p>
          <a:p>
            <a:pPr algn="just">
              <a:defRPr/>
            </a:pPr>
            <a:r>
              <a:rPr lang="it-IT" sz="1400" b="1" i="1" dirty="0" smtClean="0">
                <a:solidFill>
                  <a:schemeClr val="accent2">
                    <a:lumMod val="50000"/>
                  </a:schemeClr>
                </a:solidFill>
                <a:latin typeface="Comic Sans MS" pitchFamily="66" charset="0"/>
              </a:rPr>
              <a:t>- se il produttore conferma l'etichetta con questa incongruenza è sanzionabile? </a:t>
            </a:r>
          </a:p>
        </p:txBody>
      </p:sp>
      <p:sp>
        <p:nvSpPr>
          <p:cNvPr id="15" name="Rettangolo 14"/>
          <p:cNvSpPr/>
          <p:nvPr/>
        </p:nvSpPr>
        <p:spPr>
          <a:xfrm>
            <a:off x="107504" y="2852936"/>
            <a:ext cx="8640000" cy="3924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r>
              <a:rPr lang="it-IT" sz="1400" b="1" i="1" dirty="0" smtClean="0">
                <a:solidFill>
                  <a:schemeClr val="accent2">
                    <a:lumMod val="50000"/>
                  </a:schemeClr>
                </a:solidFill>
                <a:latin typeface="Comic Sans MS" pitchFamily="66" charset="0"/>
              </a:rPr>
              <a:t>Decr. </a:t>
            </a:r>
            <a:r>
              <a:rPr lang="it-IT" sz="1400" b="1" i="1" dirty="0" err="1" smtClean="0">
                <a:solidFill>
                  <a:schemeClr val="accent2">
                    <a:lumMod val="50000"/>
                  </a:schemeClr>
                </a:solidFill>
                <a:latin typeface="Comic Sans MS" pitchFamily="66" charset="0"/>
              </a:rPr>
              <a:t>Lvo</a:t>
            </a:r>
            <a:r>
              <a:rPr lang="it-IT" sz="1400" b="1" i="1" dirty="0" smtClean="0">
                <a:solidFill>
                  <a:schemeClr val="accent2">
                    <a:lumMod val="50000"/>
                  </a:schemeClr>
                </a:solidFill>
                <a:latin typeface="Comic Sans MS" pitchFamily="66" charset="0"/>
              </a:rPr>
              <a:t> 109/92 - art. 2 </a:t>
            </a:r>
            <a:r>
              <a:rPr lang="it-IT" sz="1400" i="1" dirty="0" smtClean="0">
                <a:solidFill>
                  <a:schemeClr val="accent2">
                    <a:lumMod val="50000"/>
                  </a:schemeClr>
                </a:solidFill>
                <a:latin typeface="Comic Sans MS" pitchFamily="66" charset="0"/>
              </a:rPr>
              <a:t>- L'etichettatura  è destinata ad assicurare la corretta e trasparente informazione del consumatore. Esse deve essere effettuate in modo da:</a:t>
            </a:r>
          </a:p>
          <a:p>
            <a:r>
              <a:rPr lang="it-IT" sz="1400" i="1" dirty="0" smtClean="0">
                <a:solidFill>
                  <a:schemeClr val="accent2">
                    <a:lumMod val="50000"/>
                  </a:schemeClr>
                </a:solidFill>
                <a:latin typeface="Comic Sans MS" pitchFamily="66" charset="0"/>
              </a:rPr>
              <a:t>a) non indurre in errore l'acquirente sulle caratteristiche del prodotto alimentare e precisamente sulla natura, sulla identità, sulla qualità, sulla composizione, sulla quantità, sulla conservazione, sull'origine o la provenienza, sul modo di fabbricazione o di ottenimento del prodotto stesso</a:t>
            </a:r>
          </a:p>
          <a:p>
            <a:pPr algn="just">
              <a:defRPr/>
            </a:pPr>
            <a:endParaRPr lang="it-IT" sz="1400" b="1" i="1" dirty="0" smtClean="0">
              <a:solidFill>
                <a:schemeClr val="accent2">
                  <a:lumMod val="50000"/>
                </a:schemeClr>
              </a:solidFill>
              <a:latin typeface="Comic Sans MS" pitchFamily="66" charset="0"/>
            </a:endParaRPr>
          </a:p>
          <a:p>
            <a:pPr algn="just">
              <a:defRPr/>
            </a:pPr>
            <a:r>
              <a:rPr lang="it-IT" sz="1400" b="1" i="1" dirty="0" smtClean="0">
                <a:solidFill>
                  <a:schemeClr val="accent2">
                    <a:lumMod val="50000"/>
                  </a:schemeClr>
                </a:solidFill>
                <a:latin typeface="Comic Sans MS" pitchFamily="66" charset="0"/>
              </a:rPr>
              <a:t>Decr. </a:t>
            </a:r>
            <a:r>
              <a:rPr lang="it-IT" sz="1400" b="1" i="1" dirty="0" err="1" smtClean="0">
                <a:solidFill>
                  <a:schemeClr val="accent2">
                    <a:lumMod val="50000"/>
                  </a:schemeClr>
                </a:solidFill>
                <a:latin typeface="Comic Sans MS" pitchFamily="66" charset="0"/>
              </a:rPr>
              <a:t>Lvo</a:t>
            </a:r>
            <a:r>
              <a:rPr lang="it-IT" sz="1400" b="1" i="1" dirty="0" smtClean="0">
                <a:solidFill>
                  <a:schemeClr val="accent2">
                    <a:lumMod val="50000"/>
                  </a:schemeClr>
                </a:solidFill>
                <a:latin typeface="Comic Sans MS" pitchFamily="66" charset="0"/>
              </a:rPr>
              <a:t> 109/92 - art. 11 - </a:t>
            </a:r>
            <a:r>
              <a:rPr lang="it-IT" sz="1400" i="1" dirty="0" smtClean="0">
                <a:solidFill>
                  <a:schemeClr val="accent2">
                    <a:lumMod val="50000"/>
                  </a:schemeClr>
                </a:solidFill>
                <a:latin typeface="Comic Sans MS" pitchFamily="66" charset="0"/>
              </a:rPr>
              <a:t>Sede dello stabilimento, comma 3: Nel caso di impresa che provveda alla distribuzione o alla vendita dei prodotti, sulle cui confezioni non sia indicato il nome o la ragione sociale o il marchio depositato e la sede del fabbricante o del confezionatore, la sede dello stabilimento deve essere completata dall'indirizzo ovvero, in mancanza, da una indicazione che ne agevoli la localizzazione</a:t>
            </a:r>
            <a:r>
              <a:rPr lang="it-IT" sz="1400" i="1" dirty="0" smtClean="0">
                <a:solidFill>
                  <a:schemeClr val="accent2">
                    <a:lumMod val="50000"/>
                  </a:schemeClr>
                </a:solidFill>
                <a:latin typeface="Comic Sans MS" pitchFamily="66" charset="0"/>
              </a:rPr>
              <a:t>.</a:t>
            </a:r>
          </a:p>
          <a:p>
            <a:pPr algn="just">
              <a:defRPr/>
            </a:pPr>
            <a:endParaRPr lang="it-IT" sz="1400" i="1" dirty="0" smtClean="0">
              <a:solidFill>
                <a:schemeClr val="accent2">
                  <a:lumMod val="50000"/>
                </a:schemeClr>
              </a:solidFill>
              <a:latin typeface="Comic Sans MS" pitchFamily="66" charset="0"/>
            </a:endParaRPr>
          </a:p>
          <a:p>
            <a:pPr algn="just">
              <a:defRPr/>
            </a:pPr>
            <a:r>
              <a:rPr lang="it-IT" sz="1400" b="1" i="1" dirty="0" smtClean="0">
                <a:solidFill>
                  <a:schemeClr val="accent2">
                    <a:lumMod val="50000"/>
                  </a:schemeClr>
                </a:solidFill>
                <a:latin typeface="Comic Sans MS" pitchFamily="66" charset="0"/>
              </a:rPr>
              <a:t>Reg. UE 1169/2011, Art. 8 Responsabilità, comma 3. </a:t>
            </a:r>
            <a:r>
              <a:rPr lang="it-IT" sz="1400" i="1" dirty="0" smtClean="0">
                <a:solidFill>
                  <a:schemeClr val="accent2">
                    <a:lumMod val="50000"/>
                  </a:schemeClr>
                </a:solidFill>
                <a:latin typeface="Comic Sans MS" pitchFamily="66" charset="0"/>
              </a:rPr>
              <a:t>Gli operatori del settore alimentare che non influiscono sulle informazioni relative agli alimenti non forniscono alimenti di cui conoscono o presumono, in base alle informazioni in loro possesso in qualità di professionisti, la non conformità alla normativa in materia di informazioni sugli alimenti applicabile e ai requisiti delle pertinenti disposizioni nazionali.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heckerboard(across)">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checkerboard(across)">
                                      <p:cBhvr>
                                        <p:cTn id="1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630000"/>
            <a:ext cx="9144000" cy="6228000"/>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grpSp>
        <p:nvGrpSpPr>
          <p:cNvPr id="2" name="Gruppo 15"/>
          <p:cNvGrpSpPr/>
          <p:nvPr/>
        </p:nvGrpSpPr>
        <p:grpSpPr>
          <a:xfrm>
            <a:off x="179512" y="-27384"/>
            <a:ext cx="8445500" cy="576263"/>
            <a:chOff x="251520" y="44425"/>
            <a:chExt cx="8445500" cy="576263"/>
          </a:xfrm>
        </p:grpSpPr>
        <p:sp>
          <p:nvSpPr>
            <p:cNvPr id="17" name="Ovale 16"/>
            <p:cNvSpPr/>
            <p:nvPr/>
          </p:nvSpPr>
          <p:spPr bwMode="auto">
            <a:xfrm>
              <a:off x="251520" y="46806"/>
              <a:ext cx="1619250" cy="571500"/>
            </a:xfrm>
            <a:prstGeom prst="ellipse">
              <a:avLst/>
            </a:prstGeom>
            <a:solidFill>
              <a:schemeClr val="accent1">
                <a:lumMod val="75000"/>
              </a:schemeClr>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Quesiti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800" b="1" i="1" dirty="0" smtClean="0">
                  <a:latin typeface="Comic Sans MS" pitchFamily="66" charset="0"/>
                </a:rPr>
                <a:t>e possibili risoluzioni</a:t>
              </a:r>
              <a:endParaRPr lang="it-IT" sz="1800" b="1" i="1" dirty="0">
                <a:latin typeface="Comic Sans MS" pitchFamily="66" charset="0"/>
              </a:endParaRPr>
            </a:p>
          </p:txBody>
        </p:sp>
      </p:grpSp>
      <p:sp>
        <p:nvSpPr>
          <p:cNvPr id="14" name="Rettangolo 13"/>
          <p:cNvSpPr/>
          <p:nvPr/>
        </p:nvSpPr>
        <p:spPr>
          <a:xfrm>
            <a:off x="107504" y="836712"/>
            <a:ext cx="8640000" cy="1944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400" b="1" i="1" dirty="0" smtClean="0">
                <a:solidFill>
                  <a:schemeClr val="accent2">
                    <a:lumMod val="50000"/>
                  </a:schemeClr>
                </a:solidFill>
                <a:latin typeface="Comic Sans MS" pitchFamily="66" charset="0"/>
              </a:rPr>
              <a:t>Quesito 2)</a:t>
            </a:r>
          </a:p>
          <a:p>
            <a:pPr algn="just">
              <a:defRPr/>
            </a:pPr>
            <a:r>
              <a:rPr lang="it-IT" sz="1400" b="1" i="1" dirty="0" smtClean="0">
                <a:solidFill>
                  <a:schemeClr val="accent2">
                    <a:lumMod val="50000"/>
                  </a:schemeClr>
                </a:solidFill>
                <a:latin typeface="Comic Sans MS" pitchFamily="66" charset="0"/>
              </a:rPr>
              <a:t> Le chiedo cortesemente un'informazione di etichettatura.</a:t>
            </a:r>
          </a:p>
          <a:p>
            <a:pPr algn="just">
              <a:defRPr/>
            </a:pPr>
            <a:r>
              <a:rPr lang="it-IT" sz="1400" b="1" i="1" dirty="0" smtClean="0">
                <a:solidFill>
                  <a:schemeClr val="accent2">
                    <a:lumMod val="50000"/>
                  </a:schemeClr>
                </a:solidFill>
                <a:latin typeface="Comic Sans MS" pitchFamily="66" charset="0"/>
              </a:rPr>
              <a:t> Si tratta di un prodotto ittico surgelato, filetti di </a:t>
            </a:r>
            <a:r>
              <a:rPr lang="it-IT" sz="1400" b="1" i="1" dirty="0" err="1" smtClean="0">
                <a:solidFill>
                  <a:schemeClr val="accent2">
                    <a:lumMod val="50000"/>
                  </a:schemeClr>
                </a:solidFill>
                <a:latin typeface="Comic Sans MS" pitchFamily="66" charset="0"/>
              </a:rPr>
              <a:t>pangasio</a:t>
            </a:r>
            <a:r>
              <a:rPr lang="it-IT" sz="1400" b="1" i="1" dirty="0" smtClean="0">
                <a:solidFill>
                  <a:schemeClr val="accent2">
                    <a:lumMod val="50000"/>
                  </a:schemeClr>
                </a:solidFill>
                <a:latin typeface="Comic Sans MS" pitchFamily="66" charset="0"/>
              </a:rPr>
              <a:t> surgelati in busta con peso al netto della glassatura pari a 480 g dichiarati in etichetta, sulla quale compare anche il peso lordo che è 600g.</a:t>
            </a:r>
          </a:p>
          <a:p>
            <a:pPr algn="just">
              <a:defRPr/>
            </a:pPr>
            <a:r>
              <a:rPr lang="it-IT" sz="1400" b="1" i="1" dirty="0" smtClean="0">
                <a:solidFill>
                  <a:schemeClr val="accent2">
                    <a:lumMod val="50000"/>
                  </a:schemeClr>
                </a:solidFill>
                <a:latin typeface="Comic Sans MS" pitchFamily="66" charset="0"/>
              </a:rPr>
              <a:t> Mi conferma che il peso lordo è un'informazione facoltativa ma non vietata e nemmeno fuorviante? Il peso al netto della glassatura è invece informazione giustamente obbligatoria.</a:t>
            </a:r>
          </a:p>
          <a:p>
            <a:pPr algn="just">
              <a:defRPr/>
            </a:pPr>
            <a:r>
              <a:rPr lang="it-IT" sz="1400" b="1" i="1" dirty="0" smtClean="0">
                <a:solidFill>
                  <a:schemeClr val="accent2">
                    <a:lumMod val="50000"/>
                  </a:schemeClr>
                </a:solidFill>
                <a:latin typeface="Comic Sans MS" pitchFamily="66" charset="0"/>
              </a:rPr>
              <a:t> Sul Reg. CE 1169/2011 compare tra le informazioni obbligatorie il peso netto ma sul peso lordo non ci sono citazioni.</a:t>
            </a:r>
          </a:p>
        </p:txBody>
      </p:sp>
      <p:sp>
        <p:nvSpPr>
          <p:cNvPr id="15" name="Rettangolo 14"/>
          <p:cNvSpPr/>
          <p:nvPr/>
        </p:nvSpPr>
        <p:spPr>
          <a:xfrm>
            <a:off x="107504" y="2924944"/>
            <a:ext cx="8640000" cy="2376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400" i="1" dirty="0" smtClean="0">
                <a:solidFill>
                  <a:schemeClr val="accent2">
                    <a:lumMod val="50000"/>
                  </a:schemeClr>
                </a:solidFill>
                <a:latin typeface="Comic Sans MS" pitchFamily="66" charset="0"/>
              </a:rPr>
              <a:t>La quantità da dichiarare in etichetta è la quantità netta di un </a:t>
            </a:r>
            <a:r>
              <a:rPr lang="it-IT" sz="1400" i="1" dirty="0" err="1" smtClean="0">
                <a:solidFill>
                  <a:schemeClr val="accent2">
                    <a:lumMod val="50000"/>
                  </a:schemeClr>
                </a:solidFill>
                <a:latin typeface="Comic Sans MS" pitchFamily="66" charset="0"/>
              </a:rPr>
              <a:t>preimballaggio</a:t>
            </a:r>
            <a:r>
              <a:rPr lang="it-IT" sz="1400" i="1" dirty="0" smtClean="0">
                <a:solidFill>
                  <a:schemeClr val="accent2">
                    <a:lumMod val="50000"/>
                  </a:schemeClr>
                </a:solidFill>
                <a:latin typeface="Comic Sans MS" pitchFamily="66" charset="0"/>
              </a:rPr>
              <a:t>, ovvero la quantità al netto della tara. Quindi per i prodotti </a:t>
            </a:r>
            <a:r>
              <a:rPr lang="it-IT" sz="1400" i="1" dirty="0" err="1" smtClean="0">
                <a:solidFill>
                  <a:schemeClr val="accent2">
                    <a:lumMod val="50000"/>
                  </a:schemeClr>
                </a:solidFill>
                <a:latin typeface="Comic Sans MS" pitchFamily="66" charset="0"/>
              </a:rPr>
              <a:t>preimballati</a:t>
            </a:r>
            <a:r>
              <a:rPr lang="it-IT" sz="1400" i="1" dirty="0" smtClean="0">
                <a:solidFill>
                  <a:schemeClr val="accent2">
                    <a:lumMod val="50000"/>
                  </a:schemeClr>
                </a:solidFill>
                <a:latin typeface="Comic Sans MS" pitchFamily="66" charset="0"/>
              </a:rPr>
              <a:t> la presenza del peso lordo si presta ad essere un informazione fuorviante.</a:t>
            </a:r>
          </a:p>
          <a:p>
            <a:pPr algn="just">
              <a:defRPr/>
            </a:pPr>
            <a:endParaRPr lang="it-IT" sz="1400" i="1" dirty="0" smtClean="0">
              <a:solidFill>
                <a:schemeClr val="accent2">
                  <a:lumMod val="50000"/>
                </a:schemeClr>
              </a:solidFill>
              <a:latin typeface="Comic Sans MS" pitchFamily="66" charset="0"/>
            </a:endParaRPr>
          </a:p>
          <a:p>
            <a:pPr algn="just">
              <a:defRPr/>
            </a:pPr>
            <a:r>
              <a:rPr lang="it-IT" sz="1400" i="1" dirty="0" smtClean="0">
                <a:solidFill>
                  <a:schemeClr val="accent2">
                    <a:lumMod val="50000"/>
                  </a:schemeClr>
                </a:solidFill>
                <a:latin typeface="Comic Sans MS" pitchFamily="66" charset="0"/>
              </a:rPr>
              <a:t>Relativamente ai prodotti venduti sfusi, il decr. </a:t>
            </a:r>
            <a:r>
              <a:rPr lang="it-IT" sz="1400" i="1" dirty="0" err="1" smtClean="0">
                <a:solidFill>
                  <a:schemeClr val="accent2">
                    <a:lumMod val="50000"/>
                  </a:schemeClr>
                </a:solidFill>
                <a:latin typeface="Comic Sans MS" pitchFamily="66" charset="0"/>
              </a:rPr>
              <a:t>L.vo</a:t>
            </a:r>
            <a:r>
              <a:rPr lang="it-IT" sz="1400" i="1" dirty="0" smtClean="0">
                <a:solidFill>
                  <a:schemeClr val="accent2">
                    <a:lumMod val="50000"/>
                  </a:schemeClr>
                </a:solidFill>
                <a:latin typeface="Comic Sans MS" pitchFamily="66" charset="0"/>
              </a:rPr>
              <a:t> n.109/92  prevede la presenza della percentuale di glassatura in quanto la "glassatura, pur non essendo un liquido di governo, è pur sempre tara. Va, pertanto, detratto dal peso, al momento della vendita al dettaglio del prodotto della pesca” (Circolare Ministero dell'Industria 31 marzo 2000 n. 165 pubblicata in G.U. 92, 19.4.00). </a:t>
            </a:r>
          </a:p>
        </p:txBody>
      </p:sp>
      <p:grpSp>
        <p:nvGrpSpPr>
          <p:cNvPr id="10" name="Gruppo 12"/>
          <p:cNvGrpSpPr/>
          <p:nvPr/>
        </p:nvGrpSpPr>
        <p:grpSpPr>
          <a:xfrm>
            <a:off x="36512" y="6345634"/>
            <a:ext cx="9144000" cy="539750"/>
            <a:chOff x="36512" y="6345634"/>
            <a:chExt cx="9144000" cy="539750"/>
          </a:xfrm>
        </p:grpSpPr>
        <p:pic>
          <p:nvPicPr>
            <p:cNvPr id="11" name="Picture 70" descr="ssica"/>
            <p:cNvPicPr preferRelativeResize="0">
              <a:picLocks noChangeArrowheads="1"/>
            </p:cNvPicPr>
            <p:nvPr/>
          </p:nvPicPr>
          <p:blipFill>
            <a:blip r:embed="rId4" cstate="print"/>
            <a:srcRect/>
            <a:stretch>
              <a:fillRect/>
            </a:stretch>
          </p:blipFill>
          <p:spPr bwMode="auto">
            <a:xfrm>
              <a:off x="36512" y="6345634"/>
              <a:ext cx="1655763" cy="539750"/>
            </a:xfrm>
            <a:prstGeom prst="rect">
              <a:avLst/>
            </a:prstGeom>
            <a:noFill/>
            <a:ln w="9525">
              <a:noFill/>
              <a:miter lim="800000"/>
              <a:headEnd/>
              <a:tailEnd/>
            </a:ln>
          </p:spPr>
        </p:pic>
        <p:sp>
          <p:nvSpPr>
            <p:cNvPr id="12" name="Text Box 71"/>
            <p:cNvSpPr txBox="1">
              <a:spLocks noChangeArrowheads="1"/>
            </p:cNvSpPr>
            <p:nvPr/>
          </p:nvSpPr>
          <p:spPr bwMode="auto">
            <a:xfrm>
              <a:off x="1655762" y="6345634"/>
              <a:ext cx="7524750" cy="539750"/>
            </a:xfrm>
            <a:prstGeom prst="rect">
              <a:avLst/>
            </a:prstGeom>
            <a:solidFill>
              <a:srgbClr val="0099FF"/>
            </a:solidFill>
            <a:ln w="9525" algn="ctr">
              <a:noFill/>
              <a:miter lim="800000"/>
              <a:headEnd/>
              <a:tailEnd/>
            </a:ln>
          </p:spPr>
          <p:txBody>
            <a:bodyPr/>
            <a:lstStyle/>
            <a:p>
              <a:pPr algn="ctr">
                <a:lnSpc>
                  <a:spcPct val="110000"/>
                </a:lnSpc>
              </a:pPr>
              <a:r>
                <a:rPr lang="it-IT" sz="1000" b="1" dirty="0" smtClean="0">
                  <a:solidFill>
                    <a:schemeClr val="bg1">
                      <a:lumMod val="95000"/>
                    </a:schemeClr>
                  </a:solidFill>
                  <a:latin typeface="Comic Sans MS" pitchFamily="66" charset="0"/>
                </a:rPr>
                <a:t>Informazioni sugli alimenti ai consumatori ai sensi del Regolamento (UE) N. 1169/2011</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heckerboard(across)">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checkerboard(across)">
                                      <p:cBhvr>
                                        <p:cTn id="1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630000"/>
            <a:ext cx="9144000" cy="6228000"/>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grpSp>
        <p:nvGrpSpPr>
          <p:cNvPr id="2" name="Gruppo 15"/>
          <p:cNvGrpSpPr/>
          <p:nvPr/>
        </p:nvGrpSpPr>
        <p:grpSpPr>
          <a:xfrm>
            <a:off x="179512" y="-27384"/>
            <a:ext cx="8445500" cy="576263"/>
            <a:chOff x="251520" y="44425"/>
            <a:chExt cx="8445500" cy="576263"/>
          </a:xfrm>
        </p:grpSpPr>
        <p:sp>
          <p:nvSpPr>
            <p:cNvPr id="17" name="Ovale 16"/>
            <p:cNvSpPr/>
            <p:nvPr/>
          </p:nvSpPr>
          <p:spPr bwMode="auto">
            <a:xfrm>
              <a:off x="251520" y="46806"/>
              <a:ext cx="1619250" cy="571500"/>
            </a:xfrm>
            <a:prstGeom prst="ellipse">
              <a:avLst/>
            </a:prstGeom>
            <a:solidFill>
              <a:schemeClr val="accent1">
                <a:lumMod val="75000"/>
              </a:schemeClr>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Quesiti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800" b="1" i="1" dirty="0" smtClean="0">
                  <a:latin typeface="Comic Sans MS" pitchFamily="66" charset="0"/>
                </a:rPr>
                <a:t>e possibili risoluzioni</a:t>
              </a:r>
              <a:endParaRPr lang="it-IT" sz="1800" b="1" i="1" dirty="0">
                <a:latin typeface="Comic Sans MS" pitchFamily="66" charset="0"/>
              </a:endParaRPr>
            </a:p>
          </p:txBody>
        </p:sp>
      </p:grpSp>
      <p:sp>
        <p:nvSpPr>
          <p:cNvPr id="14" name="Rettangolo 13"/>
          <p:cNvSpPr/>
          <p:nvPr/>
        </p:nvSpPr>
        <p:spPr>
          <a:xfrm>
            <a:off x="107504" y="836712"/>
            <a:ext cx="8640000" cy="1944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400" b="1" i="1" dirty="0" smtClean="0">
                <a:solidFill>
                  <a:schemeClr val="accent2">
                    <a:lumMod val="50000"/>
                  </a:schemeClr>
                </a:solidFill>
                <a:latin typeface="Comic Sans MS" pitchFamily="66" charset="0"/>
              </a:rPr>
              <a:t>Quesito 3)</a:t>
            </a:r>
          </a:p>
          <a:p>
            <a:pPr algn="just">
              <a:defRPr/>
            </a:pPr>
            <a:r>
              <a:rPr lang="it-IT" sz="1400" b="1" i="1" dirty="0" smtClean="0">
                <a:solidFill>
                  <a:schemeClr val="accent2">
                    <a:lumMod val="50000"/>
                  </a:schemeClr>
                </a:solidFill>
                <a:latin typeface="Comic Sans MS" pitchFamily="66" charset="0"/>
              </a:rPr>
              <a:t>Vorrei produrre peperoni con tonno, mi dicono che ho bisogno del riconoscimento dello stabilimento?</a:t>
            </a:r>
          </a:p>
        </p:txBody>
      </p:sp>
      <p:sp>
        <p:nvSpPr>
          <p:cNvPr id="15" name="Rettangolo 14"/>
          <p:cNvSpPr/>
          <p:nvPr/>
        </p:nvSpPr>
        <p:spPr>
          <a:xfrm>
            <a:off x="107504" y="2924944"/>
            <a:ext cx="8640000" cy="2376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400" b="1" i="1" dirty="0" smtClean="0">
                <a:solidFill>
                  <a:schemeClr val="accent2">
                    <a:lumMod val="50000"/>
                  </a:schemeClr>
                </a:solidFill>
                <a:latin typeface="Comic Sans MS" pitchFamily="66" charset="0"/>
              </a:rPr>
              <a:t>Citato l'articolo 1, comma 2 del Reg. Ce 853/2004 (esclusione dei prodotti composti) e Accordo Stato - Regione del 9.2.06 sull'applicazione dei Reg. 852 e 853:</a:t>
            </a:r>
          </a:p>
          <a:p>
            <a:pPr algn="just">
              <a:defRPr/>
            </a:pPr>
            <a:r>
              <a:rPr lang="it-IT" sz="1400" i="1" dirty="0" smtClean="0">
                <a:solidFill>
                  <a:schemeClr val="accent2">
                    <a:lumMod val="50000"/>
                  </a:schemeClr>
                </a:solidFill>
                <a:latin typeface="Comic Sans MS" pitchFamily="66" charset="0"/>
              </a:rPr>
              <a:t>“</a:t>
            </a:r>
            <a:r>
              <a:rPr lang="it-IT" sz="1400" i="1" dirty="0" err="1" smtClean="0">
                <a:solidFill>
                  <a:schemeClr val="accent2">
                    <a:lumMod val="50000"/>
                  </a:schemeClr>
                </a:solidFill>
                <a:latin typeface="Comic Sans MS" pitchFamily="66" charset="0"/>
              </a:rPr>
              <a:t>…il</a:t>
            </a:r>
            <a:r>
              <a:rPr lang="it-IT" sz="1400" i="1" dirty="0" smtClean="0">
                <a:solidFill>
                  <a:schemeClr val="accent2">
                    <a:lumMod val="50000"/>
                  </a:schemeClr>
                </a:solidFill>
                <a:latin typeface="Comic Sans MS" pitchFamily="66" charset="0"/>
              </a:rPr>
              <a:t> presente regolamento non si applica agli alimenti che contengono prodotti di origine vegetale e prodotti trasformati di origine animale. Tuttavia, i prodotti trasformati di origine animale utilizzati per preparare detti prodotti sono ottenuti e manipolati conformemente ai requisiti fissati dal presente regolamento”</a:t>
            </a:r>
          </a:p>
        </p:txBody>
      </p:sp>
      <p:grpSp>
        <p:nvGrpSpPr>
          <p:cNvPr id="10" name="Gruppo 12"/>
          <p:cNvGrpSpPr/>
          <p:nvPr/>
        </p:nvGrpSpPr>
        <p:grpSpPr>
          <a:xfrm>
            <a:off x="36512" y="6345634"/>
            <a:ext cx="9144000" cy="539750"/>
            <a:chOff x="36512" y="6345634"/>
            <a:chExt cx="9144000" cy="539750"/>
          </a:xfrm>
        </p:grpSpPr>
        <p:pic>
          <p:nvPicPr>
            <p:cNvPr id="11" name="Picture 70" descr="ssica"/>
            <p:cNvPicPr preferRelativeResize="0">
              <a:picLocks noChangeArrowheads="1"/>
            </p:cNvPicPr>
            <p:nvPr/>
          </p:nvPicPr>
          <p:blipFill>
            <a:blip r:embed="rId4" cstate="print"/>
            <a:srcRect/>
            <a:stretch>
              <a:fillRect/>
            </a:stretch>
          </p:blipFill>
          <p:spPr bwMode="auto">
            <a:xfrm>
              <a:off x="36512" y="6345634"/>
              <a:ext cx="1655763" cy="539750"/>
            </a:xfrm>
            <a:prstGeom prst="rect">
              <a:avLst/>
            </a:prstGeom>
            <a:noFill/>
            <a:ln w="9525">
              <a:noFill/>
              <a:miter lim="800000"/>
              <a:headEnd/>
              <a:tailEnd/>
            </a:ln>
          </p:spPr>
        </p:pic>
        <p:sp>
          <p:nvSpPr>
            <p:cNvPr id="12" name="Text Box 71"/>
            <p:cNvSpPr txBox="1">
              <a:spLocks noChangeArrowheads="1"/>
            </p:cNvSpPr>
            <p:nvPr/>
          </p:nvSpPr>
          <p:spPr bwMode="auto">
            <a:xfrm>
              <a:off x="1655762" y="6345634"/>
              <a:ext cx="7524750" cy="539750"/>
            </a:xfrm>
            <a:prstGeom prst="rect">
              <a:avLst/>
            </a:prstGeom>
            <a:solidFill>
              <a:srgbClr val="0099FF"/>
            </a:solidFill>
            <a:ln w="9525" algn="ctr">
              <a:noFill/>
              <a:miter lim="800000"/>
              <a:headEnd/>
              <a:tailEnd/>
            </a:ln>
          </p:spPr>
          <p:txBody>
            <a:bodyPr/>
            <a:lstStyle/>
            <a:p>
              <a:pPr algn="ctr">
                <a:lnSpc>
                  <a:spcPct val="110000"/>
                </a:lnSpc>
              </a:pPr>
              <a:r>
                <a:rPr lang="it-IT" sz="1000" b="1" dirty="0" smtClean="0">
                  <a:solidFill>
                    <a:schemeClr val="bg1">
                      <a:lumMod val="95000"/>
                    </a:schemeClr>
                  </a:solidFill>
                  <a:latin typeface="Comic Sans MS" pitchFamily="66" charset="0"/>
                </a:rPr>
                <a:t>Informazioni sugli alimenti ai consumatori ai sensi del Regolamento (UE) N. 1169/2011</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heckerboard(across)">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checkerboard(across)">
                                      <p:cBhvr>
                                        <p:cTn id="1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630000"/>
            <a:ext cx="9144000" cy="6228000"/>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grpSp>
        <p:nvGrpSpPr>
          <p:cNvPr id="2" name="Gruppo 15"/>
          <p:cNvGrpSpPr/>
          <p:nvPr/>
        </p:nvGrpSpPr>
        <p:grpSpPr>
          <a:xfrm>
            <a:off x="179512" y="-27384"/>
            <a:ext cx="8445500" cy="576263"/>
            <a:chOff x="251520" y="44425"/>
            <a:chExt cx="8445500" cy="576263"/>
          </a:xfrm>
        </p:grpSpPr>
        <p:sp>
          <p:nvSpPr>
            <p:cNvPr id="17" name="Ovale 16"/>
            <p:cNvSpPr/>
            <p:nvPr/>
          </p:nvSpPr>
          <p:spPr bwMode="auto">
            <a:xfrm>
              <a:off x="251520" y="46806"/>
              <a:ext cx="1619250" cy="571500"/>
            </a:xfrm>
            <a:prstGeom prst="ellipse">
              <a:avLst/>
            </a:prstGeom>
            <a:solidFill>
              <a:schemeClr val="accent1">
                <a:lumMod val="75000"/>
              </a:schemeClr>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Quesiti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800" b="1" i="1" dirty="0" smtClean="0">
                  <a:latin typeface="Comic Sans MS" pitchFamily="66" charset="0"/>
                </a:rPr>
                <a:t>e possibili risoluzioni</a:t>
              </a:r>
              <a:endParaRPr lang="it-IT" sz="1800" b="1" i="1" dirty="0">
                <a:latin typeface="Comic Sans MS" pitchFamily="66" charset="0"/>
              </a:endParaRPr>
            </a:p>
          </p:txBody>
        </p:sp>
      </p:grpSp>
      <p:sp>
        <p:nvSpPr>
          <p:cNvPr id="14" name="Rettangolo 13"/>
          <p:cNvSpPr/>
          <p:nvPr/>
        </p:nvSpPr>
        <p:spPr>
          <a:xfrm>
            <a:off x="107504" y="836712"/>
            <a:ext cx="8640000" cy="972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400" b="1" i="1" dirty="0" smtClean="0">
                <a:solidFill>
                  <a:schemeClr val="accent2">
                    <a:lumMod val="50000"/>
                  </a:schemeClr>
                </a:solidFill>
                <a:latin typeface="Comic Sans MS" pitchFamily="66" charset="0"/>
              </a:rPr>
              <a:t>Quesito 4)</a:t>
            </a:r>
          </a:p>
          <a:p>
            <a:pPr algn="just">
              <a:defRPr/>
            </a:pPr>
            <a:r>
              <a:rPr lang="it-IT" sz="1400" b="1" i="1" dirty="0" smtClean="0">
                <a:solidFill>
                  <a:schemeClr val="accent2">
                    <a:lumMod val="50000"/>
                  </a:schemeClr>
                </a:solidFill>
                <a:latin typeface="Comic Sans MS" pitchFamily="66" charset="0"/>
              </a:rPr>
              <a:t>un cliente ci contesta la mancanza del doppio peso per il prodotto denominato "filetti di tonno all'olio di oliva 35%"</a:t>
            </a:r>
          </a:p>
        </p:txBody>
      </p:sp>
      <p:sp>
        <p:nvSpPr>
          <p:cNvPr id="15" name="Rettangolo 14"/>
          <p:cNvSpPr/>
          <p:nvPr/>
        </p:nvSpPr>
        <p:spPr>
          <a:xfrm>
            <a:off x="107504" y="1988840"/>
            <a:ext cx="8640000" cy="3816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400" i="1" dirty="0" smtClean="0">
                <a:solidFill>
                  <a:schemeClr val="accent2">
                    <a:lumMod val="50000"/>
                  </a:schemeClr>
                </a:solidFill>
                <a:latin typeface="Comic Sans MS" pitchFamily="66" charset="0"/>
              </a:rPr>
              <a:t>il prodotto denominato "filetti di tonno all'olio di oliva 35%", a mio avviso, non necessita del doppio peso (quantità nominale e quantità di prodotto sgocciolato) poiché l'olio non è considerato LIQUIDO </a:t>
            </a:r>
            <a:r>
              <a:rPr lang="it-IT" sz="1400" i="1" dirty="0" err="1" smtClean="0">
                <a:solidFill>
                  <a:schemeClr val="accent2">
                    <a:lumMod val="50000"/>
                  </a:schemeClr>
                </a:solidFill>
                <a:latin typeface="Comic Sans MS" pitchFamily="66" charset="0"/>
              </a:rPr>
              <a:t>DI</a:t>
            </a:r>
            <a:r>
              <a:rPr lang="it-IT" sz="1400" i="1" dirty="0" smtClean="0">
                <a:solidFill>
                  <a:schemeClr val="accent2">
                    <a:lumMod val="50000"/>
                  </a:schemeClr>
                </a:solidFill>
                <a:latin typeface="Comic Sans MS" pitchFamily="66" charset="0"/>
              </a:rPr>
              <a:t> GOVERNO.</a:t>
            </a:r>
          </a:p>
          <a:p>
            <a:pPr algn="just">
              <a:defRPr/>
            </a:pPr>
            <a:r>
              <a:rPr lang="it-IT" sz="1400" i="1" dirty="0" smtClean="0">
                <a:solidFill>
                  <a:schemeClr val="accent2">
                    <a:lumMod val="50000"/>
                  </a:schemeClr>
                </a:solidFill>
                <a:latin typeface="Comic Sans MS" pitchFamily="66" charset="0"/>
              </a:rPr>
              <a:t>Infatti il Decreto Legislativo 27 gennaio 1992, n. 109, articolo 9, comma 7  stabilisce che: </a:t>
            </a:r>
          </a:p>
          <a:p>
            <a:pPr algn="just">
              <a:defRPr/>
            </a:pPr>
            <a:r>
              <a:rPr lang="it-IT" sz="1400" i="1" dirty="0" smtClean="0">
                <a:solidFill>
                  <a:schemeClr val="accent2">
                    <a:lumMod val="50000"/>
                  </a:schemeClr>
                </a:solidFill>
                <a:latin typeface="Comic Sans MS" pitchFamily="66" charset="0"/>
              </a:rPr>
              <a:t>"Se un prodotto alimentare solido è presentato immerso in un liquido di governo, deve essere indicata anche la quantità di prodotto sgocciolato; per liquido di governo si intendono i seguenti prodotti, eventualmente mescolati anche quando si presentano congelati o surgelati, purché il liquido sia soltanto accessorio rispetto agli elementi essenziali della preparazione alimentare e non sia, pertanto, decisivo per l'acquisto:</a:t>
            </a:r>
          </a:p>
          <a:p>
            <a:pPr algn="just">
              <a:defRPr/>
            </a:pPr>
            <a:r>
              <a:rPr lang="it-IT" sz="1400" i="1" dirty="0" smtClean="0">
                <a:solidFill>
                  <a:schemeClr val="accent2">
                    <a:lumMod val="50000"/>
                  </a:schemeClr>
                </a:solidFill>
                <a:latin typeface="Comic Sans MS" pitchFamily="66" charset="0"/>
              </a:rPr>
              <a:t>a) acqua, soluzioni acquose di sale, salamoia; </a:t>
            </a:r>
          </a:p>
          <a:p>
            <a:pPr algn="just">
              <a:defRPr/>
            </a:pPr>
            <a:r>
              <a:rPr lang="it-IT" sz="1400" i="1" dirty="0" smtClean="0">
                <a:solidFill>
                  <a:schemeClr val="accent2">
                    <a:lumMod val="50000"/>
                  </a:schemeClr>
                </a:solidFill>
                <a:latin typeface="Comic Sans MS" pitchFamily="66" charset="0"/>
              </a:rPr>
              <a:t>b) soluzioni acquose di acidi alimentari, aceto;</a:t>
            </a:r>
          </a:p>
          <a:p>
            <a:pPr algn="just">
              <a:defRPr/>
            </a:pPr>
            <a:r>
              <a:rPr lang="it-IT" sz="1400" i="1" dirty="0" smtClean="0">
                <a:solidFill>
                  <a:schemeClr val="accent2">
                    <a:lumMod val="50000"/>
                  </a:schemeClr>
                </a:solidFill>
                <a:latin typeface="Comic Sans MS" pitchFamily="66" charset="0"/>
              </a:rPr>
              <a:t>c) soluzioni acquose di zuccheri, soluzioni acquose di altre sostanze o materie edulcoranti; </a:t>
            </a:r>
          </a:p>
          <a:p>
            <a:pPr algn="just">
              <a:defRPr/>
            </a:pPr>
            <a:r>
              <a:rPr lang="it-IT" sz="1400" i="1" dirty="0" smtClean="0">
                <a:solidFill>
                  <a:schemeClr val="accent2">
                    <a:lumMod val="50000"/>
                  </a:schemeClr>
                </a:solidFill>
                <a:latin typeface="Comic Sans MS" pitchFamily="66" charset="0"/>
              </a:rPr>
              <a:t>d) succhi di frutta e di ortaggi nel caso delle conserve di frutta e di ortaggi."</a:t>
            </a:r>
          </a:p>
          <a:p>
            <a:pPr algn="just">
              <a:defRPr/>
            </a:pPr>
            <a:r>
              <a:rPr lang="it-IT" sz="1400" i="1" dirty="0" smtClean="0">
                <a:solidFill>
                  <a:schemeClr val="accent2">
                    <a:lumMod val="50000"/>
                  </a:schemeClr>
                </a:solidFill>
                <a:latin typeface="Comic Sans MS" pitchFamily="66" charset="0"/>
              </a:rPr>
              <a:t>A sostegno della mia opinione la Circ. MININDUSTRIA 31.3.00 n.165 alla Lettera E) chiarisce che "...Ora mentre per i prodotti di cui all'art. 9, comma 7, è obbligatorio il doppio peso (totale e sgocciolato), negli altri casi (prodotti all'olio, alle acquaviti, ecc.) può essere indicato o il doppio peso o la percentuale dell'ingrediente di cui si tratta." </a:t>
            </a:r>
          </a:p>
        </p:txBody>
      </p:sp>
      <p:grpSp>
        <p:nvGrpSpPr>
          <p:cNvPr id="10" name="Gruppo 12"/>
          <p:cNvGrpSpPr/>
          <p:nvPr/>
        </p:nvGrpSpPr>
        <p:grpSpPr>
          <a:xfrm>
            <a:off x="36512" y="6345634"/>
            <a:ext cx="9144000" cy="539750"/>
            <a:chOff x="36512" y="6345634"/>
            <a:chExt cx="9144000" cy="539750"/>
          </a:xfrm>
        </p:grpSpPr>
        <p:pic>
          <p:nvPicPr>
            <p:cNvPr id="11" name="Picture 70" descr="ssica"/>
            <p:cNvPicPr preferRelativeResize="0">
              <a:picLocks noChangeArrowheads="1"/>
            </p:cNvPicPr>
            <p:nvPr/>
          </p:nvPicPr>
          <p:blipFill>
            <a:blip r:embed="rId4" cstate="print"/>
            <a:srcRect/>
            <a:stretch>
              <a:fillRect/>
            </a:stretch>
          </p:blipFill>
          <p:spPr bwMode="auto">
            <a:xfrm>
              <a:off x="36512" y="6345634"/>
              <a:ext cx="1655763" cy="539750"/>
            </a:xfrm>
            <a:prstGeom prst="rect">
              <a:avLst/>
            </a:prstGeom>
            <a:noFill/>
            <a:ln w="9525">
              <a:noFill/>
              <a:miter lim="800000"/>
              <a:headEnd/>
              <a:tailEnd/>
            </a:ln>
          </p:spPr>
        </p:pic>
        <p:sp>
          <p:nvSpPr>
            <p:cNvPr id="12" name="Text Box 71"/>
            <p:cNvSpPr txBox="1">
              <a:spLocks noChangeArrowheads="1"/>
            </p:cNvSpPr>
            <p:nvPr/>
          </p:nvSpPr>
          <p:spPr bwMode="auto">
            <a:xfrm>
              <a:off x="1655762" y="6345634"/>
              <a:ext cx="7524750" cy="539750"/>
            </a:xfrm>
            <a:prstGeom prst="rect">
              <a:avLst/>
            </a:prstGeom>
            <a:solidFill>
              <a:srgbClr val="0099FF"/>
            </a:solidFill>
            <a:ln w="9525" algn="ctr">
              <a:noFill/>
              <a:miter lim="800000"/>
              <a:headEnd/>
              <a:tailEnd/>
            </a:ln>
          </p:spPr>
          <p:txBody>
            <a:bodyPr/>
            <a:lstStyle/>
            <a:p>
              <a:pPr algn="ctr">
                <a:lnSpc>
                  <a:spcPct val="110000"/>
                </a:lnSpc>
              </a:pPr>
              <a:r>
                <a:rPr lang="it-IT" sz="1000" b="1" dirty="0" smtClean="0">
                  <a:solidFill>
                    <a:schemeClr val="bg1">
                      <a:lumMod val="95000"/>
                    </a:schemeClr>
                  </a:solidFill>
                  <a:latin typeface="Comic Sans MS" pitchFamily="66" charset="0"/>
                </a:rPr>
                <a:t>Informazioni sugli alimenti ai consumatori ai sensi del Regolamento (UE) N. 1169/2011</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heckerboard(across)">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checkerboard(across)">
                                      <p:cBhvr>
                                        <p:cTn id="1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15363"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364" name="Rectangle 7"/>
          <p:cNvSpPr>
            <a:spLocks noChangeArrowheads="1"/>
          </p:cNvSpPr>
          <p:nvPr/>
        </p:nvSpPr>
        <p:spPr bwMode="auto">
          <a:xfrm>
            <a:off x="0" y="630000"/>
            <a:ext cx="9144000" cy="6228000"/>
          </a:xfrm>
          <a:prstGeom prst="rect">
            <a:avLst/>
          </a:prstGeom>
          <a:solidFill>
            <a:srgbClr val="FFFF99"/>
          </a:solidFill>
          <a:ln w="25400">
            <a:solidFill>
              <a:schemeClr val="tx1"/>
            </a:solidFill>
            <a:miter lim="800000"/>
            <a:headEnd/>
            <a:tailEnd/>
          </a:ln>
        </p:spPr>
        <p:txBody>
          <a:bodyPr/>
          <a:lstStyle/>
          <a:p>
            <a:pPr algn="just"/>
            <a:endParaRPr lang="it-IT" sz="1600">
              <a:latin typeface="Comic Sans MS" pitchFamily="66" charset="0"/>
            </a:endParaRPr>
          </a:p>
        </p:txBody>
      </p:sp>
      <p:grpSp>
        <p:nvGrpSpPr>
          <p:cNvPr id="2" name="Gruppo 15"/>
          <p:cNvGrpSpPr/>
          <p:nvPr/>
        </p:nvGrpSpPr>
        <p:grpSpPr>
          <a:xfrm>
            <a:off x="179512" y="-27384"/>
            <a:ext cx="8445500" cy="576263"/>
            <a:chOff x="251520" y="44425"/>
            <a:chExt cx="8445500" cy="576263"/>
          </a:xfrm>
        </p:grpSpPr>
        <p:sp>
          <p:nvSpPr>
            <p:cNvPr id="17" name="Ovale 16"/>
            <p:cNvSpPr/>
            <p:nvPr/>
          </p:nvSpPr>
          <p:spPr bwMode="auto">
            <a:xfrm>
              <a:off x="251520" y="46806"/>
              <a:ext cx="1619250" cy="571500"/>
            </a:xfrm>
            <a:prstGeom prst="ellipse">
              <a:avLst/>
            </a:prstGeom>
            <a:solidFill>
              <a:schemeClr val="accent1">
                <a:lumMod val="75000"/>
              </a:schemeClr>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smtClean="0">
                  <a:latin typeface="Comic Sans MS" pitchFamily="66" charset="0"/>
                </a:rPr>
                <a:t>Quesiti </a:t>
              </a:r>
              <a:endParaRPr lang="it-IT" sz="1600" b="1" dirty="0">
                <a:latin typeface="Comic Sans MS" pitchFamily="66" charset="0"/>
              </a:endParaRPr>
            </a:p>
          </p:txBody>
        </p:sp>
        <p:sp>
          <p:nvSpPr>
            <p:cNvPr id="18" name="Rettangolo 17"/>
            <p:cNvSpPr/>
            <p:nvPr/>
          </p:nvSpPr>
          <p:spPr bwMode="auto">
            <a:xfrm>
              <a:off x="2037458" y="44425"/>
              <a:ext cx="6659562" cy="576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800" b="1" i="1" dirty="0" smtClean="0">
                  <a:latin typeface="Comic Sans MS" pitchFamily="66" charset="0"/>
                </a:rPr>
                <a:t>e possibili risoluzioni</a:t>
              </a:r>
              <a:endParaRPr lang="it-IT" sz="1800" b="1" i="1" dirty="0">
                <a:latin typeface="Comic Sans MS" pitchFamily="66" charset="0"/>
              </a:endParaRPr>
            </a:p>
          </p:txBody>
        </p:sp>
      </p:grpSp>
      <p:sp>
        <p:nvSpPr>
          <p:cNvPr id="14" name="Rettangolo 13"/>
          <p:cNvSpPr/>
          <p:nvPr/>
        </p:nvSpPr>
        <p:spPr>
          <a:xfrm>
            <a:off x="107504" y="836712"/>
            <a:ext cx="8640000" cy="972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400" b="1" i="1" dirty="0" smtClean="0">
                <a:solidFill>
                  <a:schemeClr val="accent2">
                    <a:lumMod val="50000"/>
                  </a:schemeClr>
                </a:solidFill>
                <a:latin typeface="Comic Sans MS" pitchFamily="66" charset="0"/>
              </a:rPr>
              <a:t>Quesito 5) vi sono tolleranze in meno da rispettare per la quantità degli ingredienti evidenziati?</a:t>
            </a:r>
          </a:p>
        </p:txBody>
      </p:sp>
      <p:sp>
        <p:nvSpPr>
          <p:cNvPr id="15" name="Rettangolo 14"/>
          <p:cNvSpPr/>
          <p:nvPr/>
        </p:nvSpPr>
        <p:spPr>
          <a:xfrm>
            <a:off x="107504" y="2060848"/>
            <a:ext cx="8640000" cy="3816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400" i="1" dirty="0" smtClean="0">
                <a:solidFill>
                  <a:schemeClr val="accent2">
                    <a:lumMod val="50000"/>
                  </a:schemeClr>
                </a:solidFill>
                <a:latin typeface="Comic Sans MS" pitchFamily="66" charset="0"/>
              </a:rPr>
              <a:t>La quantità degli ingredienti è calcolata sulla base della ricetta al momento della loro utilizzazione per la preparazione del prodotto. Non va, quindi, verificata sul prodotto finito ma analizzando la ricetta all'origine, così come avviene per gli ingredienti indicati in ordine ponderale decrescente.</a:t>
            </a:r>
          </a:p>
          <a:p>
            <a:pPr algn="just">
              <a:defRPr/>
            </a:pPr>
            <a:r>
              <a:rPr lang="it-IT" sz="1400" i="1" dirty="0" smtClean="0">
                <a:solidFill>
                  <a:schemeClr val="accent2">
                    <a:lumMod val="50000"/>
                  </a:schemeClr>
                </a:solidFill>
                <a:latin typeface="Comic Sans MS" pitchFamily="66" charset="0"/>
              </a:rPr>
              <a:t>L'indicazione della quantità degli ingredienti trasformati può essere accompagnata da diciture quali "equivalente crudo/fresco/all'origine", che aiuterebbero il consumatore a confrontare prodotti analoghi, nei quali gli ingredienti sono incorporati in stati fisici diversi. </a:t>
            </a:r>
          </a:p>
          <a:p>
            <a:pPr algn="just">
              <a:defRPr/>
            </a:pPr>
            <a:r>
              <a:rPr lang="it-IT" sz="1400" i="1" dirty="0" smtClean="0">
                <a:solidFill>
                  <a:schemeClr val="accent2">
                    <a:lumMod val="50000"/>
                  </a:schemeClr>
                </a:solidFill>
                <a:latin typeface="Comic Sans MS" pitchFamily="66" charset="0"/>
              </a:rPr>
              <a:t>Nel caso di "tonno all'olio d'oliva", ad esempio, essendo il tonno utilizzato previa cottura, la formulazione potrebbe essere la seguente: "Tonno cotto </a:t>
            </a:r>
            <a:r>
              <a:rPr lang="it-IT" sz="1400" i="1" dirty="0" err="1" smtClean="0">
                <a:solidFill>
                  <a:schemeClr val="accent2">
                    <a:lumMod val="50000"/>
                  </a:schemeClr>
                </a:solidFill>
                <a:latin typeface="Comic Sans MS" pitchFamily="66" charset="0"/>
              </a:rPr>
              <a:t>x%</a:t>
            </a:r>
            <a:r>
              <a:rPr lang="it-IT" sz="1400" i="1" dirty="0" smtClean="0">
                <a:solidFill>
                  <a:schemeClr val="accent2">
                    <a:lumMod val="50000"/>
                  </a:schemeClr>
                </a:solidFill>
                <a:latin typeface="Comic Sans MS" pitchFamily="66" charset="0"/>
              </a:rPr>
              <a:t>, equivalente a … g di tonno crudo".</a:t>
            </a:r>
          </a:p>
          <a:p>
            <a:pPr algn="just">
              <a:defRPr/>
            </a:pPr>
            <a:r>
              <a:rPr lang="it-IT" sz="1400" i="1" dirty="0" smtClean="0">
                <a:solidFill>
                  <a:schemeClr val="accent2">
                    <a:lumMod val="50000"/>
                  </a:schemeClr>
                </a:solidFill>
                <a:latin typeface="Comic Sans MS" pitchFamily="66" charset="0"/>
              </a:rPr>
              <a:t>Anche nel caso delle carni in scatola, essendo la carne utilizzata previa cottura, la formulazione potrebbe essere la seguente: "carni bovine cotte </a:t>
            </a:r>
            <a:r>
              <a:rPr lang="it-IT" sz="1400" i="1" dirty="0" err="1" smtClean="0">
                <a:solidFill>
                  <a:schemeClr val="accent2">
                    <a:lumMod val="50000"/>
                  </a:schemeClr>
                </a:solidFill>
                <a:latin typeface="Comic Sans MS" pitchFamily="66" charset="0"/>
              </a:rPr>
              <a:t>x%</a:t>
            </a:r>
            <a:r>
              <a:rPr lang="it-IT" sz="1400" i="1" dirty="0" smtClean="0">
                <a:solidFill>
                  <a:schemeClr val="accent2">
                    <a:lumMod val="50000"/>
                  </a:schemeClr>
                </a:solidFill>
                <a:latin typeface="Comic Sans MS" pitchFamily="66" charset="0"/>
              </a:rPr>
              <a:t> equivalente a </a:t>
            </a:r>
            <a:r>
              <a:rPr lang="it-IT" sz="1400" i="1" dirty="0" err="1" smtClean="0">
                <a:solidFill>
                  <a:schemeClr val="accent2">
                    <a:lumMod val="50000"/>
                  </a:schemeClr>
                </a:solidFill>
                <a:latin typeface="Comic Sans MS" pitchFamily="66" charset="0"/>
              </a:rPr>
              <a:t>…g</a:t>
            </a:r>
            <a:r>
              <a:rPr lang="it-IT" sz="1400" i="1" dirty="0" smtClean="0">
                <a:solidFill>
                  <a:schemeClr val="accent2">
                    <a:lumMod val="50000"/>
                  </a:schemeClr>
                </a:solidFill>
                <a:latin typeface="Comic Sans MS" pitchFamily="66" charset="0"/>
              </a:rPr>
              <a:t> di carne cruda". </a:t>
            </a:r>
          </a:p>
          <a:p>
            <a:pPr algn="just">
              <a:defRPr/>
            </a:pPr>
            <a:r>
              <a:rPr lang="it-IT" sz="1400" i="1" dirty="0" smtClean="0">
                <a:solidFill>
                  <a:schemeClr val="accent2">
                    <a:lumMod val="50000"/>
                  </a:schemeClr>
                </a:solidFill>
                <a:latin typeface="Comic Sans MS" pitchFamily="66" charset="0"/>
              </a:rPr>
              <a:t>Le quantità indicate nell'etichettatura designano la quantità media dell'ingrediente o della categoria di ingredienti da citare. Per quantità media dell'ingrediente o della categoria di ingredienti si intende la quantità dell'ingrediente o della categoria di ingredienti ottenuta rispettando la ricetta e la buona pratica di fabbricazione, tenendo conto delle variazioni che si producono nel quadro della buona pratica di produzione (Circ. MININDUSTRIA 31.3.00 n.165). </a:t>
            </a:r>
          </a:p>
          <a:p>
            <a:pPr algn="just">
              <a:defRPr/>
            </a:pPr>
            <a:endParaRPr lang="it-IT" sz="1400" i="1" dirty="0" smtClean="0">
              <a:solidFill>
                <a:schemeClr val="accent2">
                  <a:lumMod val="50000"/>
                </a:schemeClr>
              </a:solidFill>
              <a:latin typeface="Comic Sans MS" pitchFamily="66" charset="0"/>
            </a:endParaRPr>
          </a:p>
        </p:txBody>
      </p:sp>
      <p:grpSp>
        <p:nvGrpSpPr>
          <p:cNvPr id="10" name="Gruppo 12"/>
          <p:cNvGrpSpPr/>
          <p:nvPr/>
        </p:nvGrpSpPr>
        <p:grpSpPr>
          <a:xfrm>
            <a:off x="36512" y="6345634"/>
            <a:ext cx="9144000" cy="539750"/>
            <a:chOff x="36512" y="6345634"/>
            <a:chExt cx="9144000" cy="539750"/>
          </a:xfrm>
        </p:grpSpPr>
        <p:pic>
          <p:nvPicPr>
            <p:cNvPr id="11" name="Picture 70" descr="ssica"/>
            <p:cNvPicPr preferRelativeResize="0">
              <a:picLocks noChangeArrowheads="1"/>
            </p:cNvPicPr>
            <p:nvPr/>
          </p:nvPicPr>
          <p:blipFill>
            <a:blip r:embed="rId4" cstate="print"/>
            <a:srcRect/>
            <a:stretch>
              <a:fillRect/>
            </a:stretch>
          </p:blipFill>
          <p:spPr bwMode="auto">
            <a:xfrm>
              <a:off x="36512" y="6345634"/>
              <a:ext cx="1655763" cy="539750"/>
            </a:xfrm>
            <a:prstGeom prst="rect">
              <a:avLst/>
            </a:prstGeom>
            <a:noFill/>
            <a:ln w="9525">
              <a:noFill/>
              <a:miter lim="800000"/>
              <a:headEnd/>
              <a:tailEnd/>
            </a:ln>
          </p:spPr>
        </p:pic>
        <p:sp>
          <p:nvSpPr>
            <p:cNvPr id="12" name="Text Box 71"/>
            <p:cNvSpPr txBox="1">
              <a:spLocks noChangeArrowheads="1"/>
            </p:cNvSpPr>
            <p:nvPr/>
          </p:nvSpPr>
          <p:spPr bwMode="auto">
            <a:xfrm>
              <a:off x="1655762" y="6345634"/>
              <a:ext cx="7524750" cy="539750"/>
            </a:xfrm>
            <a:prstGeom prst="rect">
              <a:avLst/>
            </a:prstGeom>
            <a:solidFill>
              <a:srgbClr val="0099FF"/>
            </a:solidFill>
            <a:ln w="9525" algn="ctr">
              <a:noFill/>
              <a:miter lim="800000"/>
              <a:headEnd/>
              <a:tailEnd/>
            </a:ln>
          </p:spPr>
          <p:txBody>
            <a:bodyPr/>
            <a:lstStyle/>
            <a:p>
              <a:pPr algn="ctr">
                <a:lnSpc>
                  <a:spcPct val="110000"/>
                </a:lnSpc>
              </a:pPr>
              <a:r>
                <a:rPr lang="it-IT" sz="1000" b="1" dirty="0" smtClean="0">
                  <a:solidFill>
                    <a:schemeClr val="bg1">
                      <a:lumMod val="95000"/>
                    </a:schemeClr>
                  </a:solidFill>
                  <a:latin typeface="Comic Sans MS" pitchFamily="66" charset="0"/>
                </a:rPr>
                <a:t>Informazioni sugli alimenti ai consumatori ai sensi del Regolamento (UE) N. 1169/2011</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heckerboard(across)">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checkerboard(across)">
                                      <p:cBhvr>
                                        <p:cTn id="1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7171"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0245" name="Rectangle 7"/>
          <p:cNvSpPr>
            <a:spLocks noChangeArrowheads="1"/>
          </p:cNvSpPr>
          <p:nvPr/>
        </p:nvSpPr>
        <p:spPr bwMode="auto">
          <a:xfrm>
            <a:off x="0" y="764704"/>
            <a:ext cx="9144000" cy="5472608"/>
          </a:xfrm>
          <a:prstGeom prst="rect">
            <a:avLst/>
          </a:prstGeom>
          <a:solidFill>
            <a:srgbClr val="FFFF99"/>
          </a:solidFill>
          <a:ln w="25400">
            <a:solidFill>
              <a:schemeClr val="tx1"/>
            </a:solidFill>
            <a:miter lim="800000"/>
            <a:headEnd/>
            <a:tailEnd/>
          </a:ln>
        </p:spPr>
        <p:txBody>
          <a:bodyPr/>
          <a:lstStyle/>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p:txBody>
      </p:sp>
      <p:grpSp>
        <p:nvGrpSpPr>
          <p:cNvPr id="2" name="Gruppo 7"/>
          <p:cNvGrpSpPr>
            <a:grpSpLocks/>
          </p:cNvGrpSpPr>
          <p:nvPr/>
        </p:nvGrpSpPr>
        <p:grpSpPr bwMode="auto">
          <a:xfrm>
            <a:off x="71438" y="71414"/>
            <a:ext cx="8445500" cy="576262"/>
            <a:chOff x="142844" y="2362199"/>
            <a:chExt cx="8445950" cy="576000"/>
          </a:xfrm>
        </p:grpSpPr>
        <p:sp>
          <p:nvSpPr>
            <p:cNvPr id="9" name="Ovale 8"/>
            <p:cNvSpPr/>
            <p:nvPr/>
          </p:nvSpPr>
          <p:spPr>
            <a:xfrm>
              <a:off x="142844" y="2362200"/>
              <a:ext cx="1619336" cy="571240"/>
            </a:xfrm>
            <a:prstGeom prst="ellipse">
              <a:avLst/>
            </a:prstGeom>
            <a:solidFill>
              <a:srgbClr val="92D050"/>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a:latin typeface="Comic Sans MS" pitchFamily="66" charset="0"/>
                </a:rPr>
                <a:t>DOVE</a:t>
              </a:r>
            </a:p>
          </p:txBody>
        </p:sp>
        <p:sp>
          <p:nvSpPr>
            <p:cNvPr id="10" name="Rettangolo 9"/>
            <p:cNvSpPr/>
            <p:nvPr/>
          </p:nvSpPr>
          <p:spPr>
            <a:xfrm>
              <a:off x="1928876" y="2362199"/>
              <a:ext cx="6659918"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FF0000"/>
                  </a:solidFill>
                  <a:latin typeface="Comic Sans MS" pitchFamily="66" charset="0"/>
                </a:rPr>
                <a:t>vanno riportate le informazioni sugli alimenti?</a:t>
              </a:r>
            </a:p>
          </p:txBody>
        </p:sp>
      </p:grpSp>
      <p:pic>
        <p:nvPicPr>
          <p:cNvPr id="14" name="Picture 70" descr="ssica"/>
          <p:cNvPicPr preferRelativeResize="0">
            <a:picLocks noChangeArrowheads="1"/>
          </p:cNvPicPr>
          <p:nvPr/>
        </p:nvPicPr>
        <p:blipFill>
          <a:blip r:embed="rId4" cstate="print"/>
          <a:srcRect/>
          <a:stretch>
            <a:fillRect/>
          </a:stretch>
        </p:blipFill>
        <p:spPr bwMode="auto">
          <a:xfrm>
            <a:off x="36512" y="6345634"/>
            <a:ext cx="1655763" cy="539750"/>
          </a:xfrm>
          <a:prstGeom prst="rect">
            <a:avLst/>
          </a:prstGeom>
          <a:noFill/>
          <a:ln w="9525">
            <a:noFill/>
            <a:miter lim="800000"/>
            <a:headEnd/>
            <a:tailEnd/>
          </a:ln>
        </p:spPr>
      </p:pic>
      <p:sp>
        <p:nvSpPr>
          <p:cNvPr id="17" name="Text Box 71"/>
          <p:cNvSpPr txBox="1">
            <a:spLocks noChangeArrowheads="1"/>
          </p:cNvSpPr>
          <p:nvPr/>
        </p:nvSpPr>
        <p:spPr bwMode="auto">
          <a:xfrm>
            <a:off x="1655762" y="6345634"/>
            <a:ext cx="7524750" cy="539750"/>
          </a:xfrm>
          <a:prstGeom prst="rect">
            <a:avLst/>
          </a:prstGeom>
          <a:solidFill>
            <a:srgbClr val="0099FF"/>
          </a:solidFill>
          <a:ln w="9525" algn="ctr">
            <a:noFill/>
            <a:miter lim="800000"/>
            <a:headEnd/>
            <a:tailEnd/>
          </a:ln>
        </p:spPr>
        <p:txBody>
          <a:bodyPr/>
          <a:lstStyle/>
          <a:p>
            <a:pPr algn="ctr">
              <a:lnSpc>
                <a:spcPct val="110000"/>
              </a:lnSpc>
            </a:pPr>
            <a:r>
              <a:rPr lang="it-IT" sz="1000" b="1" dirty="0" smtClean="0">
                <a:solidFill>
                  <a:schemeClr val="bg1">
                    <a:lumMod val="95000"/>
                  </a:schemeClr>
                </a:solidFill>
                <a:latin typeface="Comic Sans MS" pitchFamily="66" charset="0"/>
              </a:rPr>
              <a:t>Informazioni sugli alimenti ai consumatori ai sensi del Regolamento (UE) N. 1169/2011</a:t>
            </a:r>
          </a:p>
        </p:txBody>
      </p:sp>
      <p:sp>
        <p:nvSpPr>
          <p:cNvPr id="15" name="Pentagono 14"/>
          <p:cNvSpPr/>
          <p:nvPr/>
        </p:nvSpPr>
        <p:spPr>
          <a:xfrm>
            <a:off x="142843" y="2997056"/>
            <a:ext cx="2412623" cy="828000"/>
          </a:xfrm>
          <a:prstGeom prst="homePlate">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it-IT" sz="1800" b="1" dirty="0" smtClean="0">
                <a:solidFill>
                  <a:srgbClr val="FF0000"/>
                </a:solidFill>
                <a:latin typeface="Comic Sans MS" pitchFamily="66" charset="0"/>
              </a:rPr>
              <a:t>DOVE</a:t>
            </a:r>
            <a:r>
              <a:rPr lang="it-IT" sz="1600" b="1" dirty="0" smtClean="0">
                <a:solidFill>
                  <a:srgbClr val="FF0000"/>
                </a:solidFill>
                <a:latin typeface="Comic Sans MS" pitchFamily="66" charset="0"/>
              </a:rPr>
              <a:t> </a:t>
            </a:r>
          </a:p>
        </p:txBody>
      </p:sp>
      <p:sp>
        <p:nvSpPr>
          <p:cNvPr id="22" name="Rettangolo 21"/>
          <p:cNvSpPr/>
          <p:nvPr/>
        </p:nvSpPr>
        <p:spPr>
          <a:xfrm>
            <a:off x="2875488" y="2889056"/>
            <a:ext cx="6089000" cy="1044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dirty="0" smtClean="0">
                <a:solidFill>
                  <a:schemeClr val="accent2">
                    <a:lumMod val="75000"/>
                  </a:schemeClr>
                </a:solidFill>
                <a:latin typeface="Comic Sans MS" pitchFamily="66" charset="0"/>
              </a:rPr>
              <a:t>Le informazioni obbligatorie sugli alimenti </a:t>
            </a:r>
            <a:r>
              <a:rPr lang="it-IT" sz="1800" dirty="0" err="1" smtClean="0">
                <a:solidFill>
                  <a:schemeClr val="accent2">
                    <a:lumMod val="75000"/>
                  </a:schemeClr>
                </a:solidFill>
                <a:latin typeface="Comic Sans MS" pitchFamily="66" charset="0"/>
              </a:rPr>
              <a:t>preimballati</a:t>
            </a:r>
            <a:r>
              <a:rPr lang="it-IT" sz="1800" dirty="0" smtClean="0">
                <a:solidFill>
                  <a:schemeClr val="accent2">
                    <a:lumMod val="75000"/>
                  </a:schemeClr>
                </a:solidFill>
                <a:latin typeface="Comic Sans MS" pitchFamily="66" charset="0"/>
              </a:rPr>
              <a:t> appaiono direttamente sull’imballaggio o su un’etichetta a esso apposta </a:t>
            </a:r>
            <a:r>
              <a:rPr lang="it-IT" sz="1600" dirty="0" smtClean="0">
                <a:solidFill>
                  <a:schemeClr val="accent2">
                    <a:lumMod val="75000"/>
                  </a:schemeClr>
                </a:solidFill>
                <a:latin typeface="Comic Sans MS" pitchFamily="66" charset="0"/>
              </a:rPr>
              <a:t>(</a:t>
            </a:r>
            <a:r>
              <a:rPr lang="it-IT" sz="1600" i="1" dirty="0" smtClean="0">
                <a:solidFill>
                  <a:schemeClr val="accent2">
                    <a:lumMod val="75000"/>
                  </a:schemeClr>
                </a:solidFill>
                <a:latin typeface="Comic Sans MS" pitchFamily="66" charset="0"/>
              </a:rPr>
              <a:t>art. 12</a:t>
            </a:r>
            <a:r>
              <a:rPr lang="it-IT" sz="1600" dirty="0" smtClean="0">
                <a:solidFill>
                  <a:schemeClr val="accent2">
                    <a:lumMod val="75000"/>
                  </a:schemeClr>
                </a:solidFill>
                <a:latin typeface="Comic Sans MS" pitchFamily="66" charset="0"/>
              </a:rPr>
              <a:t>)</a:t>
            </a:r>
            <a:endParaRPr lang="it-IT" sz="1600" dirty="0">
              <a:solidFill>
                <a:schemeClr val="accent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checkerboard(across)">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checkerboard(across)">
                                      <p:cBhvr>
                                        <p:cTn id="1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2"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5"/>
          <p:cNvSpPr>
            <a:spLocks noChangeArrowheads="1"/>
          </p:cNvSpPr>
          <p:nvPr/>
        </p:nvSpPr>
        <p:spPr bwMode="auto">
          <a:xfrm>
            <a:off x="0" y="0"/>
            <a:ext cx="9144000" cy="476250"/>
          </a:xfrm>
          <a:prstGeom prst="rect">
            <a:avLst/>
          </a:prstGeom>
          <a:solidFill>
            <a:srgbClr val="00FFFF"/>
          </a:solidFill>
          <a:ln w="9525">
            <a:noFill/>
            <a:miter lim="800000"/>
            <a:headEnd/>
            <a:tailEnd/>
          </a:ln>
        </p:spPr>
        <p:txBody>
          <a:bodyPr anchor="ctr"/>
          <a:lstStyle/>
          <a:p>
            <a:pPr algn="ctr"/>
            <a:r>
              <a:rPr lang="it-IT" sz="2800" b="1">
                <a:solidFill>
                  <a:srgbClr val="FF0000"/>
                </a:solidFill>
                <a:latin typeface="Comic Sans MS" pitchFamily="66" charset="0"/>
              </a:rPr>
              <a:t>Ringraziamenti </a:t>
            </a:r>
          </a:p>
        </p:txBody>
      </p:sp>
      <p:sp>
        <p:nvSpPr>
          <p:cNvPr id="26628" name="Rectangle 6"/>
          <p:cNvSpPr>
            <a:spLocks noChangeArrowheads="1"/>
          </p:cNvSpPr>
          <p:nvPr/>
        </p:nvSpPr>
        <p:spPr bwMode="auto">
          <a:xfrm>
            <a:off x="0" y="476250"/>
            <a:ext cx="9144000" cy="6381750"/>
          </a:xfrm>
          <a:prstGeom prst="rect">
            <a:avLst/>
          </a:prstGeom>
          <a:solidFill>
            <a:srgbClr val="FFFF99"/>
          </a:solidFill>
          <a:ln w="25400">
            <a:solidFill>
              <a:schemeClr val="tx1"/>
            </a:solidFill>
            <a:miter lim="800000"/>
            <a:headEnd/>
            <a:tailEnd/>
          </a:ln>
        </p:spPr>
        <p:txBody>
          <a:bodyPr/>
          <a:lstStyle/>
          <a:p>
            <a:pPr marL="342900" indent="-342900">
              <a:tabLst>
                <a:tab pos="7624763" algn="l"/>
              </a:tabLst>
            </a:pPr>
            <a:endParaRPr lang="it-IT" sz="1400" b="1">
              <a:solidFill>
                <a:srgbClr val="0000CC"/>
              </a:solidFill>
              <a:latin typeface="Comic Sans MS" pitchFamily="66" charset="0"/>
            </a:endParaRPr>
          </a:p>
        </p:txBody>
      </p:sp>
      <p:sp>
        <p:nvSpPr>
          <p:cNvPr id="238599" name="WordArt 7"/>
          <p:cNvSpPr>
            <a:spLocks noChangeArrowheads="1" noChangeShapeType="1" noTextEdit="1"/>
          </p:cNvSpPr>
          <p:nvPr/>
        </p:nvSpPr>
        <p:spPr bwMode="auto">
          <a:xfrm>
            <a:off x="872462" y="1071546"/>
            <a:ext cx="7200000" cy="2116138"/>
          </a:xfrm>
          <a:prstGeom prst="rect">
            <a:avLst/>
          </a:prstGeom>
        </p:spPr>
        <p:txBody>
          <a:bodyPr wrap="none" fromWordArt="1">
            <a:prstTxWarp prst="textPlain">
              <a:avLst>
                <a:gd name="adj" fmla="val 50000"/>
              </a:avLst>
            </a:prstTxWarp>
          </a:bodyPr>
          <a:lstStyle/>
          <a:p>
            <a:pPr algn="ctr"/>
            <a:r>
              <a:rPr lang="it-IT" sz="3600" kern="10" spc="720" dirty="0" smtClean="0">
                <a:ln w="9525">
                  <a:noFill/>
                  <a:miter lim="800000"/>
                  <a:headEnd type="none" w="sm" len="sm"/>
                  <a:tailEnd type="none" w="sm" len="sm"/>
                </a:ln>
                <a:solidFill>
                  <a:srgbClr val="FF9900"/>
                </a:solidFill>
                <a:effectLst>
                  <a:outerShdw dist="45791" dir="3378596" algn="ctr" rotWithShape="0">
                    <a:srgbClr val="4D4D4D"/>
                  </a:outerShdw>
                </a:effectLst>
                <a:latin typeface="Tempus Sans ITC"/>
              </a:rPr>
              <a:t>Grazie per la cortese attenzione</a:t>
            </a:r>
            <a:endParaRPr lang="it-IT" sz="3600" kern="10" spc="720" dirty="0">
              <a:ln w="9525">
                <a:noFill/>
                <a:miter lim="800000"/>
                <a:headEnd type="none" w="sm" len="sm"/>
                <a:tailEnd type="none" w="sm" len="sm"/>
              </a:ln>
              <a:solidFill>
                <a:srgbClr val="FF9900"/>
              </a:solidFill>
              <a:effectLst>
                <a:outerShdw dist="45791" dir="3378596" algn="ctr" rotWithShape="0">
                  <a:srgbClr val="4D4D4D"/>
                </a:outerShdw>
              </a:effectLst>
              <a:latin typeface="Tempus Sans ITC"/>
            </a:endParaRPr>
          </a:p>
        </p:txBody>
      </p:sp>
      <p:sp>
        <p:nvSpPr>
          <p:cNvPr id="238600" name="WordArt 8"/>
          <p:cNvSpPr>
            <a:spLocks noChangeArrowheads="1" noChangeShapeType="1" noTextEdit="1"/>
          </p:cNvSpPr>
          <p:nvPr/>
        </p:nvSpPr>
        <p:spPr bwMode="auto">
          <a:xfrm>
            <a:off x="3429000" y="3643314"/>
            <a:ext cx="2057400" cy="990600"/>
          </a:xfrm>
          <a:prstGeom prst="rect">
            <a:avLst/>
          </a:prstGeom>
        </p:spPr>
        <p:txBody>
          <a:bodyPr wrap="none" fromWordArt="1">
            <a:prstTxWarp prst="textPlain">
              <a:avLst>
                <a:gd name="adj" fmla="val 50000"/>
              </a:avLst>
            </a:prstTxWarp>
          </a:bodyPr>
          <a:lstStyle/>
          <a:p>
            <a:pPr algn="ctr"/>
            <a:r>
              <a:rPr lang="it-IT" sz="2000" kern="10" spc="400" dirty="0">
                <a:ln w="9525">
                  <a:noFill/>
                  <a:miter lim="800000"/>
                  <a:headEnd type="none" w="sm" len="sm"/>
                  <a:tailEnd type="none" w="sm" len="sm"/>
                </a:ln>
                <a:solidFill>
                  <a:srgbClr val="CC3300"/>
                </a:solidFill>
                <a:effectLst>
                  <a:outerShdw dist="45791" dir="3378596" algn="ctr" rotWithShape="0">
                    <a:srgbClr val="4D4D4D"/>
                  </a:outerShdw>
                </a:effectLst>
                <a:latin typeface="Tempus Sans ITC"/>
              </a:rPr>
              <a:t>a cura di</a:t>
            </a:r>
          </a:p>
          <a:p>
            <a:pPr algn="ctr"/>
            <a:r>
              <a:rPr lang="it-IT" sz="2000" kern="10" spc="400" dirty="0" smtClean="0">
                <a:ln w="9525">
                  <a:noFill/>
                  <a:miter lim="800000"/>
                  <a:headEnd type="none" w="sm" len="sm"/>
                  <a:tailEnd type="none" w="sm" len="sm"/>
                </a:ln>
                <a:solidFill>
                  <a:srgbClr val="CC3300"/>
                </a:solidFill>
                <a:effectLst>
                  <a:outerShdw dist="45791" dir="3378596" algn="ctr" rotWithShape="0">
                    <a:srgbClr val="4D4D4D"/>
                  </a:outerShdw>
                </a:effectLst>
                <a:latin typeface="Tempus Sans ITC"/>
              </a:rPr>
              <a:t>A. Sellitto</a:t>
            </a:r>
            <a:endParaRPr lang="it-IT" sz="2000" kern="10" spc="400" dirty="0">
              <a:ln w="9525">
                <a:noFill/>
                <a:miter lim="800000"/>
                <a:headEnd type="none" w="sm" len="sm"/>
                <a:tailEnd type="none" w="sm" len="sm"/>
              </a:ln>
              <a:solidFill>
                <a:srgbClr val="CC3300"/>
              </a:solidFill>
              <a:effectLst>
                <a:outerShdw dist="45791" dir="3378596" algn="ctr" rotWithShape="0">
                  <a:srgbClr val="4D4D4D"/>
                </a:outerShdw>
              </a:effectLst>
              <a:latin typeface="Tempus Sans ITC"/>
            </a:endParaRPr>
          </a:p>
        </p:txBody>
      </p:sp>
      <p:sp>
        <p:nvSpPr>
          <p:cNvPr id="10" name="Rettangolo 9"/>
          <p:cNvSpPr/>
          <p:nvPr/>
        </p:nvSpPr>
        <p:spPr>
          <a:xfrm>
            <a:off x="217718" y="4993330"/>
            <a:ext cx="8712000" cy="936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r>
              <a:rPr lang="it-IT" sz="2800" dirty="0" smtClean="0">
                <a:solidFill>
                  <a:schemeClr val="accent2">
                    <a:lumMod val="50000"/>
                  </a:schemeClr>
                </a:solidFill>
                <a:latin typeface="Comic Sans MS" pitchFamily="66" charset="0"/>
              </a:rPr>
              <a:t>www.ssica.it</a:t>
            </a:r>
          </a:p>
          <a:p>
            <a:pPr algn="ctr"/>
            <a:r>
              <a:rPr lang="it-IT" sz="2800" dirty="0" smtClean="0">
                <a:solidFill>
                  <a:schemeClr val="accent2">
                    <a:lumMod val="50000"/>
                  </a:schemeClr>
                </a:solidFill>
                <a:latin typeface="Comic Sans MS" pitchFamily="66" charset="0"/>
              </a:rPr>
              <a:t>alfonso.sellitto@ssica.it</a:t>
            </a:r>
            <a:endParaRPr lang="it-IT" sz="2800" dirty="0">
              <a:solidFill>
                <a:schemeClr val="accent2">
                  <a:lumMod val="50000"/>
                </a:schemeClr>
              </a:solidFill>
              <a:latin typeface="Comic Sans MS" pitchFamily="66" charset="0"/>
            </a:endParaRPr>
          </a:p>
        </p:txBody>
      </p:sp>
      <p:pic>
        <p:nvPicPr>
          <p:cNvPr id="9" name="Picture 70" descr="ssica"/>
          <p:cNvPicPr preferRelativeResize="0">
            <a:picLocks noChangeArrowheads="1"/>
          </p:cNvPicPr>
          <p:nvPr/>
        </p:nvPicPr>
        <p:blipFill>
          <a:blip r:embed="rId3" cstate="print"/>
          <a:srcRect/>
          <a:stretch>
            <a:fillRect/>
          </a:stretch>
        </p:blipFill>
        <p:spPr bwMode="auto">
          <a:xfrm>
            <a:off x="36512" y="6345634"/>
            <a:ext cx="1655763" cy="539750"/>
          </a:xfrm>
          <a:prstGeom prst="rect">
            <a:avLst/>
          </a:prstGeom>
          <a:noFill/>
          <a:ln w="9525">
            <a:noFill/>
            <a:miter lim="800000"/>
            <a:headEnd/>
            <a:tailEnd/>
          </a:ln>
        </p:spPr>
      </p:pic>
      <p:sp>
        <p:nvSpPr>
          <p:cNvPr id="11" name="Text Box 71"/>
          <p:cNvSpPr txBox="1">
            <a:spLocks noChangeArrowheads="1"/>
          </p:cNvSpPr>
          <p:nvPr/>
        </p:nvSpPr>
        <p:spPr bwMode="auto">
          <a:xfrm>
            <a:off x="1655762" y="6345634"/>
            <a:ext cx="7524750" cy="539750"/>
          </a:xfrm>
          <a:prstGeom prst="rect">
            <a:avLst/>
          </a:prstGeom>
          <a:solidFill>
            <a:srgbClr val="0099FF"/>
          </a:solidFill>
          <a:ln w="9525" algn="ctr">
            <a:noFill/>
            <a:miter lim="800000"/>
            <a:headEnd/>
            <a:tailEnd/>
          </a:ln>
        </p:spPr>
        <p:txBody>
          <a:bodyPr/>
          <a:lstStyle/>
          <a:p>
            <a:pPr algn="ctr">
              <a:lnSpc>
                <a:spcPct val="110000"/>
              </a:lnSpc>
            </a:pPr>
            <a:r>
              <a:rPr lang="it-IT" sz="1000" b="1" dirty="0" smtClean="0">
                <a:solidFill>
                  <a:schemeClr val="bg1">
                    <a:lumMod val="95000"/>
                  </a:schemeClr>
                </a:solidFill>
                <a:latin typeface="Comic Sans MS" pitchFamily="66" charset="0"/>
              </a:rPr>
              <a:t>Informazioni sugli alimenti ai consumatori ai sensi del Regolamento (UE) N. 1169/2011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38599"/>
                                        </p:tgtEl>
                                        <p:attrNameLst>
                                          <p:attrName>style.visibility</p:attrName>
                                        </p:attrNameLst>
                                      </p:cBhvr>
                                      <p:to>
                                        <p:strVal val="visible"/>
                                      </p:to>
                                    </p:set>
                                    <p:anim calcmode="lin" valueType="num">
                                      <p:cBhvr>
                                        <p:cTn id="7" dur="1000" fill="hold"/>
                                        <p:tgtEl>
                                          <p:spTgt spid="238599"/>
                                        </p:tgtEl>
                                        <p:attrNameLst>
                                          <p:attrName>ppt_w</p:attrName>
                                        </p:attrNameLst>
                                      </p:cBhvr>
                                      <p:tavLst>
                                        <p:tav tm="0">
                                          <p:val>
                                            <p:fltVal val="0"/>
                                          </p:val>
                                        </p:tav>
                                        <p:tav tm="100000">
                                          <p:val>
                                            <p:strVal val="#ppt_w"/>
                                          </p:val>
                                        </p:tav>
                                      </p:tavLst>
                                    </p:anim>
                                    <p:anim calcmode="lin" valueType="num">
                                      <p:cBhvr>
                                        <p:cTn id="8" dur="1000" fill="hold"/>
                                        <p:tgtEl>
                                          <p:spTgt spid="238599"/>
                                        </p:tgtEl>
                                        <p:attrNameLst>
                                          <p:attrName>ppt_h</p:attrName>
                                        </p:attrNameLst>
                                      </p:cBhvr>
                                      <p:tavLst>
                                        <p:tav tm="0">
                                          <p:val>
                                            <p:fltVal val="0"/>
                                          </p:val>
                                        </p:tav>
                                        <p:tav tm="100000">
                                          <p:val>
                                            <p:strVal val="#ppt_h"/>
                                          </p:val>
                                        </p:tav>
                                      </p:tavLst>
                                    </p:anim>
                                    <p:anim calcmode="lin" valueType="num">
                                      <p:cBhvr>
                                        <p:cTn id="9" dur="1000" fill="hold"/>
                                        <p:tgtEl>
                                          <p:spTgt spid="238599"/>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38599"/>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238600"/>
                                        </p:tgtEl>
                                        <p:attrNameLst>
                                          <p:attrName>style.visibility</p:attrName>
                                        </p:attrNameLst>
                                      </p:cBhvr>
                                      <p:to>
                                        <p:strVal val="visible"/>
                                      </p:to>
                                    </p:set>
                                    <p:anim calcmode="lin" valueType="num">
                                      <p:cBhvr additive="base">
                                        <p:cTn id="15" dur="500" fill="hold"/>
                                        <p:tgtEl>
                                          <p:spTgt spid="238600"/>
                                        </p:tgtEl>
                                        <p:attrNameLst>
                                          <p:attrName>ppt_x</p:attrName>
                                        </p:attrNameLst>
                                      </p:cBhvr>
                                      <p:tavLst>
                                        <p:tav tm="0">
                                          <p:val>
                                            <p:strVal val="0-#ppt_w/2"/>
                                          </p:val>
                                        </p:tav>
                                        <p:tav tm="100000">
                                          <p:val>
                                            <p:strVal val="#ppt_x"/>
                                          </p:val>
                                        </p:tav>
                                      </p:tavLst>
                                    </p:anim>
                                    <p:anim calcmode="lin" valueType="num">
                                      <p:cBhvr additive="base">
                                        <p:cTn id="16" dur="500" fill="hold"/>
                                        <p:tgtEl>
                                          <p:spTgt spid="238600"/>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checkerboard(across)">
                                      <p:cBhvr>
                                        <p:cTn id="2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599" grpId="0" animBg="1"/>
      <p:bldP spid="238600"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7171"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0245" name="Rectangle 7"/>
          <p:cNvSpPr>
            <a:spLocks noChangeArrowheads="1"/>
          </p:cNvSpPr>
          <p:nvPr/>
        </p:nvSpPr>
        <p:spPr bwMode="auto">
          <a:xfrm>
            <a:off x="0" y="785794"/>
            <a:ext cx="9144000" cy="5451518"/>
          </a:xfrm>
          <a:prstGeom prst="rect">
            <a:avLst/>
          </a:prstGeom>
          <a:solidFill>
            <a:srgbClr val="FFFF99"/>
          </a:solidFill>
          <a:ln w="25400">
            <a:solidFill>
              <a:schemeClr val="tx1"/>
            </a:solidFill>
            <a:miter lim="800000"/>
            <a:headEnd/>
            <a:tailEnd/>
          </a:ln>
        </p:spPr>
        <p:txBody>
          <a:bodyPr/>
          <a:lstStyle/>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p:txBody>
      </p:sp>
      <p:grpSp>
        <p:nvGrpSpPr>
          <p:cNvPr id="7174" name="Gruppo 7"/>
          <p:cNvGrpSpPr>
            <a:grpSpLocks/>
          </p:cNvGrpSpPr>
          <p:nvPr/>
        </p:nvGrpSpPr>
        <p:grpSpPr bwMode="auto">
          <a:xfrm>
            <a:off x="71438" y="71414"/>
            <a:ext cx="8445500" cy="576262"/>
            <a:chOff x="142844" y="2362199"/>
            <a:chExt cx="8445950" cy="576000"/>
          </a:xfrm>
        </p:grpSpPr>
        <p:sp>
          <p:nvSpPr>
            <p:cNvPr id="9" name="Ovale 8"/>
            <p:cNvSpPr/>
            <p:nvPr/>
          </p:nvSpPr>
          <p:spPr>
            <a:xfrm>
              <a:off x="142844" y="2362200"/>
              <a:ext cx="1619336" cy="571240"/>
            </a:xfrm>
            <a:prstGeom prst="ellipse">
              <a:avLst/>
            </a:prstGeom>
            <a:solidFill>
              <a:srgbClr val="92D050"/>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a:latin typeface="Comic Sans MS" pitchFamily="66" charset="0"/>
                </a:rPr>
                <a:t>DOVE</a:t>
              </a:r>
            </a:p>
          </p:txBody>
        </p:sp>
        <p:sp>
          <p:nvSpPr>
            <p:cNvPr id="10" name="Rettangolo 9"/>
            <p:cNvSpPr/>
            <p:nvPr/>
          </p:nvSpPr>
          <p:spPr>
            <a:xfrm>
              <a:off x="1928876" y="2362199"/>
              <a:ext cx="6659918"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FF0000"/>
                  </a:solidFill>
                  <a:latin typeface="Comic Sans MS" pitchFamily="66" charset="0"/>
                </a:rPr>
                <a:t>vanno riportate le informazioni sugli alimenti?</a:t>
              </a:r>
            </a:p>
          </p:txBody>
        </p:sp>
      </p:grpSp>
      <p:sp>
        <p:nvSpPr>
          <p:cNvPr id="11" name="Pentagono 10"/>
          <p:cNvSpPr/>
          <p:nvPr/>
        </p:nvSpPr>
        <p:spPr>
          <a:xfrm>
            <a:off x="142844" y="4796012"/>
            <a:ext cx="2268000" cy="828000"/>
          </a:xfrm>
          <a:prstGeom prst="homePlate">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it-IT" sz="1600" b="1" dirty="0" smtClean="0">
                <a:solidFill>
                  <a:srgbClr val="FF0000"/>
                </a:solidFill>
                <a:latin typeface="Comic Sans MS" pitchFamily="66" charset="0"/>
              </a:rPr>
              <a:t>ETICHETTATURA  </a:t>
            </a:r>
          </a:p>
        </p:txBody>
      </p:sp>
      <p:sp>
        <p:nvSpPr>
          <p:cNvPr id="12" name="Pentagono 11"/>
          <p:cNvSpPr/>
          <p:nvPr/>
        </p:nvSpPr>
        <p:spPr>
          <a:xfrm>
            <a:off x="142844" y="1376864"/>
            <a:ext cx="2304000" cy="828000"/>
          </a:xfrm>
          <a:prstGeom prst="homePlate">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it-IT" sz="1600" b="1" dirty="0" smtClean="0">
                <a:solidFill>
                  <a:srgbClr val="FF0000"/>
                </a:solidFill>
                <a:latin typeface="Comic Sans MS" pitchFamily="66" charset="0"/>
              </a:rPr>
              <a:t>ALIMENTO PREIMBALLATO</a:t>
            </a:r>
            <a:endParaRPr lang="it-IT" sz="1600" b="1" dirty="0">
              <a:solidFill>
                <a:srgbClr val="FF0000"/>
              </a:solidFill>
              <a:latin typeface="Comic Sans MS" pitchFamily="66" charset="0"/>
            </a:endParaRPr>
          </a:p>
        </p:txBody>
      </p:sp>
      <p:sp>
        <p:nvSpPr>
          <p:cNvPr id="13" name="Rettangolo 12"/>
          <p:cNvSpPr/>
          <p:nvPr/>
        </p:nvSpPr>
        <p:spPr>
          <a:xfrm>
            <a:off x="2875488" y="4653136"/>
            <a:ext cx="5724000" cy="1368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600" dirty="0" smtClean="0">
                <a:solidFill>
                  <a:schemeClr val="accent2">
                    <a:lumMod val="50000"/>
                  </a:schemeClr>
                </a:solidFill>
                <a:latin typeface="Comic Sans MS" pitchFamily="66" charset="0"/>
              </a:rPr>
              <a:t>Menzione, indicazione, marchio, immagine o simbolo che si riferisce a un alimento e che figura su qualunque </a:t>
            </a:r>
            <a:r>
              <a:rPr lang="it-IT" sz="1600" b="1" dirty="0" smtClean="0">
                <a:solidFill>
                  <a:schemeClr val="accent2">
                    <a:lumMod val="50000"/>
                  </a:schemeClr>
                </a:solidFill>
                <a:latin typeface="Comic Sans MS" pitchFamily="66" charset="0"/>
              </a:rPr>
              <a:t>imballaggio, documento, avviso, etichetta, nastro o fascetta</a:t>
            </a:r>
            <a:r>
              <a:rPr lang="it-IT" sz="1600" dirty="0" smtClean="0">
                <a:solidFill>
                  <a:schemeClr val="accent2">
                    <a:lumMod val="50000"/>
                  </a:schemeClr>
                </a:solidFill>
                <a:latin typeface="Comic Sans MS" pitchFamily="66" charset="0"/>
              </a:rPr>
              <a:t> che accompagna o si riferisce a tale alimento</a:t>
            </a:r>
            <a:endParaRPr lang="it-IT" sz="1600" dirty="0">
              <a:solidFill>
                <a:schemeClr val="accent2">
                  <a:lumMod val="50000"/>
                </a:schemeClr>
              </a:solidFill>
            </a:endParaRPr>
          </a:p>
        </p:txBody>
      </p:sp>
      <p:sp>
        <p:nvSpPr>
          <p:cNvPr id="14" name="Rettangolo 13"/>
          <p:cNvSpPr/>
          <p:nvPr/>
        </p:nvSpPr>
        <p:spPr>
          <a:xfrm>
            <a:off x="2857488" y="918550"/>
            <a:ext cx="5760000" cy="1800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600" b="1" dirty="0" smtClean="0">
                <a:solidFill>
                  <a:schemeClr val="accent2">
                    <a:lumMod val="50000"/>
                  </a:schemeClr>
                </a:solidFill>
                <a:latin typeface="Comic Sans MS" pitchFamily="66" charset="0"/>
              </a:rPr>
              <a:t>Unità di vendita </a:t>
            </a:r>
            <a:r>
              <a:rPr lang="it-IT" sz="1600" dirty="0" smtClean="0">
                <a:solidFill>
                  <a:schemeClr val="accent2">
                    <a:lumMod val="50000"/>
                  </a:schemeClr>
                </a:solidFill>
                <a:latin typeface="Comic Sans MS" pitchFamily="66" charset="0"/>
              </a:rPr>
              <a:t>presentata al consumatore finale o alla collettività, costituita da un alimento e dall’imballaggio in cui è stato confezionato prima di essere messo in vendita, avvolta interamente o in parte da tale imballaggio, in modo tale che il contenuto non possa essere alterato senza aprire l’imballaggio.</a:t>
            </a:r>
            <a:endParaRPr lang="it-IT" sz="1600" dirty="0">
              <a:solidFill>
                <a:schemeClr val="accent2">
                  <a:lumMod val="50000"/>
                </a:schemeClr>
              </a:solidFill>
              <a:latin typeface="Comic Sans MS" pitchFamily="66" charset="0"/>
            </a:endParaRPr>
          </a:p>
        </p:txBody>
      </p:sp>
      <p:sp>
        <p:nvSpPr>
          <p:cNvPr id="25" name="Pentagono 24"/>
          <p:cNvSpPr/>
          <p:nvPr/>
        </p:nvSpPr>
        <p:spPr>
          <a:xfrm>
            <a:off x="142844" y="3249072"/>
            <a:ext cx="2268000" cy="828000"/>
          </a:xfrm>
          <a:prstGeom prst="homePlate">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it-IT" sz="1600" b="1" dirty="0" smtClean="0">
                <a:solidFill>
                  <a:srgbClr val="FF0000"/>
                </a:solidFill>
                <a:latin typeface="Comic Sans MS" pitchFamily="66" charset="0"/>
              </a:rPr>
              <a:t>ETICHETTA </a:t>
            </a:r>
            <a:endParaRPr lang="it-IT" sz="1600" b="1" dirty="0">
              <a:solidFill>
                <a:srgbClr val="FF0000"/>
              </a:solidFill>
              <a:latin typeface="Comic Sans MS" pitchFamily="66" charset="0"/>
            </a:endParaRPr>
          </a:p>
        </p:txBody>
      </p:sp>
      <p:sp>
        <p:nvSpPr>
          <p:cNvPr id="26" name="Rettangolo 25"/>
          <p:cNvSpPr/>
          <p:nvPr/>
        </p:nvSpPr>
        <p:spPr>
          <a:xfrm>
            <a:off x="2875488" y="2925112"/>
            <a:ext cx="5724000" cy="1512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600" dirty="0" smtClean="0">
                <a:solidFill>
                  <a:schemeClr val="accent2">
                    <a:lumMod val="50000"/>
                  </a:schemeClr>
                </a:solidFill>
                <a:latin typeface="Comic Sans MS" pitchFamily="66" charset="0"/>
              </a:rPr>
              <a:t>Marchio, segno, immagine o altra rappresentazione grafica scritto, stampato, stampigliato, marchiato, impresso in rilievo o a impronta </a:t>
            </a:r>
            <a:r>
              <a:rPr lang="it-IT" sz="1600" b="1" dirty="0" smtClean="0">
                <a:solidFill>
                  <a:schemeClr val="accent2">
                    <a:lumMod val="50000"/>
                  </a:schemeClr>
                </a:solidFill>
                <a:latin typeface="Comic Sans MS" pitchFamily="66" charset="0"/>
              </a:rPr>
              <a:t>sull’imballaggio o sul contenitore </a:t>
            </a:r>
            <a:r>
              <a:rPr lang="it-IT" sz="1600" dirty="0" smtClean="0">
                <a:solidFill>
                  <a:schemeClr val="accent2">
                    <a:lumMod val="50000"/>
                  </a:schemeClr>
                </a:solidFill>
                <a:latin typeface="Comic Sans MS" pitchFamily="66" charset="0"/>
              </a:rPr>
              <a:t>di un alimento o che accompagna detto imballaggio o contenitore</a:t>
            </a:r>
            <a:endParaRPr lang="it-IT" sz="1600" dirty="0">
              <a:solidFill>
                <a:schemeClr val="accent2">
                  <a:lumMod val="50000"/>
                </a:schemeClr>
              </a:solidFill>
              <a:latin typeface="Comic Sans MS" pitchFamily="66" charset="0"/>
            </a:endParaRPr>
          </a:p>
        </p:txBody>
      </p:sp>
      <p:pic>
        <p:nvPicPr>
          <p:cNvPr id="17" name="Picture 70" descr="ssica"/>
          <p:cNvPicPr preferRelativeResize="0">
            <a:picLocks noChangeArrowheads="1"/>
          </p:cNvPicPr>
          <p:nvPr/>
        </p:nvPicPr>
        <p:blipFill>
          <a:blip r:embed="rId4" cstate="print"/>
          <a:srcRect/>
          <a:stretch>
            <a:fillRect/>
          </a:stretch>
        </p:blipFill>
        <p:spPr bwMode="auto">
          <a:xfrm>
            <a:off x="36512" y="6345634"/>
            <a:ext cx="1655763" cy="539750"/>
          </a:xfrm>
          <a:prstGeom prst="rect">
            <a:avLst/>
          </a:prstGeom>
          <a:noFill/>
          <a:ln w="9525">
            <a:noFill/>
            <a:miter lim="800000"/>
            <a:headEnd/>
            <a:tailEnd/>
          </a:ln>
        </p:spPr>
      </p:pic>
      <p:sp>
        <p:nvSpPr>
          <p:cNvPr id="18" name="Text Box 71"/>
          <p:cNvSpPr txBox="1">
            <a:spLocks noChangeArrowheads="1"/>
          </p:cNvSpPr>
          <p:nvPr/>
        </p:nvSpPr>
        <p:spPr bwMode="auto">
          <a:xfrm>
            <a:off x="1655762" y="6345634"/>
            <a:ext cx="7524750" cy="539750"/>
          </a:xfrm>
          <a:prstGeom prst="rect">
            <a:avLst/>
          </a:prstGeom>
          <a:solidFill>
            <a:srgbClr val="0099FF"/>
          </a:solidFill>
          <a:ln w="9525" algn="ctr">
            <a:noFill/>
            <a:miter lim="800000"/>
            <a:headEnd/>
            <a:tailEnd/>
          </a:ln>
        </p:spPr>
        <p:txBody>
          <a:bodyPr/>
          <a:lstStyle/>
          <a:p>
            <a:pPr algn="ctr">
              <a:lnSpc>
                <a:spcPct val="110000"/>
              </a:lnSpc>
            </a:pPr>
            <a:r>
              <a:rPr lang="it-IT" sz="1000" b="1" dirty="0" smtClean="0">
                <a:solidFill>
                  <a:schemeClr val="bg1">
                    <a:lumMod val="95000"/>
                  </a:schemeClr>
                </a:solidFill>
                <a:latin typeface="Comic Sans MS" pitchFamily="66" charset="0"/>
              </a:rPr>
              <a:t>Informazioni sugli alimenti ai consumatori ai sensi del Regolamento (UE) N. 1169/2011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heckerboard(across)">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checkerboard(across)">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checkerboard(across)">
                                      <p:cBhvr>
                                        <p:cTn id="17" dur="5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checkerboard(across)">
                                      <p:cBhvr>
                                        <p:cTn id="22" dur="500"/>
                                        <p:tgtEl>
                                          <p:spTgt spid="26"/>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checkerboard(across)">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checkerboard(across)">
                                      <p:cBhvr>
                                        <p:cTn id="3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25" grpId="0" animBg="1"/>
      <p:bldP spid="2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pic>
        <p:nvPicPr>
          <p:cNvPr id="7171"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0245" name="Rectangle 7"/>
          <p:cNvSpPr>
            <a:spLocks noChangeArrowheads="1"/>
          </p:cNvSpPr>
          <p:nvPr/>
        </p:nvSpPr>
        <p:spPr bwMode="auto">
          <a:xfrm>
            <a:off x="0" y="764704"/>
            <a:ext cx="9144000" cy="5472608"/>
          </a:xfrm>
          <a:prstGeom prst="rect">
            <a:avLst/>
          </a:prstGeom>
          <a:solidFill>
            <a:srgbClr val="FFFF99"/>
          </a:solidFill>
          <a:ln w="25400">
            <a:solidFill>
              <a:schemeClr val="tx1"/>
            </a:solidFill>
            <a:miter lim="800000"/>
            <a:headEnd/>
            <a:tailEnd/>
          </a:ln>
        </p:spPr>
        <p:txBody>
          <a:bodyPr/>
          <a:lstStyle/>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p:txBody>
      </p:sp>
      <p:grpSp>
        <p:nvGrpSpPr>
          <p:cNvPr id="2" name="Gruppo 7"/>
          <p:cNvGrpSpPr>
            <a:grpSpLocks/>
          </p:cNvGrpSpPr>
          <p:nvPr/>
        </p:nvGrpSpPr>
        <p:grpSpPr bwMode="auto">
          <a:xfrm>
            <a:off x="71438" y="71414"/>
            <a:ext cx="8445500" cy="576262"/>
            <a:chOff x="142844" y="2362199"/>
            <a:chExt cx="8445950" cy="576000"/>
          </a:xfrm>
        </p:grpSpPr>
        <p:sp>
          <p:nvSpPr>
            <p:cNvPr id="9" name="Ovale 8"/>
            <p:cNvSpPr/>
            <p:nvPr/>
          </p:nvSpPr>
          <p:spPr>
            <a:xfrm>
              <a:off x="142844" y="2362200"/>
              <a:ext cx="1619336" cy="571240"/>
            </a:xfrm>
            <a:prstGeom prst="ellipse">
              <a:avLst/>
            </a:prstGeom>
            <a:solidFill>
              <a:srgbClr val="92D050"/>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a:latin typeface="Comic Sans MS" pitchFamily="66" charset="0"/>
                </a:rPr>
                <a:t>DOVE</a:t>
              </a:r>
            </a:p>
          </p:txBody>
        </p:sp>
        <p:sp>
          <p:nvSpPr>
            <p:cNvPr id="10" name="Rettangolo 9"/>
            <p:cNvSpPr/>
            <p:nvPr/>
          </p:nvSpPr>
          <p:spPr>
            <a:xfrm>
              <a:off x="1928876" y="2362199"/>
              <a:ext cx="6659918"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FF0000"/>
                  </a:solidFill>
                  <a:latin typeface="Comic Sans MS" pitchFamily="66" charset="0"/>
                </a:rPr>
                <a:t>vanno riportate le informazioni sugli alimenti?</a:t>
              </a:r>
            </a:p>
          </p:txBody>
        </p:sp>
      </p:grpSp>
      <p:sp>
        <p:nvSpPr>
          <p:cNvPr id="18" name="Pentagono 17"/>
          <p:cNvSpPr/>
          <p:nvPr/>
        </p:nvSpPr>
        <p:spPr>
          <a:xfrm>
            <a:off x="142844" y="1808912"/>
            <a:ext cx="2304000" cy="828000"/>
          </a:xfrm>
          <a:prstGeom prst="homePlate">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it-IT" sz="1600" b="1" dirty="0">
                <a:solidFill>
                  <a:srgbClr val="FF0000"/>
                </a:solidFill>
                <a:latin typeface="Comic Sans MS" pitchFamily="66" charset="0"/>
              </a:rPr>
              <a:t>IMBALLAGGI </a:t>
            </a:r>
            <a:r>
              <a:rPr lang="it-IT" sz="1600" b="1" dirty="0" smtClean="0">
                <a:solidFill>
                  <a:srgbClr val="FF0000"/>
                </a:solidFill>
                <a:latin typeface="Comic Sans MS" pitchFamily="66" charset="0"/>
              </a:rPr>
              <a:t>MULTIPLI </a:t>
            </a:r>
            <a:r>
              <a:rPr lang="it-IT" dirty="0" smtClean="0">
                <a:solidFill>
                  <a:srgbClr val="FF0000"/>
                </a:solidFill>
                <a:latin typeface="Comic Sans MS" pitchFamily="66" charset="0"/>
              </a:rPr>
              <a:t>(All. IX)</a:t>
            </a:r>
            <a:endParaRPr lang="it-IT" sz="1600" dirty="0">
              <a:solidFill>
                <a:srgbClr val="FF0000"/>
              </a:solidFill>
              <a:latin typeface="Comic Sans MS" pitchFamily="66" charset="0"/>
            </a:endParaRPr>
          </a:p>
        </p:txBody>
      </p:sp>
      <p:sp>
        <p:nvSpPr>
          <p:cNvPr id="19" name="Rettangolo 18"/>
          <p:cNvSpPr/>
          <p:nvPr/>
        </p:nvSpPr>
        <p:spPr>
          <a:xfrm>
            <a:off x="2857488" y="836712"/>
            <a:ext cx="6120000" cy="2520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dirty="0" smtClean="0">
                <a:solidFill>
                  <a:schemeClr val="accent2">
                    <a:lumMod val="50000"/>
                  </a:schemeClr>
                </a:solidFill>
                <a:latin typeface="Comic Sans MS" pitchFamily="66" charset="0"/>
              </a:rPr>
              <a:t>Costituiti da </a:t>
            </a:r>
            <a:r>
              <a:rPr lang="it-IT" sz="1800" b="1" dirty="0" smtClean="0">
                <a:solidFill>
                  <a:schemeClr val="accent2">
                    <a:lumMod val="50000"/>
                  </a:schemeClr>
                </a:solidFill>
                <a:latin typeface="Comic Sans MS" pitchFamily="66" charset="0"/>
              </a:rPr>
              <a:t>due o più preimballaggi individuali </a:t>
            </a:r>
            <a:r>
              <a:rPr lang="it-IT" sz="1800" dirty="0" smtClean="0">
                <a:solidFill>
                  <a:schemeClr val="accent2">
                    <a:lumMod val="50000"/>
                  </a:schemeClr>
                </a:solidFill>
                <a:latin typeface="Comic Sans MS" pitchFamily="66" charset="0"/>
              </a:rPr>
              <a:t>contenenti la stessa quantità dello stesso prodotto. </a:t>
            </a:r>
          </a:p>
          <a:p>
            <a:pPr algn="just">
              <a:defRPr/>
            </a:pPr>
            <a:r>
              <a:rPr lang="it-IT" sz="1800" dirty="0" smtClean="0">
                <a:solidFill>
                  <a:schemeClr val="accent2">
                    <a:lumMod val="50000"/>
                  </a:schemeClr>
                </a:solidFill>
                <a:latin typeface="Comic Sans MS" pitchFamily="66" charset="0"/>
              </a:rPr>
              <a:t>La Quantità Netta (QN) è data indicando la quantità netta di ciascun imballaggio individuale (</a:t>
            </a:r>
            <a:r>
              <a:rPr lang="it-IT" sz="1800" dirty="0" err="1" smtClean="0">
                <a:solidFill>
                  <a:schemeClr val="accent2">
                    <a:lumMod val="50000"/>
                  </a:schemeClr>
                </a:solidFill>
                <a:latin typeface="Comic Sans MS" pitchFamily="66" charset="0"/>
              </a:rPr>
              <a:t>QNi</a:t>
            </a:r>
            <a:r>
              <a:rPr lang="it-IT" sz="1800" dirty="0" smtClean="0">
                <a:solidFill>
                  <a:schemeClr val="accent2">
                    <a:lumMod val="50000"/>
                  </a:schemeClr>
                </a:solidFill>
                <a:latin typeface="Comic Sans MS" pitchFamily="66" charset="0"/>
              </a:rPr>
              <a:t>)  per il numero Totale (</a:t>
            </a:r>
            <a:r>
              <a:rPr lang="it-IT" sz="1800" dirty="0" err="1" smtClean="0">
                <a:solidFill>
                  <a:schemeClr val="accent2">
                    <a:lumMod val="50000"/>
                  </a:schemeClr>
                </a:solidFill>
                <a:latin typeface="Comic Sans MS" pitchFamily="66" charset="0"/>
              </a:rPr>
              <a:t>Tn</a:t>
            </a:r>
            <a:r>
              <a:rPr lang="it-IT" sz="1800" dirty="0" smtClean="0">
                <a:solidFill>
                  <a:schemeClr val="accent2">
                    <a:lumMod val="50000"/>
                  </a:schemeClr>
                </a:solidFill>
                <a:latin typeface="Comic Sans MS" pitchFamily="66" charset="0"/>
              </a:rPr>
              <a:t>).</a:t>
            </a:r>
          </a:p>
          <a:p>
            <a:pPr algn="ctr">
              <a:defRPr/>
            </a:pPr>
            <a:r>
              <a:rPr lang="it-IT" sz="1800" b="1" dirty="0" smtClean="0">
                <a:solidFill>
                  <a:schemeClr val="accent2">
                    <a:lumMod val="50000"/>
                  </a:schemeClr>
                </a:solidFill>
                <a:latin typeface="Comic Sans MS" pitchFamily="66" charset="0"/>
              </a:rPr>
              <a:t>QN = </a:t>
            </a:r>
            <a:r>
              <a:rPr lang="it-IT" sz="1800" b="1" dirty="0" err="1" smtClean="0">
                <a:solidFill>
                  <a:schemeClr val="accent2">
                    <a:lumMod val="50000"/>
                  </a:schemeClr>
                </a:solidFill>
                <a:latin typeface="Comic Sans MS" pitchFamily="66" charset="0"/>
              </a:rPr>
              <a:t>QNi</a:t>
            </a:r>
            <a:r>
              <a:rPr lang="it-IT" sz="1800" b="1" dirty="0" smtClean="0">
                <a:solidFill>
                  <a:schemeClr val="accent2">
                    <a:lumMod val="50000"/>
                  </a:schemeClr>
                </a:solidFill>
                <a:latin typeface="Comic Sans MS" pitchFamily="66" charset="0"/>
              </a:rPr>
              <a:t> x </a:t>
            </a:r>
            <a:r>
              <a:rPr lang="it-IT" sz="1800" b="1" dirty="0" err="1" smtClean="0">
                <a:solidFill>
                  <a:schemeClr val="accent2">
                    <a:lumMod val="50000"/>
                  </a:schemeClr>
                </a:solidFill>
                <a:latin typeface="Comic Sans MS" pitchFamily="66" charset="0"/>
              </a:rPr>
              <a:t>Tn</a:t>
            </a:r>
            <a:r>
              <a:rPr lang="it-IT" sz="1800" b="1" dirty="0" smtClean="0">
                <a:solidFill>
                  <a:schemeClr val="accent2">
                    <a:lumMod val="50000"/>
                  </a:schemeClr>
                </a:solidFill>
                <a:latin typeface="Comic Sans MS" pitchFamily="66" charset="0"/>
              </a:rPr>
              <a:t> </a:t>
            </a:r>
          </a:p>
          <a:p>
            <a:pPr algn="just">
              <a:defRPr/>
            </a:pPr>
            <a:r>
              <a:rPr lang="it-IT" sz="1800" dirty="0" smtClean="0">
                <a:solidFill>
                  <a:schemeClr val="accent2">
                    <a:lumMod val="50000"/>
                  </a:schemeClr>
                </a:solidFill>
                <a:latin typeface="Comic Sans MS" pitchFamily="66" charset="0"/>
              </a:rPr>
              <a:t>Non è obbligatorio quando il numero totale degli imballaggi individuali può essere chiaramente visto dall’esterno. </a:t>
            </a:r>
          </a:p>
        </p:txBody>
      </p:sp>
      <p:sp>
        <p:nvSpPr>
          <p:cNvPr id="20" name="Pentagono 19"/>
          <p:cNvSpPr/>
          <p:nvPr/>
        </p:nvSpPr>
        <p:spPr>
          <a:xfrm>
            <a:off x="142844" y="4149080"/>
            <a:ext cx="2412000" cy="1440000"/>
          </a:xfrm>
          <a:prstGeom prst="homePlate">
            <a:avLst/>
          </a:prstGeom>
        </p:spPr>
        <p:style>
          <a:lnRef idx="0">
            <a:schemeClr val="accent1"/>
          </a:lnRef>
          <a:fillRef idx="3">
            <a:schemeClr val="accent1"/>
          </a:fillRef>
          <a:effectRef idx="3">
            <a:schemeClr val="accent1"/>
          </a:effectRef>
          <a:fontRef idx="minor">
            <a:schemeClr val="lt1"/>
          </a:fontRef>
        </p:style>
        <p:txBody>
          <a:bodyPr anchor="ctr"/>
          <a:lstStyle/>
          <a:p>
            <a:pPr>
              <a:defRPr/>
            </a:pPr>
            <a:r>
              <a:rPr lang="it-IT" sz="1600" b="1" dirty="0" smtClean="0">
                <a:solidFill>
                  <a:srgbClr val="FF0000"/>
                </a:solidFill>
                <a:latin typeface="Comic Sans MS" pitchFamily="66" charset="0"/>
              </a:rPr>
              <a:t>VENDITA </a:t>
            </a:r>
            <a:r>
              <a:rPr lang="it-IT" dirty="0" smtClean="0">
                <a:solidFill>
                  <a:srgbClr val="FF0000"/>
                </a:solidFill>
                <a:latin typeface="Comic Sans MS" pitchFamily="66" charset="0"/>
              </a:rPr>
              <a:t>(art. 44) </a:t>
            </a:r>
            <a:endParaRPr lang="it-IT" sz="1600" dirty="0" smtClean="0">
              <a:solidFill>
                <a:srgbClr val="FF0000"/>
              </a:solidFill>
              <a:latin typeface="Comic Sans MS" pitchFamily="66" charset="0"/>
            </a:endParaRPr>
          </a:p>
          <a:p>
            <a:pPr marL="182563" indent="-182563">
              <a:buFont typeface="Wingdings" pitchFamily="2" charset="2"/>
              <a:buChar char="q"/>
              <a:defRPr/>
            </a:pPr>
            <a:r>
              <a:rPr lang="it-IT" b="1" dirty="0" smtClean="0">
                <a:solidFill>
                  <a:srgbClr val="FF0000"/>
                </a:solidFill>
                <a:latin typeface="Comic Sans MS" pitchFamily="66" charset="0"/>
              </a:rPr>
              <a:t>senza </a:t>
            </a:r>
            <a:r>
              <a:rPr lang="it-IT" b="1" dirty="0" err="1" smtClean="0">
                <a:solidFill>
                  <a:srgbClr val="FF0000"/>
                </a:solidFill>
                <a:latin typeface="Comic Sans MS" pitchFamily="66" charset="0"/>
              </a:rPr>
              <a:t>preimballaggio</a:t>
            </a:r>
            <a:endParaRPr lang="it-IT" b="1" dirty="0" smtClean="0">
              <a:solidFill>
                <a:srgbClr val="FF0000"/>
              </a:solidFill>
              <a:latin typeface="Comic Sans MS" pitchFamily="66" charset="0"/>
            </a:endParaRPr>
          </a:p>
          <a:p>
            <a:pPr marL="182563" indent="-182563">
              <a:buFont typeface="Wingdings" pitchFamily="2" charset="2"/>
              <a:buChar char="q"/>
              <a:defRPr/>
            </a:pPr>
            <a:r>
              <a:rPr lang="it-IT" b="1" dirty="0" smtClean="0">
                <a:solidFill>
                  <a:srgbClr val="FF0000"/>
                </a:solidFill>
                <a:latin typeface="Comic Sans MS" pitchFamily="66" charset="0"/>
              </a:rPr>
              <a:t>imballati su richiesta del consumatore</a:t>
            </a:r>
          </a:p>
          <a:p>
            <a:pPr marL="182563" indent="-182563">
              <a:buFont typeface="Wingdings" pitchFamily="2" charset="2"/>
              <a:buChar char="q"/>
              <a:defRPr/>
            </a:pPr>
            <a:r>
              <a:rPr lang="it-IT" b="1" dirty="0" err="1" smtClean="0">
                <a:solidFill>
                  <a:srgbClr val="FF0000"/>
                </a:solidFill>
                <a:latin typeface="Comic Sans MS" pitchFamily="66" charset="0"/>
              </a:rPr>
              <a:t>preimballati</a:t>
            </a:r>
            <a:r>
              <a:rPr lang="it-IT" b="1" dirty="0" smtClean="0">
                <a:solidFill>
                  <a:srgbClr val="FF0000"/>
                </a:solidFill>
                <a:latin typeface="Comic Sans MS" pitchFamily="66" charset="0"/>
              </a:rPr>
              <a:t> per la vendita diretta</a:t>
            </a:r>
            <a:endParaRPr lang="it-IT" b="1" dirty="0">
              <a:solidFill>
                <a:srgbClr val="FF0000"/>
              </a:solidFill>
              <a:latin typeface="Comic Sans MS" pitchFamily="66" charset="0"/>
            </a:endParaRPr>
          </a:p>
        </p:txBody>
      </p:sp>
      <p:sp>
        <p:nvSpPr>
          <p:cNvPr id="21" name="Rettangolo 20"/>
          <p:cNvSpPr/>
          <p:nvPr/>
        </p:nvSpPr>
        <p:spPr>
          <a:xfrm>
            <a:off x="2857488" y="3465304"/>
            <a:ext cx="6120000" cy="2700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marL="342900" indent="-342900" algn="just">
              <a:buAutoNum type="alphaLcParenR"/>
            </a:pPr>
            <a:r>
              <a:rPr lang="it-IT" sz="1800" dirty="0" smtClean="0">
                <a:solidFill>
                  <a:schemeClr val="accent2">
                    <a:lumMod val="50000"/>
                  </a:schemeClr>
                </a:solidFill>
                <a:latin typeface="Comic Sans MS" pitchFamily="66" charset="0"/>
              </a:rPr>
              <a:t>è obbligatoria la fornitura delle indicazioni di qualsiasi ingrediente o coadiuvante tecnologico elencato nell’All. II che </a:t>
            </a:r>
            <a:r>
              <a:rPr lang="it-IT" sz="1800" b="1" dirty="0" smtClean="0">
                <a:solidFill>
                  <a:schemeClr val="accent2">
                    <a:lumMod val="50000"/>
                  </a:schemeClr>
                </a:solidFill>
                <a:latin typeface="Comic Sans MS" pitchFamily="66" charset="0"/>
              </a:rPr>
              <a:t>provochi allergie o intolleranze </a:t>
            </a:r>
            <a:r>
              <a:rPr lang="it-IT" sz="1800" dirty="0" smtClean="0">
                <a:solidFill>
                  <a:schemeClr val="accent2">
                    <a:lumMod val="50000"/>
                  </a:schemeClr>
                </a:solidFill>
                <a:latin typeface="Comic Sans MS" pitchFamily="66" charset="0"/>
              </a:rPr>
              <a:t>(art. 9, </a:t>
            </a:r>
            <a:r>
              <a:rPr lang="it-IT" sz="1800" dirty="0" err="1" smtClean="0">
                <a:solidFill>
                  <a:schemeClr val="accent2">
                    <a:lumMod val="50000"/>
                  </a:schemeClr>
                </a:solidFill>
                <a:latin typeface="Comic Sans MS" pitchFamily="66" charset="0"/>
              </a:rPr>
              <a:t>paragr</a:t>
            </a:r>
            <a:r>
              <a:rPr lang="it-IT" sz="1800" dirty="0" smtClean="0">
                <a:solidFill>
                  <a:schemeClr val="accent2">
                    <a:lumMod val="50000"/>
                  </a:schemeClr>
                </a:solidFill>
                <a:latin typeface="Comic Sans MS" pitchFamily="66" charset="0"/>
              </a:rPr>
              <a:t>. 1, lett. c);</a:t>
            </a:r>
          </a:p>
          <a:p>
            <a:pPr marL="342900" indent="-342900" algn="just">
              <a:buAutoNum type="alphaLcParenR"/>
            </a:pPr>
            <a:r>
              <a:rPr lang="it-IT" sz="1800" dirty="0" smtClean="0">
                <a:solidFill>
                  <a:schemeClr val="accent2">
                    <a:lumMod val="50000"/>
                  </a:schemeClr>
                </a:solidFill>
                <a:latin typeface="Comic Sans MS" pitchFamily="66" charset="0"/>
              </a:rPr>
              <a:t>la fornitura di altre indicazioni di cui agli articoli 9 e 10 </a:t>
            </a:r>
            <a:r>
              <a:rPr lang="it-IT" sz="1800" b="1" dirty="0" smtClean="0">
                <a:solidFill>
                  <a:schemeClr val="accent2">
                    <a:lumMod val="50000"/>
                  </a:schemeClr>
                </a:solidFill>
                <a:latin typeface="Comic Sans MS" pitchFamily="66" charset="0"/>
              </a:rPr>
              <a:t>non è obbligatoria</a:t>
            </a:r>
            <a:r>
              <a:rPr lang="it-IT" sz="1800" dirty="0" smtClean="0">
                <a:solidFill>
                  <a:schemeClr val="accent2">
                    <a:lumMod val="50000"/>
                  </a:schemeClr>
                </a:solidFill>
                <a:latin typeface="Comic Sans MS" pitchFamily="66" charset="0"/>
              </a:rPr>
              <a:t>, a meno che gli Stati membri adottino disposizioni nazionali che richiedono la fornitura, parziale o totale, di tali indicazioni o loro elementi. </a:t>
            </a:r>
            <a:endParaRPr lang="it-IT" sz="1800" dirty="0">
              <a:solidFill>
                <a:schemeClr val="accent2">
                  <a:lumMod val="50000"/>
                </a:schemeClr>
              </a:solidFill>
              <a:latin typeface="Comic Sans MS" pitchFamily="66" charset="0"/>
            </a:endParaRPr>
          </a:p>
        </p:txBody>
      </p:sp>
      <p:pic>
        <p:nvPicPr>
          <p:cNvPr id="14" name="Picture 70" descr="ssica"/>
          <p:cNvPicPr preferRelativeResize="0">
            <a:picLocks noChangeArrowheads="1"/>
          </p:cNvPicPr>
          <p:nvPr/>
        </p:nvPicPr>
        <p:blipFill>
          <a:blip r:embed="rId4" cstate="print"/>
          <a:srcRect/>
          <a:stretch>
            <a:fillRect/>
          </a:stretch>
        </p:blipFill>
        <p:spPr bwMode="auto">
          <a:xfrm>
            <a:off x="36512" y="6345634"/>
            <a:ext cx="1655763" cy="539750"/>
          </a:xfrm>
          <a:prstGeom prst="rect">
            <a:avLst/>
          </a:prstGeom>
          <a:noFill/>
          <a:ln w="9525">
            <a:noFill/>
            <a:miter lim="800000"/>
            <a:headEnd/>
            <a:tailEnd/>
          </a:ln>
        </p:spPr>
      </p:pic>
      <p:sp>
        <p:nvSpPr>
          <p:cNvPr id="17" name="Text Box 71"/>
          <p:cNvSpPr txBox="1">
            <a:spLocks noChangeArrowheads="1"/>
          </p:cNvSpPr>
          <p:nvPr/>
        </p:nvSpPr>
        <p:spPr bwMode="auto">
          <a:xfrm>
            <a:off x="1655762" y="6345634"/>
            <a:ext cx="7524750" cy="539750"/>
          </a:xfrm>
          <a:prstGeom prst="rect">
            <a:avLst/>
          </a:prstGeom>
          <a:solidFill>
            <a:srgbClr val="0099FF"/>
          </a:solidFill>
          <a:ln w="9525" algn="ctr">
            <a:noFill/>
            <a:miter lim="800000"/>
            <a:headEnd/>
            <a:tailEnd/>
          </a:ln>
        </p:spPr>
        <p:txBody>
          <a:bodyPr/>
          <a:lstStyle/>
          <a:p>
            <a:pPr algn="ctr">
              <a:lnSpc>
                <a:spcPct val="110000"/>
              </a:lnSpc>
            </a:pPr>
            <a:r>
              <a:rPr lang="it-IT" sz="1000" b="1" dirty="0" smtClean="0">
                <a:solidFill>
                  <a:schemeClr val="bg1">
                    <a:lumMod val="95000"/>
                  </a:schemeClr>
                </a:solidFill>
                <a:latin typeface="Comic Sans MS" pitchFamily="66" charset="0"/>
              </a:rPr>
              <a:t>Informazioni sugli alimenti ai consumatori ai sensi del Regolamento (UE) N. 1169/2011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checkerboard(across)">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checkerboard(across)">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checkerboard(across)">
                                      <p:cBhvr>
                                        <p:cTn id="17" dur="5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checkerboard(across)">
                                      <p:cBhvr>
                                        <p:cTn id="2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0245" name="Rectangle 7"/>
          <p:cNvSpPr>
            <a:spLocks noChangeArrowheads="1"/>
          </p:cNvSpPr>
          <p:nvPr/>
        </p:nvSpPr>
        <p:spPr bwMode="auto">
          <a:xfrm>
            <a:off x="0" y="764704"/>
            <a:ext cx="9144000" cy="5328000"/>
          </a:xfrm>
          <a:prstGeom prst="rect">
            <a:avLst/>
          </a:prstGeom>
          <a:solidFill>
            <a:srgbClr val="FFFF99"/>
          </a:solidFill>
          <a:ln w="25400">
            <a:solidFill>
              <a:schemeClr val="tx1"/>
            </a:solidFill>
            <a:miter lim="800000"/>
            <a:headEnd/>
            <a:tailEnd/>
          </a:ln>
        </p:spPr>
        <p:txBody>
          <a:bodyPr/>
          <a:lstStyle/>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a:p>
            <a:pPr algn="just">
              <a:defRPr/>
            </a:pPr>
            <a:endParaRPr lang="it-IT" sz="1800" b="1" dirty="0">
              <a:solidFill>
                <a:schemeClr val="accent2">
                  <a:lumMod val="75000"/>
                </a:schemeClr>
              </a:solidFill>
              <a:latin typeface="Comic Sans MS" pitchFamily="66" charset="0"/>
            </a:endParaRPr>
          </a:p>
        </p:txBody>
      </p:sp>
      <p:sp>
        <p:nvSpPr>
          <p:cNvPr id="15" name="Pentagono 14"/>
          <p:cNvSpPr/>
          <p:nvPr/>
        </p:nvSpPr>
        <p:spPr>
          <a:xfrm>
            <a:off x="107504" y="1305064"/>
            <a:ext cx="2592000" cy="2700000"/>
          </a:xfrm>
          <a:prstGeom prst="homePlate">
            <a:avLst>
              <a:gd name="adj" fmla="val 9328"/>
            </a:avLst>
          </a:prstGeom>
        </p:spPr>
        <p:style>
          <a:lnRef idx="0">
            <a:schemeClr val="accent1"/>
          </a:lnRef>
          <a:fillRef idx="3">
            <a:schemeClr val="accent1"/>
          </a:fillRef>
          <a:effectRef idx="3">
            <a:schemeClr val="accent1"/>
          </a:effectRef>
          <a:fontRef idx="minor">
            <a:schemeClr val="lt1"/>
          </a:fontRef>
        </p:style>
        <p:txBody>
          <a:bodyPr anchor="ctr"/>
          <a:lstStyle/>
          <a:p>
            <a:pPr>
              <a:defRPr/>
            </a:pPr>
            <a:r>
              <a:rPr lang="it-IT" sz="1600" b="1" dirty="0" smtClean="0">
                <a:solidFill>
                  <a:srgbClr val="FF0000"/>
                </a:solidFill>
                <a:latin typeface="Comic Sans MS" pitchFamily="66" charset="0"/>
              </a:rPr>
              <a:t>Alimento</a:t>
            </a:r>
            <a:r>
              <a:rPr lang="it-IT" sz="1800" b="1" dirty="0" smtClean="0">
                <a:solidFill>
                  <a:srgbClr val="FF0000"/>
                </a:solidFill>
                <a:latin typeface="Comic Sans MS" pitchFamily="66" charset="0"/>
              </a:rPr>
              <a:t> </a:t>
            </a:r>
            <a:r>
              <a:rPr lang="it-IT" sz="1600" b="1" dirty="0" smtClean="0">
                <a:solidFill>
                  <a:srgbClr val="FF0000"/>
                </a:solidFill>
                <a:latin typeface="Comic Sans MS" pitchFamily="66" charset="0"/>
              </a:rPr>
              <a:t>commercializzato in una fase precedente alla vendita al </a:t>
            </a:r>
            <a:r>
              <a:rPr lang="it-IT" sz="1600" b="1" dirty="0" smtClean="0">
                <a:solidFill>
                  <a:srgbClr val="FF0000"/>
                </a:solidFill>
                <a:latin typeface="Comic Sans MS" pitchFamily="66" charset="0"/>
              </a:rPr>
              <a:t>CF o Destinato </a:t>
            </a:r>
            <a:r>
              <a:rPr lang="it-IT" sz="1600" b="1" dirty="0" smtClean="0">
                <a:solidFill>
                  <a:srgbClr val="FF0000"/>
                </a:solidFill>
                <a:latin typeface="Comic Sans MS" pitchFamily="66" charset="0"/>
              </a:rPr>
              <a:t>a essere fornito a collettività per esservi preparato, trasformato, frazionato o tagliato  </a:t>
            </a:r>
            <a:r>
              <a:rPr lang="it-IT" sz="1400" b="1" dirty="0" smtClean="0">
                <a:solidFill>
                  <a:srgbClr val="FF0000"/>
                </a:solidFill>
                <a:latin typeface="Comic Sans MS" pitchFamily="66" charset="0"/>
              </a:rPr>
              <a:t>(art. 8)</a:t>
            </a:r>
            <a:endParaRPr lang="it-IT" sz="1800" b="1" dirty="0">
              <a:solidFill>
                <a:srgbClr val="FF0000"/>
              </a:solidFill>
              <a:latin typeface="Comic Sans MS" pitchFamily="66" charset="0"/>
            </a:endParaRPr>
          </a:p>
        </p:txBody>
      </p:sp>
      <p:sp>
        <p:nvSpPr>
          <p:cNvPr id="16" name="Rettangolo 15"/>
          <p:cNvSpPr/>
          <p:nvPr/>
        </p:nvSpPr>
        <p:spPr>
          <a:xfrm>
            <a:off x="2857488" y="836712"/>
            <a:ext cx="6120000" cy="3600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marL="342900" indent="-342900" algn="just">
              <a:buFont typeface="+mj-lt"/>
              <a:buAutoNum type="alphaLcParenR"/>
              <a:defRPr/>
            </a:pPr>
            <a:r>
              <a:rPr lang="it-IT" sz="1800" dirty="0" smtClean="0">
                <a:solidFill>
                  <a:schemeClr val="accent2">
                    <a:lumMod val="50000"/>
                  </a:schemeClr>
                </a:solidFill>
                <a:latin typeface="Comic Sans MS" pitchFamily="66" charset="0"/>
              </a:rPr>
              <a:t>assicurare che </a:t>
            </a:r>
            <a:r>
              <a:rPr lang="it-IT" sz="1800" b="1" dirty="0" smtClean="0">
                <a:solidFill>
                  <a:schemeClr val="accent2">
                    <a:lumMod val="50000"/>
                  </a:schemeClr>
                </a:solidFill>
                <a:latin typeface="Comic Sans MS" pitchFamily="66" charset="0"/>
              </a:rPr>
              <a:t>le indicazioni obbligatorie </a:t>
            </a:r>
            <a:r>
              <a:rPr lang="it-IT" sz="1800" dirty="0" smtClean="0">
                <a:solidFill>
                  <a:schemeClr val="accent2">
                    <a:lumMod val="50000"/>
                  </a:schemeClr>
                </a:solidFill>
                <a:latin typeface="Comic Sans MS" pitchFamily="66" charset="0"/>
              </a:rPr>
              <a:t>appaiano sul </a:t>
            </a:r>
            <a:r>
              <a:rPr lang="it-IT" sz="1800" dirty="0" err="1" smtClean="0">
                <a:solidFill>
                  <a:schemeClr val="accent2">
                    <a:lumMod val="50000"/>
                  </a:schemeClr>
                </a:solidFill>
                <a:latin typeface="Comic Sans MS" pitchFamily="66" charset="0"/>
              </a:rPr>
              <a:t>preimballaggio</a:t>
            </a:r>
            <a:r>
              <a:rPr lang="it-IT" sz="1800" dirty="0" smtClean="0">
                <a:solidFill>
                  <a:schemeClr val="accent2">
                    <a:lumMod val="50000"/>
                  </a:schemeClr>
                </a:solidFill>
                <a:latin typeface="Comic Sans MS" pitchFamily="66" charset="0"/>
              </a:rPr>
              <a:t> o su un’etichetta o sui documenti commerciali che si riferiscono a tale prodotto se si può garantire che tali documenti accompagnano l’alimento cui si riferiscono o sono stati inviati prima o contemporaneamente alla consegna.</a:t>
            </a:r>
          </a:p>
          <a:p>
            <a:pPr marL="342900" indent="-342900" algn="just">
              <a:buFont typeface="+mj-lt"/>
              <a:buAutoNum type="alphaLcParenR" startAt="2"/>
              <a:defRPr/>
            </a:pPr>
            <a:r>
              <a:rPr lang="it-IT" sz="1800" dirty="0" smtClean="0">
                <a:solidFill>
                  <a:schemeClr val="accent2">
                    <a:lumMod val="50000"/>
                  </a:schemeClr>
                </a:solidFill>
                <a:latin typeface="Comic Sans MS" pitchFamily="66" charset="0"/>
              </a:rPr>
              <a:t>in ogni caso, </a:t>
            </a:r>
            <a:r>
              <a:rPr lang="it-IT" sz="1800" b="1" dirty="0" smtClean="0">
                <a:solidFill>
                  <a:schemeClr val="accent2">
                    <a:lumMod val="50000"/>
                  </a:schemeClr>
                </a:solidFill>
                <a:latin typeface="Comic Sans MS" pitchFamily="66" charset="0"/>
              </a:rPr>
              <a:t>la Denominazione, il TMC/SCADENZA, le Condizioni particolari, il Nome e l’indirizzo </a:t>
            </a:r>
            <a:r>
              <a:rPr lang="it-IT" sz="1800" dirty="0" smtClean="0">
                <a:solidFill>
                  <a:schemeClr val="accent2">
                    <a:lumMod val="50000"/>
                  </a:schemeClr>
                </a:solidFill>
                <a:latin typeface="Comic Sans MS" pitchFamily="66" charset="0"/>
              </a:rPr>
              <a:t>dell’operatore  figurino anche sull’imballaggio esterno nel quale gli alimenti </a:t>
            </a:r>
            <a:r>
              <a:rPr lang="it-IT" sz="1800" dirty="0" err="1" smtClean="0">
                <a:solidFill>
                  <a:schemeClr val="accent2">
                    <a:lumMod val="50000"/>
                  </a:schemeClr>
                </a:solidFill>
                <a:latin typeface="Comic Sans MS" pitchFamily="66" charset="0"/>
              </a:rPr>
              <a:t>preimballati</a:t>
            </a:r>
            <a:r>
              <a:rPr lang="it-IT" sz="1800" dirty="0" smtClean="0">
                <a:solidFill>
                  <a:schemeClr val="accent2">
                    <a:lumMod val="50000"/>
                  </a:schemeClr>
                </a:solidFill>
                <a:latin typeface="Comic Sans MS" pitchFamily="66" charset="0"/>
              </a:rPr>
              <a:t> sono presentati al momento della commercializzazione.</a:t>
            </a:r>
            <a:endParaRPr lang="it-IT" sz="1800" u="sng" dirty="0">
              <a:solidFill>
                <a:schemeClr val="accent2">
                  <a:lumMod val="50000"/>
                </a:schemeClr>
              </a:solidFill>
              <a:latin typeface="Comic Sans MS" pitchFamily="66" charset="0"/>
            </a:endParaRPr>
          </a:p>
        </p:txBody>
      </p:sp>
      <p:sp>
        <p:nvSpPr>
          <p:cNvPr id="14"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sp>
        <p:nvSpPr>
          <p:cNvPr id="19" name="Ovale 18"/>
          <p:cNvSpPr/>
          <p:nvPr/>
        </p:nvSpPr>
        <p:spPr bwMode="auto">
          <a:xfrm>
            <a:off x="71438" y="71415"/>
            <a:ext cx="1619250" cy="571500"/>
          </a:xfrm>
          <a:prstGeom prst="ellipse">
            <a:avLst/>
          </a:prstGeom>
          <a:solidFill>
            <a:srgbClr val="92D050"/>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a:latin typeface="Comic Sans MS" pitchFamily="66" charset="0"/>
              </a:rPr>
              <a:t>DOVE</a:t>
            </a:r>
          </a:p>
        </p:txBody>
      </p:sp>
      <p:sp>
        <p:nvSpPr>
          <p:cNvPr id="20" name="Rettangolo 19"/>
          <p:cNvSpPr/>
          <p:nvPr/>
        </p:nvSpPr>
        <p:spPr bwMode="auto">
          <a:xfrm>
            <a:off x="1857375" y="71414"/>
            <a:ext cx="6659563" cy="5762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FF0000"/>
                </a:solidFill>
                <a:latin typeface="Comic Sans MS" pitchFamily="66" charset="0"/>
              </a:rPr>
              <a:t>vanno riportate le informazioni sugli alimenti?</a:t>
            </a:r>
          </a:p>
        </p:txBody>
      </p:sp>
      <p:sp>
        <p:nvSpPr>
          <p:cNvPr id="22" name="Pentagono 21"/>
          <p:cNvSpPr/>
          <p:nvPr/>
        </p:nvSpPr>
        <p:spPr>
          <a:xfrm>
            <a:off x="107792" y="4869160"/>
            <a:ext cx="2592000" cy="792000"/>
          </a:xfrm>
          <a:prstGeom prst="homePlate">
            <a:avLst>
              <a:gd name="adj" fmla="val 27509"/>
            </a:avLst>
          </a:prstGeom>
        </p:spPr>
        <p:style>
          <a:lnRef idx="0">
            <a:schemeClr val="accent1"/>
          </a:lnRef>
          <a:fillRef idx="3">
            <a:schemeClr val="accent1"/>
          </a:fillRef>
          <a:effectRef idx="3">
            <a:schemeClr val="accent1"/>
          </a:effectRef>
          <a:fontRef idx="minor">
            <a:schemeClr val="lt1"/>
          </a:fontRef>
        </p:style>
        <p:txBody>
          <a:bodyPr anchor="ctr"/>
          <a:lstStyle/>
          <a:p>
            <a:pPr>
              <a:defRPr/>
            </a:pPr>
            <a:r>
              <a:rPr lang="it-IT" sz="1600" b="1" dirty="0" smtClean="0">
                <a:solidFill>
                  <a:srgbClr val="FF0000"/>
                </a:solidFill>
                <a:latin typeface="Comic Sans MS" pitchFamily="66" charset="0"/>
              </a:rPr>
              <a:t>Alimento non destinato al consumatore finale o alla collettività </a:t>
            </a:r>
            <a:r>
              <a:rPr lang="it-IT" sz="1400" b="1" dirty="0" smtClean="0">
                <a:solidFill>
                  <a:srgbClr val="FF0000"/>
                </a:solidFill>
                <a:latin typeface="Comic Sans MS" pitchFamily="66" charset="0"/>
              </a:rPr>
              <a:t>(art. 8)</a:t>
            </a:r>
            <a:endParaRPr lang="it-IT" sz="1600" b="1" dirty="0">
              <a:solidFill>
                <a:srgbClr val="FF0000"/>
              </a:solidFill>
              <a:latin typeface="Comic Sans MS" pitchFamily="66" charset="0"/>
            </a:endParaRPr>
          </a:p>
        </p:txBody>
      </p:sp>
      <p:sp>
        <p:nvSpPr>
          <p:cNvPr id="23" name="Rettangolo 22"/>
          <p:cNvSpPr/>
          <p:nvPr/>
        </p:nvSpPr>
        <p:spPr>
          <a:xfrm>
            <a:off x="2843808" y="4725264"/>
            <a:ext cx="6120000" cy="1080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just">
              <a:defRPr/>
            </a:pPr>
            <a:r>
              <a:rPr lang="it-IT" sz="1800" b="1" dirty="0" smtClean="0">
                <a:solidFill>
                  <a:schemeClr val="accent2">
                    <a:lumMod val="50000"/>
                  </a:schemeClr>
                </a:solidFill>
                <a:latin typeface="Comic Sans MS" pitchFamily="66" charset="0"/>
              </a:rPr>
              <a:t>Fornire sufficienti informazioni </a:t>
            </a:r>
            <a:r>
              <a:rPr lang="it-IT" sz="1800" dirty="0" smtClean="0">
                <a:solidFill>
                  <a:schemeClr val="accent2">
                    <a:lumMod val="50000"/>
                  </a:schemeClr>
                </a:solidFill>
                <a:latin typeface="Comic Sans MS" pitchFamily="66" charset="0"/>
              </a:rPr>
              <a:t>al fine di consentire ad altri operatori di adempiere agli obblighi delle informazioni sugli alimenti</a:t>
            </a:r>
            <a:r>
              <a:rPr lang="it-IT" sz="1800" b="1" dirty="0" smtClean="0">
                <a:solidFill>
                  <a:schemeClr val="accent2">
                    <a:lumMod val="50000"/>
                  </a:schemeClr>
                </a:solidFill>
                <a:latin typeface="Comic Sans MS" pitchFamily="66" charset="0"/>
              </a:rPr>
              <a:t>.</a:t>
            </a:r>
            <a:endParaRPr lang="it-IT" sz="1800" b="1" u="sng" dirty="0">
              <a:solidFill>
                <a:schemeClr val="accent2">
                  <a:lumMod val="50000"/>
                </a:schemeClr>
              </a:solidFill>
              <a:latin typeface="Comic Sans MS" pitchFamily="66" charset="0"/>
            </a:endParaRPr>
          </a:p>
        </p:txBody>
      </p:sp>
      <p:pic>
        <p:nvPicPr>
          <p:cNvPr id="18" name="Picture 70" descr="ssica"/>
          <p:cNvPicPr preferRelativeResize="0">
            <a:picLocks noChangeArrowheads="1"/>
          </p:cNvPicPr>
          <p:nvPr/>
        </p:nvPicPr>
        <p:blipFill>
          <a:blip r:embed="rId4" cstate="print"/>
          <a:srcRect/>
          <a:stretch>
            <a:fillRect/>
          </a:stretch>
        </p:blipFill>
        <p:spPr bwMode="auto">
          <a:xfrm>
            <a:off x="36512" y="6345634"/>
            <a:ext cx="1655763" cy="539750"/>
          </a:xfrm>
          <a:prstGeom prst="rect">
            <a:avLst/>
          </a:prstGeom>
          <a:noFill/>
          <a:ln w="9525">
            <a:noFill/>
            <a:miter lim="800000"/>
            <a:headEnd/>
            <a:tailEnd/>
          </a:ln>
        </p:spPr>
      </p:pic>
      <p:sp>
        <p:nvSpPr>
          <p:cNvPr id="21" name="Text Box 71"/>
          <p:cNvSpPr txBox="1">
            <a:spLocks noChangeArrowheads="1"/>
          </p:cNvSpPr>
          <p:nvPr/>
        </p:nvSpPr>
        <p:spPr bwMode="auto">
          <a:xfrm>
            <a:off x="1655762" y="6345634"/>
            <a:ext cx="7524750" cy="539750"/>
          </a:xfrm>
          <a:prstGeom prst="rect">
            <a:avLst/>
          </a:prstGeom>
          <a:solidFill>
            <a:srgbClr val="0099FF"/>
          </a:solidFill>
          <a:ln w="9525" algn="ctr">
            <a:noFill/>
            <a:miter lim="800000"/>
            <a:headEnd/>
            <a:tailEnd/>
          </a:ln>
        </p:spPr>
        <p:txBody>
          <a:bodyPr/>
          <a:lstStyle/>
          <a:p>
            <a:pPr algn="ctr">
              <a:lnSpc>
                <a:spcPct val="110000"/>
              </a:lnSpc>
            </a:pPr>
            <a:r>
              <a:rPr lang="it-IT" sz="1000" b="1" dirty="0" smtClean="0">
                <a:solidFill>
                  <a:schemeClr val="bg1">
                    <a:lumMod val="95000"/>
                  </a:schemeClr>
                </a:solidFill>
                <a:latin typeface="Comic Sans MS" pitchFamily="66" charset="0"/>
              </a:rPr>
              <a:t>Informazioni sugli alimenti ai consumatori ai sensi del Regolamento (UE) N. 1169/2011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checkerboard(across)">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checkerboard(across)">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checkerboard(across)">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checkerboard(across)">
                                      <p:cBhvr>
                                        <p:cTn id="2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22" grpId="0" animBg="1"/>
      <p:bldP spid="2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6" descr="ssica"/>
          <p:cNvPicPr preferRelativeResize="0">
            <a:picLocks noChangeArrowheads="1"/>
          </p:cNvPicPr>
          <p:nvPr/>
        </p:nvPicPr>
        <p:blipFill>
          <a:blip r:embed="rId3" cstate="print"/>
          <a:srcRect/>
          <a:stretch>
            <a:fillRect/>
          </a:stretch>
        </p:blipFill>
        <p:spPr bwMode="auto">
          <a:xfrm>
            <a:off x="1116013" y="1989138"/>
            <a:ext cx="2700337" cy="1341437"/>
          </a:xfrm>
          <a:prstGeom prst="rect">
            <a:avLst/>
          </a:prstGeom>
          <a:noFill/>
          <a:ln w="9525">
            <a:noFill/>
            <a:miter lim="800000"/>
            <a:headEnd/>
            <a:tailEnd/>
          </a:ln>
        </p:spPr>
      </p:pic>
      <p:sp>
        <p:nvSpPr>
          <p:cNvPr id="15" name="Rectangle 73"/>
          <p:cNvSpPr>
            <a:spLocks noChangeArrowheads="1"/>
          </p:cNvSpPr>
          <p:nvPr/>
        </p:nvSpPr>
        <p:spPr bwMode="auto">
          <a:xfrm>
            <a:off x="0" y="-71462"/>
            <a:ext cx="9144000" cy="857256"/>
          </a:xfrm>
          <a:prstGeom prst="rect">
            <a:avLst/>
          </a:prstGeom>
          <a:solidFill>
            <a:srgbClr val="00FFFF"/>
          </a:solidFill>
          <a:ln w="9525">
            <a:noFill/>
            <a:miter lim="800000"/>
            <a:headEnd/>
            <a:tailEnd/>
          </a:ln>
        </p:spPr>
        <p:txBody>
          <a:bodyPr anchor="ctr"/>
          <a:lstStyle/>
          <a:p>
            <a:pPr algn="ctr"/>
            <a:endParaRPr lang="it-IT" sz="2800" b="1" dirty="0">
              <a:solidFill>
                <a:srgbClr val="FF0000"/>
              </a:solidFill>
              <a:latin typeface="Comic Sans MS" pitchFamily="66" charset="0"/>
            </a:endParaRPr>
          </a:p>
        </p:txBody>
      </p:sp>
      <p:sp>
        <p:nvSpPr>
          <p:cNvPr id="16" name="Ovale 15"/>
          <p:cNvSpPr/>
          <p:nvPr/>
        </p:nvSpPr>
        <p:spPr bwMode="auto">
          <a:xfrm>
            <a:off x="71438" y="-22820"/>
            <a:ext cx="1619250" cy="571500"/>
          </a:xfrm>
          <a:prstGeom prst="ellipse">
            <a:avLst/>
          </a:prstGeom>
          <a:solidFill>
            <a:srgbClr val="92D050"/>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it-IT" sz="1600" b="1" dirty="0">
                <a:latin typeface="Comic Sans MS" pitchFamily="66" charset="0"/>
              </a:rPr>
              <a:t>DOVE</a:t>
            </a:r>
          </a:p>
        </p:txBody>
      </p:sp>
      <p:sp>
        <p:nvSpPr>
          <p:cNvPr id="17" name="Rettangolo 16"/>
          <p:cNvSpPr/>
          <p:nvPr/>
        </p:nvSpPr>
        <p:spPr bwMode="auto">
          <a:xfrm>
            <a:off x="1728861" y="-27384"/>
            <a:ext cx="6659563" cy="5762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b="1" dirty="0" smtClean="0">
                <a:solidFill>
                  <a:srgbClr val="FF0000"/>
                </a:solidFill>
                <a:latin typeface="Comic Sans MS" pitchFamily="66" charset="0"/>
              </a:rPr>
              <a:t>vanno riportate le informazioni sugli alimenti?</a:t>
            </a:r>
          </a:p>
        </p:txBody>
      </p:sp>
      <p:sp>
        <p:nvSpPr>
          <p:cNvPr id="12" name="Rectangle 7"/>
          <p:cNvSpPr>
            <a:spLocks noChangeArrowheads="1"/>
          </p:cNvSpPr>
          <p:nvPr/>
        </p:nvSpPr>
        <p:spPr bwMode="auto">
          <a:xfrm>
            <a:off x="0" y="548680"/>
            <a:ext cx="9144000" cy="6309320"/>
          </a:xfrm>
          <a:prstGeom prst="rect">
            <a:avLst/>
          </a:prstGeom>
          <a:solidFill>
            <a:srgbClr val="FFFF99"/>
          </a:solidFill>
          <a:ln w="25400">
            <a:solidFill>
              <a:schemeClr val="tx1"/>
            </a:solidFill>
            <a:miter lim="800000"/>
            <a:headEnd/>
            <a:tailEnd/>
          </a:ln>
        </p:spPr>
        <p:txBody>
          <a:bodyPr/>
          <a:lstStyle/>
          <a:p>
            <a:pPr algn="just"/>
            <a:endParaRPr lang="it-IT" sz="1500" b="1" dirty="0">
              <a:latin typeface="Comic Sans MS" pitchFamily="66" charset="0"/>
            </a:endParaRPr>
          </a:p>
          <a:p>
            <a:pPr algn="just"/>
            <a:endParaRPr lang="it-IT" sz="1500" dirty="0">
              <a:latin typeface="Comic Sans MS" pitchFamily="66" charset="0"/>
            </a:endParaRPr>
          </a:p>
        </p:txBody>
      </p:sp>
      <p:sp>
        <p:nvSpPr>
          <p:cNvPr id="13" name="Pentagono 12"/>
          <p:cNvSpPr/>
          <p:nvPr/>
        </p:nvSpPr>
        <p:spPr>
          <a:xfrm>
            <a:off x="35496" y="2805486"/>
            <a:ext cx="1440000" cy="428628"/>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Denominazione dell’alimento</a:t>
            </a:r>
            <a:endParaRPr lang="it-IT" b="1" dirty="0"/>
          </a:p>
        </p:txBody>
      </p:sp>
      <p:grpSp>
        <p:nvGrpSpPr>
          <p:cNvPr id="23" name="Gruppo 22"/>
          <p:cNvGrpSpPr/>
          <p:nvPr/>
        </p:nvGrpSpPr>
        <p:grpSpPr>
          <a:xfrm>
            <a:off x="3924088" y="5301208"/>
            <a:ext cx="1440000" cy="428628"/>
            <a:chOff x="1646394" y="4233058"/>
            <a:chExt cx="1600000" cy="428628"/>
          </a:xfrm>
        </p:grpSpPr>
        <p:sp>
          <p:nvSpPr>
            <p:cNvPr id="24" name="Pentagono 23"/>
            <p:cNvSpPr/>
            <p:nvPr/>
          </p:nvSpPr>
          <p:spPr>
            <a:xfrm rot="10800000">
              <a:off x="1646394" y="4233058"/>
              <a:ext cx="1600000" cy="428628"/>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5" name="CasellaDiTesto 24"/>
            <p:cNvSpPr txBox="1"/>
            <p:nvPr/>
          </p:nvSpPr>
          <p:spPr>
            <a:xfrm>
              <a:off x="1806412" y="4305066"/>
              <a:ext cx="1400000" cy="276999"/>
            </a:xfrm>
            <a:prstGeom prst="rect">
              <a:avLst/>
            </a:prstGeom>
            <a:noFill/>
          </p:spPr>
          <p:txBody>
            <a:bodyPr wrap="square" rtlCol="0">
              <a:spAutoFit/>
            </a:bodyPr>
            <a:lstStyle/>
            <a:p>
              <a:r>
                <a:rPr lang="it-IT" b="1" dirty="0" smtClean="0">
                  <a:solidFill>
                    <a:schemeClr val="bg1"/>
                  </a:solidFill>
                  <a:latin typeface="Comic Sans MS" pitchFamily="66" charset="0"/>
                </a:rPr>
                <a:t>TMC</a:t>
              </a:r>
              <a:endParaRPr lang="it-IT" b="1" dirty="0">
                <a:solidFill>
                  <a:schemeClr val="bg1"/>
                </a:solidFill>
              </a:endParaRPr>
            </a:p>
          </p:txBody>
        </p:sp>
      </p:grpSp>
      <p:grpSp>
        <p:nvGrpSpPr>
          <p:cNvPr id="26" name="Gruppo 25"/>
          <p:cNvGrpSpPr/>
          <p:nvPr/>
        </p:nvGrpSpPr>
        <p:grpSpPr>
          <a:xfrm>
            <a:off x="1619672" y="1268760"/>
            <a:ext cx="2211158" cy="4716000"/>
            <a:chOff x="2248176" y="892143"/>
            <a:chExt cx="2211158" cy="4716000"/>
          </a:xfrm>
        </p:grpSpPr>
        <p:grpSp>
          <p:nvGrpSpPr>
            <p:cNvPr id="27" name="Gruppo 9"/>
            <p:cNvGrpSpPr/>
            <p:nvPr/>
          </p:nvGrpSpPr>
          <p:grpSpPr>
            <a:xfrm>
              <a:off x="2299094" y="892143"/>
              <a:ext cx="2160000" cy="4716000"/>
              <a:chOff x="727458" y="2263306"/>
              <a:chExt cx="2160000" cy="2928958"/>
            </a:xfrm>
          </p:grpSpPr>
          <p:sp>
            <p:nvSpPr>
              <p:cNvPr id="35" name="Disco magnetico 34"/>
              <p:cNvSpPr/>
              <p:nvPr/>
            </p:nvSpPr>
            <p:spPr>
              <a:xfrm>
                <a:off x="727458" y="2263306"/>
                <a:ext cx="2160000" cy="2928958"/>
              </a:xfrm>
              <a:prstGeom prst="flowChartMagneticDisk">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 name="Rettangolo 35"/>
              <p:cNvSpPr/>
              <p:nvPr/>
            </p:nvSpPr>
            <p:spPr>
              <a:xfrm>
                <a:off x="943482" y="3509070"/>
                <a:ext cx="1836000" cy="856164"/>
              </a:xfrm>
              <a:prstGeom prst="rect">
                <a:avLst/>
              </a:prstGeom>
              <a:blipFill>
                <a:blip r:embed="rId4"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28" name="Rettangolo 27"/>
            <p:cNvSpPr/>
            <p:nvPr/>
          </p:nvSpPr>
          <p:spPr>
            <a:xfrm>
              <a:off x="2587310" y="2571744"/>
              <a:ext cx="1656000" cy="28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0000"/>
                  </a:solidFill>
                  <a:latin typeface="Comic Sans MS" pitchFamily="66" charset="0"/>
                </a:rPr>
                <a:t>Pomodori Pelati</a:t>
              </a:r>
              <a:endParaRPr lang="it-IT" b="1" dirty="0">
                <a:solidFill>
                  <a:srgbClr val="FF0000"/>
                </a:solidFill>
                <a:latin typeface="Comic Sans MS" pitchFamily="66" charset="0"/>
              </a:endParaRPr>
            </a:p>
          </p:txBody>
        </p:sp>
        <p:sp>
          <p:nvSpPr>
            <p:cNvPr id="29" name="CasellaDiTesto 28"/>
            <p:cNvSpPr txBox="1"/>
            <p:nvPr/>
          </p:nvSpPr>
          <p:spPr>
            <a:xfrm>
              <a:off x="2911302" y="1580364"/>
              <a:ext cx="1260000" cy="307777"/>
            </a:xfrm>
            <a:prstGeom prst="rect">
              <a:avLst/>
            </a:prstGeom>
            <a:noFill/>
          </p:spPr>
          <p:txBody>
            <a:bodyPr wrap="square" rtlCol="0">
              <a:spAutoFit/>
            </a:bodyPr>
            <a:lstStyle/>
            <a:p>
              <a:pPr algn="ctr"/>
              <a:r>
                <a:rPr lang="it-IT" sz="1400" b="1" dirty="0" smtClean="0">
                  <a:solidFill>
                    <a:srgbClr val="FF0000"/>
                  </a:solidFill>
                </a:rPr>
                <a:t>XY1    LX256</a:t>
              </a:r>
              <a:endParaRPr lang="it-IT" sz="1400" b="1" dirty="0">
                <a:solidFill>
                  <a:srgbClr val="FF0000"/>
                </a:solidFill>
              </a:endParaRPr>
            </a:p>
          </p:txBody>
        </p:sp>
        <p:sp>
          <p:nvSpPr>
            <p:cNvPr id="30" name="CasellaDiTesto 29"/>
            <p:cNvSpPr txBox="1"/>
            <p:nvPr/>
          </p:nvSpPr>
          <p:spPr>
            <a:xfrm>
              <a:off x="2336506" y="4852582"/>
              <a:ext cx="2122828" cy="646331"/>
            </a:xfrm>
            <a:prstGeom prst="rect">
              <a:avLst/>
            </a:prstGeom>
            <a:noFill/>
          </p:spPr>
          <p:txBody>
            <a:bodyPr wrap="square" rtlCol="0">
              <a:spAutoFit/>
            </a:bodyPr>
            <a:lstStyle/>
            <a:p>
              <a:pPr algn="ctr"/>
              <a:r>
                <a:rPr lang="it-IT" dirty="0" smtClean="0">
                  <a:solidFill>
                    <a:srgbClr val="FF0000"/>
                  </a:solidFill>
                  <a:latin typeface="Comic Sans MS" pitchFamily="66" charset="0"/>
                </a:rPr>
                <a:t>Da consumarsi preferibilmente entro la fine di  </a:t>
              </a:r>
              <a:r>
                <a:rPr lang="it-IT" b="1" dirty="0" smtClean="0">
                  <a:solidFill>
                    <a:srgbClr val="FF0000"/>
                  </a:solidFill>
                  <a:latin typeface="Comic Sans MS" pitchFamily="66" charset="0"/>
                </a:rPr>
                <a:t>07.2015</a:t>
              </a:r>
              <a:endParaRPr lang="it-IT" b="1" dirty="0">
                <a:solidFill>
                  <a:srgbClr val="FF0000"/>
                </a:solidFill>
                <a:latin typeface="Comic Sans MS" pitchFamily="66" charset="0"/>
              </a:endParaRPr>
            </a:p>
          </p:txBody>
        </p:sp>
        <p:sp>
          <p:nvSpPr>
            <p:cNvPr id="31" name="CasellaDiTesto 30"/>
            <p:cNvSpPr txBox="1"/>
            <p:nvPr/>
          </p:nvSpPr>
          <p:spPr>
            <a:xfrm>
              <a:off x="2248176" y="4286256"/>
              <a:ext cx="1143008" cy="646331"/>
            </a:xfrm>
            <a:prstGeom prst="rect">
              <a:avLst/>
            </a:prstGeom>
            <a:noFill/>
          </p:spPr>
          <p:txBody>
            <a:bodyPr wrap="square" rtlCol="0">
              <a:spAutoFit/>
            </a:bodyPr>
            <a:lstStyle/>
            <a:p>
              <a:pPr algn="ctr"/>
              <a:r>
                <a:rPr lang="it-IT" b="1" dirty="0" smtClean="0">
                  <a:solidFill>
                    <a:srgbClr val="FF0000"/>
                  </a:solidFill>
                </a:rPr>
                <a:t>Peso netto: 400 g   </a:t>
              </a:r>
              <a:r>
                <a:rPr lang="it-IT" sz="2400" b="1" dirty="0" smtClean="0">
                  <a:solidFill>
                    <a:srgbClr val="FF0000"/>
                  </a:solidFill>
                </a:rPr>
                <a:t>e</a:t>
              </a:r>
              <a:endParaRPr lang="it-IT" b="1" dirty="0">
                <a:solidFill>
                  <a:srgbClr val="FF0000"/>
                </a:solidFill>
              </a:endParaRPr>
            </a:p>
          </p:txBody>
        </p:sp>
        <p:sp>
          <p:nvSpPr>
            <p:cNvPr id="32" name="CasellaDiTesto 31"/>
            <p:cNvSpPr txBox="1"/>
            <p:nvPr/>
          </p:nvSpPr>
          <p:spPr>
            <a:xfrm>
              <a:off x="3163190" y="4282867"/>
              <a:ext cx="1296144" cy="646331"/>
            </a:xfrm>
            <a:prstGeom prst="rect">
              <a:avLst/>
            </a:prstGeom>
            <a:noFill/>
          </p:spPr>
          <p:txBody>
            <a:bodyPr wrap="square" rtlCol="0">
              <a:spAutoFit/>
            </a:bodyPr>
            <a:lstStyle/>
            <a:p>
              <a:pPr algn="ctr"/>
              <a:r>
                <a:rPr lang="it-IT" b="1" dirty="0" smtClean="0">
                  <a:solidFill>
                    <a:srgbClr val="FF0000"/>
                  </a:solidFill>
                </a:rPr>
                <a:t>Peso </a:t>
              </a:r>
            </a:p>
            <a:p>
              <a:pPr algn="ctr"/>
              <a:r>
                <a:rPr lang="it-IT" b="1" dirty="0" smtClean="0">
                  <a:solidFill>
                    <a:srgbClr val="FF0000"/>
                  </a:solidFill>
                </a:rPr>
                <a:t>sgocciolato: </a:t>
              </a:r>
            </a:p>
            <a:p>
              <a:pPr algn="ctr"/>
              <a:r>
                <a:rPr lang="it-IT" b="1" dirty="0" smtClean="0">
                  <a:solidFill>
                    <a:srgbClr val="FF0000"/>
                  </a:solidFill>
                </a:rPr>
                <a:t>240 g</a:t>
              </a:r>
              <a:endParaRPr lang="it-IT" b="1" dirty="0">
                <a:solidFill>
                  <a:srgbClr val="FF0000"/>
                </a:solidFill>
              </a:endParaRPr>
            </a:p>
          </p:txBody>
        </p:sp>
      </p:grpSp>
      <p:sp>
        <p:nvSpPr>
          <p:cNvPr id="37" name="Pentagono 36"/>
          <p:cNvSpPr/>
          <p:nvPr/>
        </p:nvSpPr>
        <p:spPr>
          <a:xfrm>
            <a:off x="3924088" y="2996952"/>
            <a:ext cx="1440000" cy="428628"/>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Nome e sede del produttore</a:t>
            </a:r>
            <a:endParaRPr lang="it-IT" b="1" dirty="0"/>
          </a:p>
        </p:txBody>
      </p:sp>
      <p:sp>
        <p:nvSpPr>
          <p:cNvPr id="38" name="Pentagono 37"/>
          <p:cNvSpPr/>
          <p:nvPr/>
        </p:nvSpPr>
        <p:spPr>
          <a:xfrm>
            <a:off x="71680" y="4734312"/>
            <a:ext cx="1440000" cy="428628"/>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Peso netto</a:t>
            </a:r>
            <a:endParaRPr lang="it-IT" b="1" dirty="0"/>
          </a:p>
        </p:txBody>
      </p:sp>
      <p:grpSp>
        <p:nvGrpSpPr>
          <p:cNvPr id="39" name="Gruppo 38"/>
          <p:cNvGrpSpPr/>
          <p:nvPr/>
        </p:nvGrpSpPr>
        <p:grpSpPr>
          <a:xfrm>
            <a:off x="7668504" y="3573017"/>
            <a:ext cx="1440000" cy="501357"/>
            <a:chOff x="5886864" y="1190057"/>
            <a:chExt cx="1600000" cy="428627"/>
          </a:xfrm>
        </p:grpSpPr>
        <p:sp>
          <p:nvSpPr>
            <p:cNvPr id="40" name="Pentagono 39"/>
            <p:cNvSpPr/>
            <p:nvPr/>
          </p:nvSpPr>
          <p:spPr>
            <a:xfrm rot="10800000">
              <a:off x="5886864" y="1190057"/>
              <a:ext cx="1600000" cy="428627"/>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41" name="CasellaDiTesto 40"/>
            <p:cNvSpPr txBox="1"/>
            <p:nvPr/>
          </p:nvSpPr>
          <p:spPr>
            <a:xfrm>
              <a:off x="6126713" y="1190057"/>
              <a:ext cx="1240000" cy="394693"/>
            </a:xfrm>
            <a:prstGeom prst="rect">
              <a:avLst/>
            </a:prstGeom>
            <a:noFill/>
          </p:spPr>
          <p:txBody>
            <a:bodyPr wrap="square" rtlCol="0">
              <a:spAutoFit/>
            </a:bodyPr>
            <a:lstStyle/>
            <a:p>
              <a:r>
                <a:rPr lang="it-IT" b="1" dirty="0" smtClean="0">
                  <a:solidFill>
                    <a:schemeClr val="bg1"/>
                  </a:solidFill>
                  <a:latin typeface="Comic Sans MS" pitchFamily="66" charset="0"/>
                </a:rPr>
                <a:t>Elenco degli ingredienti</a:t>
              </a:r>
              <a:endParaRPr lang="it-IT" b="1" dirty="0">
                <a:solidFill>
                  <a:schemeClr val="bg1"/>
                </a:solidFill>
              </a:endParaRPr>
            </a:p>
          </p:txBody>
        </p:sp>
      </p:grpSp>
      <p:grpSp>
        <p:nvGrpSpPr>
          <p:cNvPr id="42" name="Gruppo 41"/>
          <p:cNvGrpSpPr/>
          <p:nvPr/>
        </p:nvGrpSpPr>
        <p:grpSpPr>
          <a:xfrm>
            <a:off x="3924088" y="4695527"/>
            <a:ext cx="1440000" cy="461665"/>
            <a:chOff x="1726403" y="4347457"/>
            <a:chExt cx="1600000" cy="461665"/>
          </a:xfrm>
        </p:grpSpPr>
        <p:sp>
          <p:nvSpPr>
            <p:cNvPr id="43" name="Pentagono 42"/>
            <p:cNvSpPr/>
            <p:nvPr/>
          </p:nvSpPr>
          <p:spPr>
            <a:xfrm rot="10800000">
              <a:off x="1726403" y="4377074"/>
              <a:ext cx="1600000" cy="428628"/>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44" name="CasellaDiTesto 43"/>
            <p:cNvSpPr txBox="1"/>
            <p:nvPr/>
          </p:nvSpPr>
          <p:spPr>
            <a:xfrm>
              <a:off x="1846394" y="4347457"/>
              <a:ext cx="1400000" cy="461665"/>
            </a:xfrm>
            <a:prstGeom prst="rect">
              <a:avLst/>
            </a:prstGeom>
            <a:noFill/>
          </p:spPr>
          <p:txBody>
            <a:bodyPr wrap="square" rtlCol="0">
              <a:spAutoFit/>
            </a:bodyPr>
            <a:lstStyle/>
            <a:p>
              <a:pPr algn="ctr"/>
              <a:r>
                <a:rPr lang="it-IT" b="1" dirty="0" smtClean="0">
                  <a:solidFill>
                    <a:schemeClr val="bg1"/>
                  </a:solidFill>
                  <a:latin typeface="Comic Sans MS" pitchFamily="66" charset="0"/>
                </a:rPr>
                <a:t>Peso sgocciolato</a:t>
              </a:r>
              <a:endParaRPr lang="it-IT" b="1" dirty="0">
                <a:solidFill>
                  <a:schemeClr val="bg1"/>
                </a:solidFill>
              </a:endParaRPr>
            </a:p>
          </p:txBody>
        </p:sp>
      </p:grpSp>
      <p:sp>
        <p:nvSpPr>
          <p:cNvPr id="45" name="Rettangolo 44"/>
          <p:cNvSpPr/>
          <p:nvPr/>
        </p:nvSpPr>
        <p:spPr>
          <a:xfrm>
            <a:off x="3347864" y="656736"/>
            <a:ext cx="2520000" cy="396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endParaRPr lang="it-IT" sz="1500" b="1" dirty="0">
              <a:solidFill>
                <a:srgbClr val="FF0000"/>
              </a:solidFill>
              <a:latin typeface="Comic Sans MS" pitchFamily="66" charset="0"/>
            </a:endParaRPr>
          </a:p>
          <a:p>
            <a:pPr algn="ctr"/>
            <a:r>
              <a:rPr lang="it-IT" sz="1500" b="1" dirty="0" smtClean="0">
                <a:solidFill>
                  <a:srgbClr val="FF0000"/>
                </a:solidFill>
                <a:latin typeface="Comic Sans MS" pitchFamily="66" charset="0"/>
              </a:rPr>
              <a:t>Conserve di pomodoro</a:t>
            </a:r>
          </a:p>
          <a:p>
            <a:pPr algn="ctr"/>
            <a:r>
              <a:rPr lang="it-IT" sz="1500" b="1" dirty="0" smtClean="0">
                <a:solidFill>
                  <a:srgbClr val="FF0000"/>
                </a:solidFill>
                <a:latin typeface="Comic Sans MS" pitchFamily="66" charset="0"/>
              </a:rPr>
              <a:t> </a:t>
            </a:r>
            <a:endParaRPr lang="it-IT" sz="1500" b="1" dirty="0">
              <a:solidFill>
                <a:srgbClr val="FF0000"/>
              </a:solidFill>
              <a:latin typeface="Comic Sans MS" pitchFamily="66" charset="0"/>
            </a:endParaRPr>
          </a:p>
        </p:txBody>
      </p:sp>
      <p:pic>
        <p:nvPicPr>
          <p:cNvPr id="46" name="Picture 70" descr="ssica"/>
          <p:cNvPicPr preferRelativeResize="0">
            <a:picLocks noChangeArrowheads="1"/>
          </p:cNvPicPr>
          <p:nvPr/>
        </p:nvPicPr>
        <p:blipFill>
          <a:blip r:embed="rId5" cstate="print"/>
          <a:srcRect/>
          <a:stretch>
            <a:fillRect/>
          </a:stretch>
        </p:blipFill>
        <p:spPr bwMode="auto">
          <a:xfrm>
            <a:off x="36512" y="6345634"/>
            <a:ext cx="1655763" cy="539750"/>
          </a:xfrm>
          <a:prstGeom prst="rect">
            <a:avLst/>
          </a:prstGeom>
          <a:noFill/>
          <a:ln w="9525">
            <a:noFill/>
            <a:miter lim="800000"/>
            <a:headEnd/>
            <a:tailEnd/>
          </a:ln>
        </p:spPr>
      </p:pic>
      <p:sp>
        <p:nvSpPr>
          <p:cNvPr id="47" name="Text Box 71"/>
          <p:cNvSpPr txBox="1">
            <a:spLocks noChangeArrowheads="1"/>
          </p:cNvSpPr>
          <p:nvPr/>
        </p:nvSpPr>
        <p:spPr bwMode="auto">
          <a:xfrm>
            <a:off x="1655762" y="6345634"/>
            <a:ext cx="7524750" cy="539750"/>
          </a:xfrm>
          <a:prstGeom prst="rect">
            <a:avLst/>
          </a:prstGeom>
          <a:solidFill>
            <a:srgbClr val="0099FF"/>
          </a:solidFill>
          <a:ln w="9525" algn="ctr">
            <a:noFill/>
            <a:miter lim="800000"/>
            <a:headEnd/>
            <a:tailEnd/>
          </a:ln>
        </p:spPr>
        <p:txBody>
          <a:bodyPr/>
          <a:lstStyle/>
          <a:p>
            <a:pPr algn="ctr">
              <a:lnSpc>
                <a:spcPct val="110000"/>
              </a:lnSpc>
            </a:pPr>
            <a:r>
              <a:rPr lang="it-IT" sz="1000" b="1" dirty="0" smtClean="0">
                <a:solidFill>
                  <a:schemeClr val="bg1">
                    <a:lumMod val="95000"/>
                  </a:schemeClr>
                </a:solidFill>
                <a:latin typeface="Comic Sans MS" pitchFamily="66" charset="0"/>
              </a:rPr>
              <a:t>Informazioni sugli alimenti ai consumatori ai sensi del Regolamento (UE) N. 1169/2011</a:t>
            </a:r>
          </a:p>
        </p:txBody>
      </p:sp>
      <p:sp>
        <p:nvSpPr>
          <p:cNvPr id="49" name="Disco magnetico 48"/>
          <p:cNvSpPr/>
          <p:nvPr/>
        </p:nvSpPr>
        <p:spPr>
          <a:xfrm>
            <a:off x="5436336" y="1268760"/>
            <a:ext cx="2160000" cy="4716000"/>
          </a:xfrm>
          <a:prstGeom prst="flowChartMagneticDisk">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0" name="CasellaDiTesto 49"/>
          <p:cNvSpPr txBox="1"/>
          <p:nvPr/>
        </p:nvSpPr>
        <p:spPr>
          <a:xfrm>
            <a:off x="5904288" y="1897087"/>
            <a:ext cx="1260000" cy="307777"/>
          </a:xfrm>
          <a:prstGeom prst="rect">
            <a:avLst/>
          </a:prstGeom>
          <a:noFill/>
        </p:spPr>
        <p:txBody>
          <a:bodyPr wrap="square" rtlCol="0">
            <a:spAutoFit/>
          </a:bodyPr>
          <a:lstStyle/>
          <a:p>
            <a:pPr algn="ctr"/>
            <a:r>
              <a:rPr lang="it-IT" sz="1400" b="1" dirty="0" smtClean="0">
                <a:solidFill>
                  <a:srgbClr val="FF0000"/>
                </a:solidFill>
              </a:rPr>
              <a:t>XY1    LX256</a:t>
            </a:r>
            <a:endParaRPr lang="it-IT" sz="1400" b="1" dirty="0">
              <a:solidFill>
                <a:srgbClr val="FF0000"/>
              </a:solidFill>
            </a:endParaRPr>
          </a:p>
        </p:txBody>
      </p:sp>
      <p:sp>
        <p:nvSpPr>
          <p:cNvPr id="51" name="CasellaDiTesto 50"/>
          <p:cNvSpPr txBox="1"/>
          <p:nvPr/>
        </p:nvSpPr>
        <p:spPr>
          <a:xfrm>
            <a:off x="5580112" y="2996952"/>
            <a:ext cx="785818" cy="584775"/>
          </a:xfrm>
          <a:prstGeom prst="rect">
            <a:avLst/>
          </a:prstGeom>
          <a:noFill/>
        </p:spPr>
        <p:txBody>
          <a:bodyPr wrap="square" rtlCol="0">
            <a:spAutoFit/>
          </a:bodyPr>
          <a:lstStyle/>
          <a:p>
            <a:pPr algn="ctr"/>
            <a:r>
              <a:rPr lang="it-IT" sz="800" b="1" dirty="0" smtClean="0">
                <a:solidFill>
                  <a:srgbClr val="FF0000"/>
                </a:solidFill>
              </a:rPr>
              <a:t>Rossi Paolo</a:t>
            </a:r>
          </a:p>
          <a:p>
            <a:pPr algn="ctr"/>
            <a:r>
              <a:rPr lang="it-IT" sz="800" b="1" dirty="0" smtClean="0">
                <a:solidFill>
                  <a:srgbClr val="FF0000"/>
                </a:solidFill>
              </a:rPr>
              <a:t>Sede e stabilimento di XXXX</a:t>
            </a:r>
            <a:endParaRPr lang="it-IT" sz="800" dirty="0">
              <a:solidFill>
                <a:srgbClr val="FF0000"/>
              </a:solidFill>
            </a:endParaRPr>
          </a:p>
        </p:txBody>
      </p:sp>
      <p:sp>
        <p:nvSpPr>
          <p:cNvPr id="52" name="CasellaDiTesto 51"/>
          <p:cNvSpPr txBox="1"/>
          <p:nvPr/>
        </p:nvSpPr>
        <p:spPr>
          <a:xfrm>
            <a:off x="6372200" y="3501008"/>
            <a:ext cx="1143008" cy="707886"/>
          </a:xfrm>
          <a:prstGeom prst="rect">
            <a:avLst/>
          </a:prstGeom>
          <a:noFill/>
        </p:spPr>
        <p:txBody>
          <a:bodyPr wrap="square" rtlCol="0">
            <a:spAutoFit/>
          </a:bodyPr>
          <a:lstStyle/>
          <a:p>
            <a:pPr algn="ctr"/>
            <a:r>
              <a:rPr lang="it-IT" sz="800" b="1" dirty="0" smtClean="0">
                <a:solidFill>
                  <a:srgbClr val="FF0000"/>
                </a:solidFill>
              </a:rPr>
              <a:t>Ingredienti:</a:t>
            </a:r>
          </a:p>
          <a:p>
            <a:pPr algn="ctr"/>
            <a:r>
              <a:rPr lang="it-IT" sz="800" dirty="0" smtClean="0">
                <a:solidFill>
                  <a:srgbClr val="FF0000"/>
                </a:solidFill>
              </a:rPr>
              <a:t>Pomodori pelati, succo di pomodoro, correttore di acidità: acido citrico</a:t>
            </a:r>
            <a:endParaRPr lang="it-IT" sz="800" dirty="0">
              <a:solidFill>
                <a:srgbClr val="FF0000"/>
              </a:solidFill>
            </a:endParaRPr>
          </a:p>
        </p:txBody>
      </p:sp>
      <p:sp>
        <p:nvSpPr>
          <p:cNvPr id="54" name="Freccia bidirezionale orizzontale 53"/>
          <p:cNvSpPr/>
          <p:nvPr/>
        </p:nvSpPr>
        <p:spPr>
          <a:xfrm>
            <a:off x="3923928" y="1484784"/>
            <a:ext cx="1512168" cy="936104"/>
          </a:xfrm>
          <a:prstGeom prst="leftRightArrow">
            <a:avLst>
              <a:gd name="adj1" fmla="val 100000"/>
              <a:gd name="adj2" fmla="val 50000"/>
            </a:avLst>
          </a:prstGeom>
          <a:solidFill>
            <a:schemeClr val="accent2">
              <a:lumMod val="60000"/>
              <a:lumOff val="40000"/>
            </a:schemeClr>
          </a:solidFill>
          <a:ln>
            <a:solidFill>
              <a:schemeClr val="accent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it-IT" dirty="0">
              <a:ln>
                <a:solidFill>
                  <a:schemeClr val="accent1">
                    <a:lumMod val="50000"/>
                  </a:schemeClr>
                </a:solidFill>
              </a:ln>
              <a:solidFill>
                <a:srgbClr val="0000CC"/>
              </a:solidFill>
            </a:endParaRPr>
          </a:p>
        </p:txBody>
      </p:sp>
      <p:sp>
        <p:nvSpPr>
          <p:cNvPr id="55" name="CasellaDiTesto 54"/>
          <p:cNvSpPr txBox="1"/>
          <p:nvPr/>
        </p:nvSpPr>
        <p:spPr>
          <a:xfrm>
            <a:off x="4211960" y="1628800"/>
            <a:ext cx="1008112" cy="646331"/>
          </a:xfrm>
          <a:prstGeom prst="rect">
            <a:avLst/>
          </a:prstGeom>
          <a:noFill/>
        </p:spPr>
        <p:txBody>
          <a:bodyPr wrap="square" rtlCol="0">
            <a:spAutoFit/>
          </a:bodyPr>
          <a:lstStyle/>
          <a:p>
            <a:pPr algn="ctr"/>
            <a:r>
              <a:rPr lang="it-IT" b="1" dirty="0" smtClean="0">
                <a:solidFill>
                  <a:schemeClr val="bg1"/>
                </a:solidFill>
              </a:rPr>
              <a:t>Sigla e numero  Min., Lotto</a:t>
            </a:r>
            <a:endParaRPr lang="it-IT" b="1" dirty="0">
              <a:solidFill>
                <a:schemeClr val="bg1"/>
              </a:solidFill>
            </a:endParaRPr>
          </a:p>
        </p:txBody>
      </p:sp>
      <p:sp>
        <p:nvSpPr>
          <p:cNvPr id="56" name="CasellaDiTesto 55"/>
          <p:cNvSpPr txBox="1"/>
          <p:nvPr/>
        </p:nvSpPr>
        <p:spPr>
          <a:xfrm>
            <a:off x="5508104" y="4365104"/>
            <a:ext cx="2016224" cy="1492716"/>
          </a:xfrm>
          <a:prstGeom prst="rect">
            <a:avLst/>
          </a:prstGeom>
          <a:noFill/>
        </p:spPr>
        <p:txBody>
          <a:bodyPr wrap="square" rtlCol="0">
            <a:spAutoFit/>
          </a:bodyPr>
          <a:lstStyle/>
          <a:p>
            <a:r>
              <a:rPr lang="it-IT" sz="900" b="1" dirty="0" smtClean="0">
                <a:solidFill>
                  <a:srgbClr val="FF0000"/>
                </a:solidFill>
              </a:rPr>
              <a:t>Valori nutrizionali medi per 100 g</a:t>
            </a:r>
          </a:p>
          <a:p>
            <a:endParaRPr lang="it-IT" sz="900" b="1" dirty="0" smtClean="0">
              <a:solidFill>
                <a:srgbClr val="FF0000"/>
              </a:solidFill>
            </a:endParaRPr>
          </a:p>
          <a:p>
            <a:r>
              <a:rPr lang="it-IT" sz="900" b="1" dirty="0" smtClean="0">
                <a:solidFill>
                  <a:srgbClr val="FF0000"/>
                </a:solidFill>
              </a:rPr>
              <a:t>Energia                              </a:t>
            </a:r>
            <a:r>
              <a:rPr lang="it-IT" sz="900" b="1" dirty="0" err="1" smtClean="0">
                <a:solidFill>
                  <a:srgbClr val="FF0000"/>
                </a:solidFill>
              </a:rPr>
              <a:t>Kj</a:t>
            </a:r>
            <a:r>
              <a:rPr lang="it-IT" sz="900" b="1" dirty="0" smtClean="0">
                <a:solidFill>
                  <a:srgbClr val="FF0000"/>
                </a:solidFill>
              </a:rPr>
              <a:t>/Kcal</a:t>
            </a:r>
          </a:p>
          <a:p>
            <a:r>
              <a:rPr lang="it-IT" sz="900" b="1" dirty="0" smtClean="0">
                <a:solidFill>
                  <a:srgbClr val="FF0000"/>
                </a:solidFill>
              </a:rPr>
              <a:t>Grassi                                 g</a:t>
            </a:r>
          </a:p>
          <a:p>
            <a:r>
              <a:rPr lang="it-IT" sz="900" b="1" dirty="0" smtClean="0">
                <a:solidFill>
                  <a:srgbClr val="FF0000"/>
                </a:solidFill>
              </a:rPr>
              <a:t>di cui  acidi grassi saturi  g</a:t>
            </a:r>
          </a:p>
          <a:p>
            <a:r>
              <a:rPr lang="it-IT" sz="900" b="1" dirty="0" smtClean="0">
                <a:solidFill>
                  <a:srgbClr val="FF0000"/>
                </a:solidFill>
              </a:rPr>
              <a:t>Carboidrati                         g</a:t>
            </a:r>
          </a:p>
          <a:p>
            <a:r>
              <a:rPr lang="it-IT" sz="900" b="1" dirty="0" smtClean="0">
                <a:solidFill>
                  <a:srgbClr val="FF0000"/>
                </a:solidFill>
              </a:rPr>
              <a:t>Di cui zuccheri                   g</a:t>
            </a:r>
          </a:p>
          <a:p>
            <a:r>
              <a:rPr lang="it-IT" sz="900" b="1" dirty="0" smtClean="0">
                <a:solidFill>
                  <a:srgbClr val="FF0000"/>
                </a:solidFill>
              </a:rPr>
              <a:t>Proteine                              g</a:t>
            </a:r>
          </a:p>
          <a:p>
            <a:r>
              <a:rPr lang="it-IT" sz="900" b="1" dirty="0" smtClean="0">
                <a:solidFill>
                  <a:srgbClr val="FF0000"/>
                </a:solidFill>
              </a:rPr>
              <a:t>Sale                                     g </a:t>
            </a:r>
          </a:p>
          <a:p>
            <a:endParaRPr lang="it-IT" sz="1000" b="1" dirty="0"/>
          </a:p>
        </p:txBody>
      </p:sp>
      <p:sp>
        <p:nvSpPr>
          <p:cNvPr id="57" name="Pentagono 56"/>
          <p:cNvSpPr/>
          <p:nvPr/>
        </p:nvSpPr>
        <p:spPr>
          <a:xfrm rot="10800000">
            <a:off x="7668504" y="4725144"/>
            <a:ext cx="1440000" cy="501357"/>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58" name="CasellaDiTesto 57"/>
          <p:cNvSpPr txBox="1"/>
          <p:nvPr/>
        </p:nvSpPr>
        <p:spPr>
          <a:xfrm>
            <a:off x="7884368" y="4798313"/>
            <a:ext cx="1116000" cy="430887"/>
          </a:xfrm>
          <a:prstGeom prst="rect">
            <a:avLst/>
          </a:prstGeom>
          <a:noFill/>
        </p:spPr>
        <p:txBody>
          <a:bodyPr wrap="square" rtlCol="0">
            <a:spAutoFit/>
          </a:bodyPr>
          <a:lstStyle/>
          <a:p>
            <a:r>
              <a:rPr lang="it-IT" sz="1100" b="1" dirty="0" smtClean="0">
                <a:solidFill>
                  <a:schemeClr val="bg1"/>
                </a:solidFill>
                <a:latin typeface="Comic Sans MS" pitchFamily="66" charset="0"/>
              </a:rPr>
              <a:t>Dichiarazione nutrizionale</a:t>
            </a:r>
            <a:endParaRPr lang="it-IT" sz="1100" b="1" dirty="0">
              <a:solidFill>
                <a:schemeClr val="bg1"/>
              </a:solidFill>
            </a:endParaRPr>
          </a:p>
        </p:txBody>
      </p:sp>
      <p:sp>
        <p:nvSpPr>
          <p:cNvPr id="59" name="CasellaDiTesto 58"/>
          <p:cNvSpPr txBox="1"/>
          <p:nvPr/>
        </p:nvSpPr>
        <p:spPr>
          <a:xfrm>
            <a:off x="1763688" y="6032321"/>
            <a:ext cx="2016224" cy="276999"/>
          </a:xfrm>
          <a:prstGeom prst="rect">
            <a:avLst/>
          </a:prstGeom>
          <a:solidFill>
            <a:schemeClr val="accent2">
              <a:lumMod val="60000"/>
              <a:lumOff val="40000"/>
            </a:schemeClr>
          </a:solidFill>
        </p:spPr>
        <p:txBody>
          <a:bodyPr wrap="square" rtlCol="0">
            <a:spAutoFit/>
          </a:bodyPr>
          <a:lstStyle/>
          <a:p>
            <a:r>
              <a:rPr lang="it-IT" b="1" dirty="0" smtClean="0">
                <a:solidFill>
                  <a:schemeClr val="bg1"/>
                </a:solidFill>
                <a:latin typeface="Comic Sans MS" pitchFamily="66" charset="0"/>
              </a:rPr>
              <a:t>Campo visivo principale</a:t>
            </a:r>
            <a:endParaRPr lang="it-IT" b="1" dirty="0">
              <a:solidFill>
                <a:schemeClr val="bg1"/>
              </a:solidFill>
            </a:endParaRPr>
          </a:p>
        </p:txBody>
      </p:sp>
      <p:sp>
        <p:nvSpPr>
          <p:cNvPr id="60" name="CasellaDiTesto 59"/>
          <p:cNvSpPr txBox="1"/>
          <p:nvPr/>
        </p:nvSpPr>
        <p:spPr>
          <a:xfrm>
            <a:off x="5508104" y="6021288"/>
            <a:ext cx="2016224" cy="276999"/>
          </a:xfrm>
          <a:prstGeom prst="rect">
            <a:avLst/>
          </a:prstGeom>
          <a:solidFill>
            <a:schemeClr val="accent2">
              <a:lumMod val="60000"/>
              <a:lumOff val="40000"/>
            </a:schemeClr>
          </a:solidFill>
        </p:spPr>
        <p:txBody>
          <a:bodyPr wrap="square" rtlCol="0">
            <a:spAutoFit/>
          </a:bodyPr>
          <a:lstStyle/>
          <a:p>
            <a:r>
              <a:rPr lang="it-IT" b="1" dirty="0" smtClean="0">
                <a:solidFill>
                  <a:schemeClr val="bg1"/>
                </a:solidFill>
                <a:latin typeface="Comic Sans MS" pitchFamily="66" charset="0"/>
              </a:rPr>
              <a:t>Campo visivo secondario</a:t>
            </a:r>
            <a:endParaRPr lang="it-IT"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1000" fill="hold"/>
                                        <p:tgtEl>
                                          <p:spTgt spid="13"/>
                                        </p:tgtEl>
                                        <p:attrNameLst>
                                          <p:attrName>ppt_x</p:attrName>
                                        </p:attrNameLst>
                                      </p:cBhvr>
                                      <p:tavLst>
                                        <p:tav tm="0">
                                          <p:val>
                                            <p:strVal val="0-#ppt_w/2"/>
                                          </p:val>
                                        </p:tav>
                                        <p:tav tm="100000">
                                          <p:val>
                                            <p:strVal val="#ppt_x"/>
                                          </p:val>
                                        </p:tav>
                                      </p:tavLst>
                                    </p:anim>
                                    <p:anim calcmode="lin" valueType="num">
                                      <p:cBhvr additive="base">
                                        <p:cTn id="8" dur="10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8" fill="hold" grpId="0" nodeType="clickEffect">
                                  <p:stCondLst>
                                    <p:cond delay="0"/>
                                  </p:stCondLst>
                                  <p:childTnLst>
                                    <p:set>
                                      <p:cBhvr>
                                        <p:cTn id="12" dur="1" fill="hold">
                                          <p:stCondLst>
                                            <p:cond delay="0"/>
                                          </p:stCondLst>
                                        </p:cTn>
                                        <p:tgtEl>
                                          <p:spTgt spid="38"/>
                                        </p:tgtEl>
                                        <p:attrNameLst>
                                          <p:attrName>style.visibility</p:attrName>
                                        </p:attrNameLst>
                                      </p:cBhvr>
                                      <p:to>
                                        <p:strVal val="visible"/>
                                      </p:to>
                                    </p:set>
                                    <p:anim calcmode="lin" valueType="num">
                                      <p:cBhvr additive="base">
                                        <p:cTn id="13" dur="1000" fill="hold"/>
                                        <p:tgtEl>
                                          <p:spTgt spid="38"/>
                                        </p:tgtEl>
                                        <p:attrNameLst>
                                          <p:attrName>ppt_x</p:attrName>
                                        </p:attrNameLst>
                                      </p:cBhvr>
                                      <p:tavLst>
                                        <p:tav tm="0">
                                          <p:val>
                                            <p:strVal val="0-#ppt_w/2"/>
                                          </p:val>
                                        </p:tav>
                                        <p:tav tm="100000">
                                          <p:val>
                                            <p:strVal val="#ppt_x"/>
                                          </p:val>
                                        </p:tav>
                                      </p:tavLst>
                                    </p:anim>
                                    <p:anim calcmode="lin" valueType="num">
                                      <p:cBhvr additive="base">
                                        <p:cTn id="14" dur="1000" fill="hold"/>
                                        <p:tgtEl>
                                          <p:spTgt spid="3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54"/>
                                        </p:tgtEl>
                                        <p:attrNameLst>
                                          <p:attrName>style.visibility</p:attrName>
                                        </p:attrNameLst>
                                      </p:cBhvr>
                                      <p:to>
                                        <p:strVal val="visible"/>
                                      </p:to>
                                    </p:set>
                                    <p:animEffect transition="in" filter="fade">
                                      <p:cBhvr>
                                        <p:cTn id="19" dur="1000"/>
                                        <p:tgtEl>
                                          <p:spTgt spid="54"/>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5"/>
                                        </p:tgtEl>
                                        <p:attrNameLst>
                                          <p:attrName>style.visibility</p:attrName>
                                        </p:attrNameLst>
                                      </p:cBhvr>
                                      <p:to>
                                        <p:strVal val="visible"/>
                                      </p:to>
                                    </p:set>
                                    <p:animEffect transition="in" filter="fade">
                                      <p:cBhvr>
                                        <p:cTn id="22" dur="2000"/>
                                        <p:tgtEl>
                                          <p:spTgt spid="5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2"/>
                                        </p:tgtEl>
                                        <p:attrNameLst>
                                          <p:attrName>style.visibility</p:attrName>
                                        </p:attrNameLst>
                                      </p:cBhvr>
                                      <p:to>
                                        <p:strVal val="visible"/>
                                      </p:to>
                                    </p:set>
                                    <p:animEffect transition="in" filter="fade">
                                      <p:cBhvr>
                                        <p:cTn id="27" dur="1000"/>
                                        <p:tgtEl>
                                          <p:spTgt spid="4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fade">
                                      <p:cBhvr>
                                        <p:cTn id="32" dur="1000"/>
                                        <p:tgtEl>
                                          <p:spTgt spid="2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7"/>
                                        </p:tgtEl>
                                        <p:attrNameLst>
                                          <p:attrName>style.visibility</p:attrName>
                                        </p:attrNameLst>
                                      </p:cBhvr>
                                      <p:to>
                                        <p:strVal val="visible"/>
                                      </p:to>
                                    </p:set>
                                    <p:animEffect transition="in" filter="fade">
                                      <p:cBhvr>
                                        <p:cTn id="37" dur="1000"/>
                                        <p:tgtEl>
                                          <p:spTgt spid="3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9"/>
                                        </p:tgtEl>
                                        <p:attrNameLst>
                                          <p:attrName>style.visibility</p:attrName>
                                        </p:attrNameLst>
                                      </p:cBhvr>
                                      <p:to>
                                        <p:strVal val="visible"/>
                                      </p:to>
                                    </p:set>
                                    <p:animEffect transition="in" filter="fade">
                                      <p:cBhvr>
                                        <p:cTn id="42" dur="1000"/>
                                        <p:tgtEl>
                                          <p:spTgt spid="39"/>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7"/>
                                        </p:tgtEl>
                                        <p:attrNameLst>
                                          <p:attrName>style.visibility</p:attrName>
                                        </p:attrNameLst>
                                      </p:cBhvr>
                                      <p:to>
                                        <p:strVal val="visible"/>
                                      </p:to>
                                    </p:set>
                                    <p:animEffect transition="in" filter="fade">
                                      <p:cBhvr>
                                        <p:cTn id="47" dur="1000"/>
                                        <p:tgtEl>
                                          <p:spTgt spid="57"/>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58"/>
                                        </p:tgtEl>
                                        <p:attrNameLst>
                                          <p:attrName>style.visibility</p:attrName>
                                        </p:attrNameLst>
                                      </p:cBhvr>
                                      <p:to>
                                        <p:strVal val="visible"/>
                                      </p:to>
                                    </p:set>
                                    <p:animEffect transition="in" filter="fade">
                                      <p:cBhvr>
                                        <p:cTn id="50" dur="10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37" grpId="0" animBg="1"/>
      <p:bldP spid="38" grpId="0" animBg="1"/>
      <p:bldP spid="54" grpId="0" animBg="1"/>
      <p:bldP spid="55" grpId="0"/>
      <p:bldP spid="57" grpId="0" animBg="1"/>
      <p:bldP spid="58" grpId="0"/>
    </p:bldLst>
  </p:timing>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6778</TotalTime>
  <Words>8331</Words>
  <Application>Microsoft Office PowerPoint</Application>
  <PresentationFormat>Presentazione su schermo (4:3)</PresentationFormat>
  <Paragraphs>812</Paragraphs>
  <Slides>50</Slides>
  <Notes>50</Notes>
  <HiddenSlides>0</HiddenSlides>
  <MMClips>0</MMClips>
  <ScaleCrop>false</ScaleCrop>
  <HeadingPairs>
    <vt:vector size="4" baseType="variant">
      <vt:variant>
        <vt:lpstr>Tema</vt:lpstr>
      </vt:variant>
      <vt:variant>
        <vt:i4>1</vt:i4>
      </vt:variant>
      <vt:variant>
        <vt:lpstr>Titoli diapositive</vt:lpstr>
      </vt:variant>
      <vt:variant>
        <vt:i4>50</vt:i4>
      </vt:variant>
    </vt:vector>
  </HeadingPairs>
  <TitlesOfParts>
    <vt:vector size="51" baseType="lpstr">
      <vt:lpstr>Struttura predefinita</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lpstr>Diapositiva 44</vt:lpstr>
      <vt:lpstr>Diapositiva 45</vt:lpstr>
      <vt:lpstr>Diapositiva 46</vt:lpstr>
      <vt:lpstr>Diapositiva 47</vt:lpstr>
      <vt:lpstr>Diapositiva 48</vt:lpstr>
      <vt:lpstr>Diapositiva 49</vt:lpstr>
      <vt:lpstr>Diapositiva 50</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 </dc:creator>
  <cp:lastModifiedBy>sellitto</cp:lastModifiedBy>
  <cp:revision>634</cp:revision>
  <dcterms:created xsi:type="dcterms:W3CDTF">2006-11-13T13:47:08Z</dcterms:created>
  <dcterms:modified xsi:type="dcterms:W3CDTF">2013-06-25T14:02:57Z</dcterms:modified>
</cp:coreProperties>
</file>