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8" r:id="rId2"/>
    <p:sldId id="257" r:id="rId3"/>
    <p:sldId id="267" r:id="rId4"/>
    <p:sldId id="259" r:id="rId5"/>
    <p:sldId id="260" r:id="rId6"/>
    <p:sldId id="261" r:id="rId7"/>
    <p:sldId id="279" r:id="rId8"/>
    <p:sldId id="262" r:id="rId9"/>
    <p:sldId id="268" r:id="rId10"/>
    <p:sldId id="264" r:id="rId11"/>
    <p:sldId id="266" r:id="rId12"/>
    <p:sldId id="263" r:id="rId13"/>
    <p:sldId id="269" r:id="rId14"/>
    <p:sldId id="271" r:id="rId15"/>
    <p:sldId id="270" r:id="rId16"/>
    <p:sldId id="298" r:id="rId17"/>
    <p:sldId id="297" r:id="rId18"/>
    <p:sldId id="265" r:id="rId19"/>
    <p:sldId id="272" r:id="rId20"/>
    <p:sldId id="295" r:id="rId21"/>
    <p:sldId id="276" r:id="rId22"/>
    <p:sldId id="273" r:id="rId23"/>
    <p:sldId id="275" r:id="rId24"/>
    <p:sldId id="277" r:id="rId25"/>
    <p:sldId id="278" r:id="rId26"/>
    <p:sldId id="274" r:id="rId27"/>
    <p:sldId id="299" r:id="rId28"/>
    <p:sldId id="302" r:id="rId29"/>
    <p:sldId id="304" r:id="rId30"/>
    <p:sldId id="305" r:id="rId31"/>
    <p:sldId id="301" r:id="rId32"/>
    <p:sldId id="306" r:id="rId33"/>
    <p:sldId id="303" r:id="rId34"/>
    <p:sldId id="300" r:id="rId35"/>
    <p:sldId id="294" r:id="rId36"/>
    <p:sldId id="280" r:id="rId37"/>
    <p:sldId id="281" r:id="rId38"/>
    <p:sldId id="282" r:id="rId39"/>
    <p:sldId id="284" r:id="rId40"/>
    <p:sldId id="285" r:id="rId41"/>
    <p:sldId id="286" r:id="rId42"/>
    <p:sldId id="287" r:id="rId43"/>
    <p:sldId id="288" r:id="rId44"/>
    <p:sldId id="290" r:id="rId45"/>
    <p:sldId id="289" r:id="rId46"/>
    <p:sldId id="291" r:id="rId47"/>
    <p:sldId id="292" r:id="rId48"/>
    <p:sldId id="293" r:id="rId49"/>
    <p:sldId id="307" r:id="rId5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94660"/>
  </p:normalViewPr>
  <p:slideViewPr>
    <p:cSldViewPr showGuides="1">
      <p:cViewPr>
        <p:scale>
          <a:sx n="70" d="100"/>
          <a:sy n="70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7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85C04-36E8-43C9-A52D-04B9EE215D1D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12233-A025-4954-B072-9D8C8591279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12233-A025-4954-B072-9D8C85912790}" type="slidenum">
              <a:rPr lang="it-IT" smtClean="0"/>
              <a:pPr/>
              <a:t>31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5" name="Picture 70" descr="ssica"/>
          <p:cNvPicPr preferRelativeResize="0"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8237" y="0"/>
            <a:ext cx="16557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0000"/>
                <a:lumOff val="80000"/>
                <a:alpha val="36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6655A-3975-4FAA-A270-C9262851EFDF}" type="datetimeFigureOut">
              <a:rPr lang="it-IT" smtClean="0"/>
              <a:pPr/>
              <a:t>01/07/2013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A658-39FE-4234-AE52-CB948E5F21F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6962" y="1628800"/>
            <a:ext cx="77700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</a:rPr>
              <a:t>LE INDICAZIONI NUTRIZIONALI IN ETICHETTA</a:t>
            </a:r>
            <a:endParaRPr lang="it-IT" sz="32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304764" y="3068960"/>
            <a:ext cx="6534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Dr. Antonio </a:t>
            </a:r>
            <a:r>
              <a:rPr lang="it-IT" sz="2400" b="1" dirty="0" err="1" smtClean="0">
                <a:solidFill>
                  <a:schemeClr val="bg1"/>
                </a:solidFill>
              </a:rPr>
              <a:t>Trifirò</a:t>
            </a:r>
            <a:endParaRPr lang="it-IT" sz="2400" b="1" dirty="0" smtClean="0">
              <a:solidFill>
                <a:schemeClr val="bg1"/>
              </a:solidFill>
            </a:endParaRPr>
          </a:p>
          <a:p>
            <a:pPr algn="ctr"/>
            <a:endParaRPr lang="it-IT" sz="24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Responsabile Dipartimento Conserve Vegetali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SSICA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107504" y="1196752"/>
            <a:ext cx="8928000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Regolamento UE n. 1169/2011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Art. 32,  par. 3</a:t>
            </a:r>
          </a:p>
          <a:p>
            <a:pPr algn="ctr"/>
            <a:endParaRPr lang="it-IT" sz="28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chemeClr val="bg1"/>
                </a:solidFill>
              </a:rPr>
              <a:t>Le eventuali dichiarazioni relative alle vitamine o ai sali minerali, 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 </a:t>
            </a:r>
            <a:r>
              <a:rPr lang="it-IT" sz="2800" b="1" dirty="0" smtClean="0">
                <a:solidFill>
                  <a:schemeClr val="bg1"/>
                </a:solidFill>
              </a:rPr>
              <a:t>alla forma di espressione di cui al paragrafo 2 </a:t>
            </a:r>
            <a:r>
              <a:rPr lang="it-IT" sz="2800" b="1" i="1" dirty="0" smtClean="0">
                <a:solidFill>
                  <a:schemeClr val="bg1"/>
                </a:solidFill>
              </a:rPr>
              <a:t>(unità di peso per 100 g o per 100 ml)</a:t>
            </a:r>
            <a:r>
              <a:rPr lang="it-IT" sz="2800" b="1" dirty="0" smtClean="0">
                <a:solidFill>
                  <a:schemeClr val="bg1"/>
                </a:solidFill>
              </a:rPr>
              <a:t>, 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</a:t>
            </a:r>
            <a:r>
              <a:rPr lang="it-IT" sz="2800" b="1" dirty="0" smtClean="0">
                <a:solidFill>
                  <a:schemeClr val="bg1"/>
                </a:solidFill>
              </a:rPr>
              <a:t> espresse per 100 g o per 100 ml quali percentuali delle assunzioni di riferimento fissate nell’Allegato XIII.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35496" y="116632"/>
            <a:ext cx="7128792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</a:t>
            </a:r>
            <a:r>
              <a:rPr lang="it-IT" sz="2000" b="1" dirty="0" smtClean="0">
                <a:solidFill>
                  <a:schemeClr val="bg1"/>
                </a:solidFill>
              </a:rPr>
              <a:t>REGOLAMENTO UE  n. 1169/2011</a:t>
            </a:r>
          </a:p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DEFINIZIONI SPECIFICHE</a:t>
            </a:r>
          </a:p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Allegato I</a:t>
            </a:r>
          </a:p>
        </p:txBody>
      </p:sp>
      <p:sp>
        <p:nvSpPr>
          <p:cNvPr id="7" name="Rettangolo 6"/>
          <p:cNvSpPr/>
          <p:nvPr/>
        </p:nvSpPr>
        <p:spPr>
          <a:xfrm>
            <a:off x="36000" y="1412776"/>
            <a:ext cx="9072000" cy="51706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«grassi»: </a:t>
            </a:r>
            <a:r>
              <a:rPr lang="it-IT" sz="2200" dirty="0" smtClean="0">
                <a:solidFill>
                  <a:schemeClr val="bg1"/>
                </a:solidFill>
              </a:rPr>
              <a:t>i lipidi totali, compresi i fosfolipidi;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«acidi grassi saturi»: </a:t>
            </a:r>
            <a:r>
              <a:rPr lang="it-IT" sz="2200" dirty="0" smtClean="0">
                <a:solidFill>
                  <a:schemeClr val="bg1"/>
                </a:solidFill>
              </a:rPr>
              <a:t>gli acidi grassi che non presentano doppi legami;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«acidi grassi trans»: </a:t>
            </a:r>
            <a:r>
              <a:rPr lang="it-IT" sz="2200" dirty="0" smtClean="0">
                <a:solidFill>
                  <a:schemeClr val="bg1"/>
                </a:solidFill>
              </a:rPr>
              <a:t>gli acidi grassi che presentano almeno un doppio legame non coniugato (vale a dire interrotto da almeno un gruppo metilene) tra atomi di carbonio in configurazione trans;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«acidi grassi monoinsaturi»: </a:t>
            </a:r>
            <a:r>
              <a:rPr lang="it-IT" sz="2200" dirty="0" smtClean="0">
                <a:solidFill>
                  <a:schemeClr val="bg1"/>
                </a:solidFill>
              </a:rPr>
              <a:t>gli acidi grassi con doppio legame </a:t>
            </a:r>
            <a:r>
              <a:rPr lang="it-IT" sz="2200" dirty="0" err="1" smtClean="0">
                <a:solidFill>
                  <a:schemeClr val="bg1"/>
                </a:solidFill>
              </a:rPr>
              <a:t>cis</a:t>
            </a:r>
            <a:r>
              <a:rPr lang="it-IT" sz="2200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«acidi grassi polinsaturi»: </a:t>
            </a:r>
            <a:r>
              <a:rPr lang="it-IT" sz="2200" dirty="0" smtClean="0">
                <a:solidFill>
                  <a:schemeClr val="bg1"/>
                </a:solidFill>
              </a:rPr>
              <a:t>gli acidi grassi con due o più doppi legami interrotti da gruppi </a:t>
            </a:r>
            <a:r>
              <a:rPr lang="it-IT" sz="2200" dirty="0" err="1" smtClean="0">
                <a:solidFill>
                  <a:schemeClr val="bg1"/>
                </a:solidFill>
              </a:rPr>
              <a:t>metilenici</a:t>
            </a:r>
            <a:r>
              <a:rPr lang="it-IT" sz="2200" dirty="0" smtClean="0">
                <a:solidFill>
                  <a:schemeClr val="bg1"/>
                </a:solidFill>
              </a:rPr>
              <a:t> </a:t>
            </a:r>
            <a:r>
              <a:rPr lang="it-IT" sz="2200" dirty="0" err="1" smtClean="0">
                <a:solidFill>
                  <a:schemeClr val="bg1"/>
                </a:solidFill>
              </a:rPr>
              <a:t>cis-cis</a:t>
            </a:r>
            <a:r>
              <a:rPr lang="it-IT" sz="2200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«carboidrati»: </a:t>
            </a:r>
            <a:r>
              <a:rPr lang="it-IT" sz="2200" dirty="0" smtClean="0">
                <a:solidFill>
                  <a:schemeClr val="bg1"/>
                </a:solidFill>
              </a:rPr>
              <a:t>qualsiasi carboidrato metabolizzato dall’uomo, compresi i </a:t>
            </a:r>
            <a:r>
              <a:rPr lang="it-IT" sz="2200" dirty="0" err="1" smtClean="0">
                <a:solidFill>
                  <a:schemeClr val="bg1"/>
                </a:solidFill>
              </a:rPr>
              <a:t>polioli</a:t>
            </a:r>
            <a:r>
              <a:rPr lang="it-IT" sz="2200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«zuccheri»: </a:t>
            </a:r>
            <a:r>
              <a:rPr lang="it-IT" sz="2200" dirty="0" smtClean="0">
                <a:solidFill>
                  <a:schemeClr val="bg1"/>
                </a:solidFill>
              </a:rPr>
              <a:t>tutti i monosaccaridi e i disaccaridi presenti in un alimento, esclusi i </a:t>
            </a:r>
            <a:r>
              <a:rPr lang="it-IT" sz="2200" dirty="0" err="1" smtClean="0">
                <a:solidFill>
                  <a:schemeClr val="bg1"/>
                </a:solidFill>
              </a:rPr>
              <a:t>polioli</a:t>
            </a:r>
            <a:r>
              <a:rPr lang="it-IT" sz="2200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</a:t>
            </a:r>
            <a:r>
              <a:rPr lang="it-IT" sz="2200" b="1" dirty="0" err="1" smtClean="0">
                <a:solidFill>
                  <a:schemeClr val="bg1"/>
                </a:solidFill>
              </a:rPr>
              <a:t>polioli</a:t>
            </a:r>
            <a:r>
              <a:rPr lang="it-IT" sz="2200" b="1" dirty="0" smtClean="0">
                <a:solidFill>
                  <a:schemeClr val="bg1"/>
                </a:solidFill>
              </a:rPr>
              <a:t>»: </a:t>
            </a:r>
            <a:r>
              <a:rPr lang="it-IT" sz="2200" dirty="0" smtClean="0">
                <a:solidFill>
                  <a:schemeClr val="bg1"/>
                </a:solidFill>
              </a:rPr>
              <a:t>gli alcoli comprendenti più di due gruppi </a:t>
            </a:r>
            <a:r>
              <a:rPr lang="it-IT" sz="2200" dirty="0" err="1" smtClean="0">
                <a:solidFill>
                  <a:schemeClr val="bg1"/>
                </a:solidFill>
              </a:rPr>
              <a:t>idrossili</a:t>
            </a:r>
            <a:r>
              <a:rPr lang="it-IT" sz="2200" dirty="0" smtClean="0">
                <a:solidFill>
                  <a:schemeClr val="bg1"/>
                </a:solidFill>
              </a:rPr>
              <a:t>;</a:t>
            </a:r>
          </a:p>
          <a:p>
            <a:pPr algn="just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«proteine»: </a:t>
            </a:r>
            <a:r>
              <a:rPr lang="it-IT" sz="2200" dirty="0" smtClean="0">
                <a:solidFill>
                  <a:schemeClr val="bg1"/>
                </a:solidFill>
              </a:rPr>
              <a:t>il contenuto proteico calcolato con la seguente formula: proteine = azoto totale (</a:t>
            </a:r>
            <a:r>
              <a:rPr lang="it-IT" sz="2200" dirty="0" err="1" smtClean="0">
                <a:solidFill>
                  <a:schemeClr val="bg1"/>
                </a:solidFill>
              </a:rPr>
              <a:t>Kjeldahl</a:t>
            </a:r>
            <a:r>
              <a:rPr lang="it-IT" sz="2200" dirty="0" smtClean="0">
                <a:solidFill>
                  <a:schemeClr val="bg1"/>
                </a:solidFill>
              </a:rPr>
              <a:t>) × 6,25;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4000" y="1628800"/>
            <a:ext cx="9036000" cy="48320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1081088" indent="-1081088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«sale»: </a:t>
            </a:r>
            <a:r>
              <a:rPr lang="it-IT" sz="2200" dirty="0" smtClean="0">
                <a:solidFill>
                  <a:schemeClr val="bg1"/>
                </a:solidFill>
              </a:rPr>
              <a:t>il contenuto equivalente di sale calcolato mediante la formula: sale = sodio × 2,5;</a:t>
            </a:r>
          </a:p>
          <a:p>
            <a:pPr marL="1081088" indent="-1081088"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«fibre»: </a:t>
            </a:r>
            <a:r>
              <a:rPr lang="it-IT" sz="2200" dirty="0" smtClean="0">
                <a:solidFill>
                  <a:schemeClr val="bg1"/>
                </a:solidFill>
              </a:rPr>
              <a:t>i polimeri di carboidrati composti da tre o più unità </a:t>
            </a:r>
            <a:r>
              <a:rPr lang="it-IT" sz="2200" dirty="0" err="1" smtClean="0">
                <a:solidFill>
                  <a:schemeClr val="bg1"/>
                </a:solidFill>
              </a:rPr>
              <a:t>monomeriche</a:t>
            </a:r>
            <a:r>
              <a:rPr lang="it-IT" sz="2200" dirty="0" smtClean="0">
                <a:solidFill>
                  <a:schemeClr val="bg1"/>
                </a:solidFill>
              </a:rPr>
              <a:t>, che non sono né digeriti né assorbiti nel piccolo intestino umano e appartengono a una delle seguenti categorie:</a:t>
            </a:r>
          </a:p>
          <a:p>
            <a:pPr marL="1081088" indent="-1081088"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	— polimeri di carboidrati commestibili naturalmente presenti negli alimenti consumati,</a:t>
            </a:r>
          </a:p>
          <a:p>
            <a:pPr marL="1081088" indent="-1081088"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	— polimeri di carboidrati commestibili ottenuti da materie prime alimentari mediante procedimenti fisici, enzimatici o chimici e che hanno un effetto fisiologico benefico dimostrato da dati scientifici generalmente accettati,</a:t>
            </a:r>
          </a:p>
          <a:p>
            <a:pPr marL="1081088" indent="-1081088"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	— polimeri di carboidrati sintetici commestibili che hanno un effetto fisiologico benefico dimostrato da dati scientifici generalmente accettati;</a:t>
            </a:r>
            <a:endParaRPr lang="it-IT" sz="2200" dirty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5496" y="116632"/>
            <a:ext cx="7200800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</a:t>
            </a:r>
            <a:r>
              <a:rPr lang="it-IT" sz="2000" b="1" dirty="0" smtClean="0">
                <a:solidFill>
                  <a:schemeClr val="bg1"/>
                </a:solidFill>
              </a:rPr>
              <a:t>REGOLAMENTO UE  n. 1169/2011</a:t>
            </a:r>
          </a:p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DEFINIZIONI SPECIFICHE</a:t>
            </a:r>
          </a:p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Allegato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44624"/>
            <a:ext cx="6912768" cy="8309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VALORE ENERGETICO</a:t>
            </a:r>
          </a:p>
        </p:txBody>
      </p:sp>
      <p:sp>
        <p:nvSpPr>
          <p:cNvPr id="6" name="Rettangolo 5"/>
          <p:cNvSpPr/>
          <p:nvPr/>
        </p:nvSpPr>
        <p:spPr>
          <a:xfrm>
            <a:off x="2411760" y="548680"/>
            <a:ext cx="43204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7" name="Rettangolo 6"/>
          <p:cNvSpPr/>
          <p:nvPr/>
        </p:nvSpPr>
        <p:spPr>
          <a:xfrm>
            <a:off x="179512" y="980728"/>
            <a:ext cx="6912768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Il Valore Energetico si esprime in kcal e in </a:t>
            </a:r>
            <a:r>
              <a:rPr lang="it-IT" sz="2200" dirty="0" err="1" smtClean="0">
                <a:solidFill>
                  <a:schemeClr val="bg1"/>
                </a:solidFill>
              </a:rPr>
              <a:t>kJ</a:t>
            </a:r>
            <a:r>
              <a:rPr lang="it-IT" sz="2200" dirty="0" smtClean="0">
                <a:solidFill>
                  <a:schemeClr val="bg1"/>
                </a:solidFill>
              </a:rPr>
              <a:t>.  Si calcola utilizzando i seguenti fattori di conversione (all. XIV)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79511" y="2132856"/>
          <a:ext cx="8964489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9"/>
                <a:gridCol w="1656184"/>
                <a:gridCol w="1475656"/>
              </a:tblGrid>
              <a:tr h="169480">
                <a:tc>
                  <a:txBody>
                    <a:bodyPr/>
                    <a:lstStyle/>
                    <a:p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err="1" smtClean="0"/>
                        <a:t>kJ</a:t>
                      </a:r>
                      <a:r>
                        <a:rPr lang="it-IT" sz="2200" dirty="0" smtClean="0"/>
                        <a:t>/g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kcal/g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carboidrati (ad esclusione dei </a:t>
                      </a:r>
                      <a:r>
                        <a:rPr lang="it-IT" sz="2200" b="1" dirty="0" err="1" smtClean="0">
                          <a:solidFill>
                            <a:schemeClr val="bg1"/>
                          </a:solidFill>
                        </a:rPr>
                        <a:t>polioli</a:t>
                      </a: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17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4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</a:t>
                      </a:r>
                      <a:r>
                        <a:rPr lang="it-IT" sz="2200" b="1" dirty="0" err="1" smtClean="0">
                          <a:solidFill>
                            <a:schemeClr val="bg1"/>
                          </a:solidFill>
                        </a:rPr>
                        <a:t>polioli</a:t>
                      </a: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10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2,4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proteine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17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4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grassi	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37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9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</a:t>
                      </a:r>
                      <a:r>
                        <a:rPr lang="it-IT" sz="2200" b="1" dirty="0" err="1" smtClean="0">
                          <a:solidFill>
                            <a:schemeClr val="bg1"/>
                          </a:solidFill>
                        </a:rPr>
                        <a:t>salatrim*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25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6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alcol (etanolo)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29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7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</a:t>
                      </a:r>
                      <a:r>
                        <a:rPr lang="it-IT" sz="2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acidi organici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13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3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</a:t>
                      </a:r>
                      <a:r>
                        <a:rPr lang="it-IT" sz="2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2200" b="1" dirty="0" err="1" smtClean="0">
                          <a:solidFill>
                            <a:schemeClr val="bg1"/>
                          </a:solidFill>
                        </a:rPr>
                        <a:t>fibre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8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smtClean="0"/>
                        <a:t>2</a:t>
                      </a:r>
                      <a:endParaRPr lang="it-IT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— </a:t>
                      </a:r>
                      <a:r>
                        <a:rPr lang="it-IT" sz="2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eritritolo</a:t>
                      </a:r>
                      <a:endParaRPr lang="it-IT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0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smtClean="0"/>
                        <a:t>0</a:t>
                      </a:r>
                      <a:endParaRPr lang="it-IT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0" y="6488668"/>
            <a:ext cx="8692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* G</a:t>
            </a:r>
            <a:r>
              <a:rPr lang="it-IT" sz="2000" b="1" i="1" dirty="0" smtClean="0">
                <a:solidFill>
                  <a:schemeClr val="bg1"/>
                </a:solidFill>
              </a:rPr>
              <a:t>rassi a basso tenore energetico (consentiti nei prodotti da forno e pasticceria</a:t>
            </a:r>
            <a:r>
              <a:rPr lang="it-IT" sz="2000" b="1" dirty="0" smtClean="0">
                <a:solidFill>
                  <a:schemeClr val="bg1"/>
                </a:solidFill>
              </a:rPr>
              <a:t>)</a:t>
            </a:r>
            <a:endParaRPr lang="it-IT" sz="2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44624"/>
            <a:ext cx="698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</p:txBody>
      </p:sp>
      <p:sp>
        <p:nvSpPr>
          <p:cNvPr id="6" name="Rettangolo 5"/>
          <p:cNvSpPr/>
          <p:nvPr/>
        </p:nvSpPr>
        <p:spPr>
          <a:xfrm>
            <a:off x="179512" y="620688"/>
            <a:ext cx="698477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400" b="1" dirty="0" smtClean="0">
                <a:solidFill>
                  <a:schemeClr val="bg1"/>
                </a:solidFill>
              </a:rPr>
              <a:t>  QUANDO POSSO OMETTERE LA DICHIARAZIONE NUTRIZIONALE?</a:t>
            </a:r>
          </a:p>
        </p:txBody>
      </p:sp>
      <p:sp>
        <p:nvSpPr>
          <p:cNvPr id="7" name="Rettangolo 6"/>
          <p:cNvSpPr/>
          <p:nvPr/>
        </p:nvSpPr>
        <p:spPr>
          <a:xfrm>
            <a:off x="72000" y="1732741"/>
            <a:ext cx="9000000" cy="42165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73050" indent="-273050"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44</a:t>
            </a:r>
          </a:p>
          <a:p>
            <a:pPr marL="273050" indent="-273050" algn="just">
              <a:spcAft>
                <a:spcPts val="600"/>
              </a:spcAft>
              <a:buFont typeface="Wingdings" pitchFamily="2" charset="2"/>
              <a:buChar char="§"/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Alimenti offerti in vendita al consumatore finale o alle collettività senza </a:t>
            </a:r>
            <a:r>
              <a:rPr lang="it-IT" sz="2200" dirty="0" err="1" smtClean="0">
                <a:solidFill>
                  <a:schemeClr val="bg1"/>
                </a:solidFill>
              </a:rPr>
              <a:t>preimballaggio</a:t>
            </a:r>
            <a:r>
              <a:rPr lang="it-IT" sz="2200" dirty="0" smtClean="0">
                <a:solidFill>
                  <a:schemeClr val="bg1"/>
                </a:solidFill>
              </a:rPr>
              <a:t> oppure imballati sui luoghi di vendita su richiesta del consumatore o </a:t>
            </a:r>
            <a:r>
              <a:rPr lang="it-IT" sz="2200" dirty="0" err="1" smtClean="0">
                <a:solidFill>
                  <a:schemeClr val="bg1"/>
                </a:solidFill>
              </a:rPr>
              <a:t>preimballati</a:t>
            </a:r>
            <a:r>
              <a:rPr lang="it-IT" sz="2200" dirty="0" smtClean="0">
                <a:solidFill>
                  <a:schemeClr val="bg1"/>
                </a:solidFill>
              </a:rPr>
              <a:t> per la vendita diretta. </a:t>
            </a:r>
          </a:p>
          <a:p>
            <a:pPr algn="just">
              <a:spcAft>
                <a:spcPts val="600"/>
              </a:spcAft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In questo caso , se si decide di riportare la dichiarazione nutrizionale, essa può limitarsi al solo valore energetico o al valore energetico accompagnato dalla quantità di grassi, acidi grassi saturi, zuccheri e sale (Art. 30 par. 5).</a:t>
            </a:r>
          </a:p>
          <a:p>
            <a:pPr algn="just">
              <a:spcAft>
                <a:spcPts val="600"/>
              </a:spcAft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Resta agli Stati membri dell’UE la potestà di decidere quali informazioni debbano accompagnare la vendita di alimenti sfusi o di alimenti c.d. </a:t>
            </a:r>
            <a:r>
              <a:rPr lang="it-IT" sz="2200" dirty="0" err="1" smtClean="0">
                <a:solidFill>
                  <a:schemeClr val="bg1"/>
                </a:solidFill>
              </a:rPr>
              <a:t>pre-incartati</a:t>
            </a:r>
            <a:r>
              <a:rPr lang="it-IT" sz="2200" dirty="0" smtClean="0">
                <a:solidFill>
                  <a:schemeClr val="bg1"/>
                </a:solidFill>
              </a:rPr>
              <a:t>   che la  grande distribuzione </a:t>
            </a:r>
            <a:r>
              <a:rPr lang="it-IT" sz="2200" dirty="0" err="1" smtClean="0">
                <a:solidFill>
                  <a:schemeClr val="bg1"/>
                </a:solidFill>
              </a:rPr>
              <a:t>porziona</a:t>
            </a:r>
            <a:r>
              <a:rPr lang="it-IT" sz="2200" dirty="0" smtClean="0">
                <a:solidFill>
                  <a:schemeClr val="bg1"/>
                </a:solidFill>
              </a:rPr>
              <a:t>, avvolge nel cellophane e colloca sui banchi di vendita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9512" y="620688"/>
            <a:ext cx="6984776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QUANDO POSSO OMETTERE LA DICHIARAZIONE NUTRIZIONALE?</a:t>
            </a:r>
          </a:p>
        </p:txBody>
      </p:sp>
      <p:sp>
        <p:nvSpPr>
          <p:cNvPr id="7" name="Rettangolo 6"/>
          <p:cNvSpPr/>
          <p:nvPr/>
        </p:nvSpPr>
        <p:spPr>
          <a:xfrm>
            <a:off x="179512" y="1630536"/>
            <a:ext cx="8856984" cy="44627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16</a:t>
            </a:r>
          </a:p>
          <a:p>
            <a:pPr marL="273050" indent="-27305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Nel caso di imballaggi o contenitori la cui superficie maggiore misura meno di 10 cm </a:t>
            </a:r>
            <a:r>
              <a:rPr lang="it-IT" sz="2200" b="1" baseline="30000" dirty="0" smtClean="0">
                <a:solidFill>
                  <a:schemeClr val="bg1"/>
                </a:solidFill>
              </a:rPr>
              <a:t>2</a:t>
            </a:r>
            <a:endParaRPr lang="it-IT" sz="2200" b="1" dirty="0" smtClean="0">
              <a:solidFill>
                <a:schemeClr val="bg1"/>
              </a:solidFill>
            </a:endParaRPr>
          </a:p>
          <a:p>
            <a:pPr marL="273050" indent="-27305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Alimenti elencati nell’allegato V</a:t>
            </a:r>
          </a:p>
          <a:p>
            <a:pPr marL="273050" indent="-27305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Per le bevande con contenuto alcolico superiore all’1,2 % in volume. In questo caso, se si decide di riportare la dichiarazione nutrizionale, essa può limitarsi al solo valore energetico (Art. 30 par. 4)</a:t>
            </a:r>
          </a:p>
          <a:p>
            <a:pPr marL="273050" indent="-273050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§"/>
              <a:tabLst>
                <a:tab pos="2605088" algn="l"/>
              </a:tabLst>
            </a:pPr>
            <a:endParaRPr lang="it-IT" sz="2200" b="1" dirty="0" smtClean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79512" y="44624"/>
            <a:ext cx="698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9512" y="621849"/>
            <a:ext cx="80648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QUANDO POSSO OMETTERE LA DICHIARAZIONE NUTRIZIONALE?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8504" y="1124744"/>
            <a:ext cx="9000000" cy="5324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Allegato V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1. I </a:t>
            </a:r>
            <a:r>
              <a:rPr lang="it-IT" sz="2000" b="1" dirty="0" smtClean="0">
                <a:solidFill>
                  <a:schemeClr val="bg1"/>
                </a:solidFill>
              </a:rPr>
              <a:t>prodotti non trasformati </a:t>
            </a:r>
            <a:r>
              <a:rPr lang="it-IT" sz="2000" dirty="0" smtClean="0">
                <a:solidFill>
                  <a:schemeClr val="bg1"/>
                </a:solidFill>
              </a:rPr>
              <a:t>che comprendono un solo ingrediente o una sola categoria di ingredienti;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2. i prodotti trasformati che sono stati sottoposti </a:t>
            </a:r>
            <a:r>
              <a:rPr lang="it-IT" sz="2000" b="1" dirty="0" smtClean="0">
                <a:solidFill>
                  <a:schemeClr val="bg1"/>
                </a:solidFill>
              </a:rPr>
              <a:t>unicamente a maturazione </a:t>
            </a:r>
            <a:r>
              <a:rPr lang="it-IT" sz="2000" dirty="0" smtClean="0">
                <a:solidFill>
                  <a:schemeClr val="bg1"/>
                </a:solidFill>
              </a:rPr>
              <a:t>e che comprendono un solo ingrediente o una sola categoria di ingredienti;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3. le </a:t>
            </a:r>
            <a:r>
              <a:rPr lang="it-IT" sz="2000" b="1" dirty="0" smtClean="0">
                <a:solidFill>
                  <a:schemeClr val="bg1"/>
                </a:solidFill>
              </a:rPr>
              <a:t>acque</a:t>
            </a:r>
            <a:r>
              <a:rPr lang="it-IT" sz="2000" dirty="0" smtClean="0">
                <a:solidFill>
                  <a:schemeClr val="bg1"/>
                </a:solidFill>
              </a:rPr>
              <a:t> destinate al consumo umano, comprese quelle che contengono come soli ingredienti aggiunti anidride carbonica e/o aromi;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4. le </a:t>
            </a:r>
            <a:r>
              <a:rPr lang="it-IT" sz="2000" b="1" dirty="0" smtClean="0">
                <a:solidFill>
                  <a:schemeClr val="bg1"/>
                </a:solidFill>
              </a:rPr>
              <a:t>piante aromatiche</a:t>
            </a:r>
            <a:r>
              <a:rPr lang="it-IT" sz="2000" dirty="0" smtClean="0">
                <a:solidFill>
                  <a:schemeClr val="bg1"/>
                </a:solidFill>
              </a:rPr>
              <a:t>, le </a:t>
            </a:r>
            <a:r>
              <a:rPr lang="it-IT" sz="2000" b="1" dirty="0" smtClean="0">
                <a:solidFill>
                  <a:schemeClr val="bg1"/>
                </a:solidFill>
              </a:rPr>
              <a:t>spezie </a:t>
            </a:r>
            <a:r>
              <a:rPr lang="it-IT" sz="2000" dirty="0" smtClean="0">
                <a:solidFill>
                  <a:schemeClr val="bg1"/>
                </a:solidFill>
              </a:rPr>
              <a:t>o le loro miscele;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5. il </a:t>
            </a:r>
            <a:r>
              <a:rPr lang="it-IT" sz="2000" b="1" dirty="0" smtClean="0">
                <a:solidFill>
                  <a:schemeClr val="bg1"/>
                </a:solidFill>
              </a:rPr>
              <a:t>sale</a:t>
            </a:r>
            <a:r>
              <a:rPr lang="it-IT" sz="2000" dirty="0" smtClean="0">
                <a:solidFill>
                  <a:schemeClr val="bg1"/>
                </a:solidFill>
              </a:rPr>
              <a:t> e i succedanei del sale;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6. gli </a:t>
            </a:r>
            <a:r>
              <a:rPr lang="it-IT" sz="2000" b="1" dirty="0" smtClean="0">
                <a:solidFill>
                  <a:schemeClr val="bg1"/>
                </a:solidFill>
              </a:rPr>
              <a:t>edulcoranti </a:t>
            </a:r>
            <a:r>
              <a:rPr lang="it-IT" sz="2000" dirty="0" smtClean="0">
                <a:solidFill>
                  <a:schemeClr val="bg1"/>
                </a:solidFill>
              </a:rPr>
              <a:t>da tavola;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7. i prodotti contemplati dalla direttiva 1999/4/CE del Parlamento europeo e del Consiglio, del 22 febbraio 1999, relativa agli estratti di </a:t>
            </a:r>
            <a:r>
              <a:rPr lang="it-IT" sz="2000" b="1" dirty="0" smtClean="0">
                <a:solidFill>
                  <a:schemeClr val="bg1"/>
                </a:solidFill>
              </a:rPr>
              <a:t>caffè </a:t>
            </a:r>
            <a:r>
              <a:rPr lang="it-IT" sz="2000" dirty="0" smtClean="0">
                <a:solidFill>
                  <a:schemeClr val="bg1"/>
                </a:solidFill>
              </a:rPr>
              <a:t>e agli estratti di cicoria ( 1 ), i chicchi di caffè interi o macinati e i chicchi di caffè decaffeinati interi o macinati;</a:t>
            </a:r>
          </a:p>
          <a:p>
            <a:pPr marL="273050" indent="-27305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8. le </a:t>
            </a:r>
            <a:r>
              <a:rPr lang="it-IT" sz="2000" b="1" dirty="0" smtClean="0">
                <a:solidFill>
                  <a:schemeClr val="bg1"/>
                </a:solidFill>
              </a:rPr>
              <a:t>infusioni </a:t>
            </a:r>
            <a:r>
              <a:rPr lang="it-IT" sz="2000" dirty="0" smtClean="0">
                <a:solidFill>
                  <a:schemeClr val="bg1"/>
                </a:solidFill>
              </a:rPr>
              <a:t>a base di erbe e di frutta, i </a:t>
            </a:r>
            <a:r>
              <a:rPr lang="it-IT" sz="2000" b="1" dirty="0" smtClean="0">
                <a:solidFill>
                  <a:schemeClr val="bg1"/>
                </a:solidFill>
              </a:rPr>
              <a:t>tè</a:t>
            </a:r>
            <a:r>
              <a:rPr lang="it-IT" sz="2000" dirty="0" smtClean="0">
                <a:solidFill>
                  <a:schemeClr val="bg1"/>
                </a:solidFill>
              </a:rPr>
              <a:t>, </a:t>
            </a:r>
            <a:r>
              <a:rPr lang="it-IT" sz="2000" dirty="0" err="1" smtClean="0">
                <a:solidFill>
                  <a:schemeClr val="bg1"/>
                </a:solidFill>
              </a:rPr>
              <a:t>tè</a:t>
            </a:r>
            <a:r>
              <a:rPr lang="it-IT" sz="2000" dirty="0" smtClean="0">
                <a:solidFill>
                  <a:schemeClr val="bg1"/>
                </a:solidFill>
              </a:rPr>
              <a:t> decaffeinati, tè istantanei o solubili o estratti di tè, </a:t>
            </a:r>
            <a:r>
              <a:rPr lang="it-IT" sz="2000" dirty="0" err="1" smtClean="0">
                <a:solidFill>
                  <a:schemeClr val="bg1"/>
                </a:solidFill>
              </a:rPr>
              <a:t>tè</a:t>
            </a:r>
            <a:r>
              <a:rPr lang="it-IT" sz="2000" dirty="0" smtClean="0">
                <a:solidFill>
                  <a:schemeClr val="bg1"/>
                </a:solidFill>
              </a:rPr>
              <a:t> istantanei o solubili o estratti di tè decaffeinati, </a:t>
            </a:r>
            <a:r>
              <a:rPr lang="it-IT" sz="2000" b="1" dirty="0" smtClean="0">
                <a:solidFill>
                  <a:schemeClr val="bg1"/>
                </a:solidFill>
              </a:rPr>
              <a:t>senza altri ingredienti aggiunti</a:t>
            </a:r>
            <a:r>
              <a:rPr lang="it-IT" sz="2000" dirty="0" smtClean="0">
                <a:solidFill>
                  <a:schemeClr val="bg1"/>
                </a:solidFill>
              </a:rPr>
              <a:t> tranne aromi che non modificano il valore nutrizionale del tè;</a:t>
            </a:r>
          </a:p>
        </p:txBody>
      </p:sp>
      <p:sp>
        <p:nvSpPr>
          <p:cNvPr id="5" name="Rettangolo 4"/>
          <p:cNvSpPr/>
          <p:nvPr/>
        </p:nvSpPr>
        <p:spPr>
          <a:xfrm>
            <a:off x="179512" y="44624"/>
            <a:ext cx="698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9512" y="620688"/>
            <a:ext cx="80648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QUANDO POSSO OMETTERE LA DICHIARAZIONE NUTRIZIONALE?</a:t>
            </a:r>
          </a:p>
        </p:txBody>
      </p:sp>
      <p:sp>
        <p:nvSpPr>
          <p:cNvPr id="7" name="Rettangolo 6"/>
          <p:cNvSpPr/>
          <p:nvPr/>
        </p:nvSpPr>
        <p:spPr>
          <a:xfrm>
            <a:off x="108504" y="1340768"/>
            <a:ext cx="9000000" cy="5016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Allegato V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9.   gli </a:t>
            </a:r>
            <a:r>
              <a:rPr lang="it-IT" sz="2000" b="1" dirty="0" smtClean="0">
                <a:solidFill>
                  <a:schemeClr val="bg1"/>
                </a:solidFill>
              </a:rPr>
              <a:t>aceti</a:t>
            </a:r>
            <a:r>
              <a:rPr lang="it-IT" sz="2000" dirty="0" smtClean="0">
                <a:solidFill>
                  <a:schemeClr val="bg1"/>
                </a:solidFill>
              </a:rPr>
              <a:t> di fermentazione e i loro succedanei, compresi quelli i cui soli ingredienti aggiunti sono aromi;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10. gli </a:t>
            </a:r>
            <a:r>
              <a:rPr lang="it-IT" sz="2000" b="1" dirty="0" smtClean="0">
                <a:solidFill>
                  <a:schemeClr val="bg1"/>
                </a:solidFill>
              </a:rPr>
              <a:t>aromi</a:t>
            </a:r>
            <a:r>
              <a:rPr lang="it-IT" sz="2000" dirty="0" smtClean="0">
                <a:solidFill>
                  <a:schemeClr val="bg1"/>
                </a:solidFill>
              </a:rPr>
              <a:t>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11. gli </a:t>
            </a:r>
            <a:r>
              <a:rPr lang="it-IT" sz="2000" b="1" dirty="0" smtClean="0">
                <a:solidFill>
                  <a:schemeClr val="bg1"/>
                </a:solidFill>
              </a:rPr>
              <a:t>additivi</a:t>
            </a:r>
            <a:r>
              <a:rPr lang="it-IT" sz="2000" dirty="0" smtClean="0">
                <a:solidFill>
                  <a:schemeClr val="bg1"/>
                </a:solidFill>
              </a:rPr>
              <a:t> alimentari;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12. i </a:t>
            </a:r>
            <a:r>
              <a:rPr lang="it-IT" sz="2000" b="1" dirty="0" smtClean="0">
                <a:solidFill>
                  <a:schemeClr val="bg1"/>
                </a:solidFill>
              </a:rPr>
              <a:t>coadiuvanti</a:t>
            </a:r>
            <a:r>
              <a:rPr lang="it-IT" sz="2000" dirty="0" smtClean="0">
                <a:solidFill>
                  <a:schemeClr val="bg1"/>
                </a:solidFill>
              </a:rPr>
              <a:t> tecnologici;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13. gli </a:t>
            </a:r>
            <a:r>
              <a:rPr lang="it-IT" sz="2000" b="1" dirty="0" smtClean="0">
                <a:solidFill>
                  <a:schemeClr val="bg1"/>
                </a:solidFill>
              </a:rPr>
              <a:t>enzimi</a:t>
            </a:r>
            <a:r>
              <a:rPr lang="it-IT" sz="2000" dirty="0" smtClean="0">
                <a:solidFill>
                  <a:schemeClr val="bg1"/>
                </a:solidFill>
              </a:rPr>
              <a:t> alimentari;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14. la </a:t>
            </a:r>
            <a:r>
              <a:rPr lang="it-IT" sz="2000" b="1" dirty="0" smtClean="0">
                <a:solidFill>
                  <a:schemeClr val="bg1"/>
                </a:solidFill>
              </a:rPr>
              <a:t>gelatina</a:t>
            </a:r>
            <a:r>
              <a:rPr lang="it-IT" sz="2000" dirty="0" smtClean="0">
                <a:solidFill>
                  <a:schemeClr val="bg1"/>
                </a:solidFill>
              </a:rPr>
              <a:t>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15. i composti di </a:t>
            </a:r>
            <a:r>
              <a:rPr lang="it-IT" sz="2000" b="1" dirty="0" smtClean="0">
                <a:solidFill>
                  <a:schemeClr val="bg1"/>
                </a:solidFill>
              </a:rPr>
              <a:t>gelificazione</a:t>
            </a:r>
            <a:r>
              <a:rPr lang="it-IT" sz="2000" dirty="0" smtClean="0">
                <a:solidFill>
                  <a:schemeClr val="bg1"/>
                </a:solidFill>
              </a:rPr>
              <a:t> per marmellate;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16. i </a:t>
            </a:r>
            <a:r>
              <a:rPr lang="it-IT" sz="2000" b="1" dirty="0" smtClean="0">
                <a:solidFill>
                  <a:schemeClr val="bg1"/>
                </a:solidFill>
              </a:rPr>
              <a:t>lieviti</a:t>
            </a:r>
            <a:r>
              <a:rPr lang="it-IT" sz="2000" dirty="0" smtClean="0">
                <a:solidFill>
                  <a:schemeClr val="bg1"/>
                </a:solidFill>
              </a:rPr>
              <a:t>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17. le </a:t>
            </a:r>
            <a:r>
              <a:rPr lang="it-IT" sz="2000" b="1" dirty="0" smtClean="0">
                <a:solidFill>
                  <a:schemeClr val="bg1"/>
                </a:solidFill>
              </a:rPr>
              <a:t>gomme da masticare</a:t>
            </a:r>
            <a:r>
              <a:rPr lang="it-IT" sz="2000" dirty="0" smtClean="0">
                <a:solidFill>
                  <a:schemeClr val="bg1"/>
                </a:solidFill>
              </a:rPr>
              <a:t>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18. gli alimenti confezionati in imballaggi o contenitori la cui superficie maggiore misura meno di 25 cm</a:t>
            </a:r>
            <a:r>
              <a:rPr lang="it-IT" sz="2000" baseline="30000" dirty="0" smtClean="0">
                <a:solidFill>
                  <a:schemeClr val="bg1"/>
                </a:solidFill>
              </a:rPr>
              <a:t>2</a:t>
            </a:r>
            <a:r>
              <a:rPr lang="it-IT" sz="2000" dirty="0" smtClean="0">
                <a:solidFill>
                  <a:schemeClr val="bg1"/>
                </a:solidFill>
              </a:rPr>
              <a:t> ;</a:t>
            </a:r>
          </a:p>
          <a:p>
            <a:pPr marL="355600" indent="-355600">
              <a:tabLst>
                <a:tab pos="2605088" algn="l"/>
              </a:tabLst>
            </a:pPr>
            <a:r>
              <a:rPr lang="it-IT" sz="2000" dirty="0" smtClean="0">
                <a:solidFill>
                  <a:schemeClr val="bg1"/>
                </a:solidFill>
              </a:rPr>
              <a:t>19. gli alimenti, anche confezionati in maniera artigianale, forniti direttamente dal fabbricante di piccole quantità di prodotti al consumatore finale o a strutture locali di vendita al dettaglio che forniscono direttamente al consumatore finale.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179512" y="44624"/>
            <a:ext cx="698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5496" y="1052736"/>
            <a:ext cx="864096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Table 4: Rounding guidelines for the nutrient declaration in nutrition </a:t>
            </a:r>
            <a:r>
              <a:rPr lang="en-US" b="1" dirty="0" err="1" smtClean="0">
                <a:solidFill>
                  <a:schemeClr val="bg1"/>
                </a:solidFill>
              </a:rPr>
              <a:t>labelling</a:t>
            </a:r>
            <a:r>
              <a:rPr lang="en-US" b="1" dirty="0" smtClean="0">
                <a:solidFill>
                  <a:schemeClr val="bg1"/>
                </a:solidFill>
              </a:rPr>
              <a:t> of foods	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0" y="1916832"/>
          <a:ext cx="9144000" cy="43230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57220"/>
                <a:gridCol w="3310924"/>
                <a:gridCol w="32758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Nutritional element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Amount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Rounding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Energy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to nearest 1 kJ/kcal (no decimals)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Fat*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Carbohydrate*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sugars*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Protein*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fibre*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polyols*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starch*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≥10 g per100 g or ml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to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nearest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1 g (no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decimals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)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&lt;10 g and &gt; 0.5 g per 100 g or ml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to nearest 0.1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no detectable amounts is present or concentration is ≤ 0.5 g per 100 g or ml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“0 g” or "&lt;0.5 g" </a:t>
                      </a:r>
                    </a:p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may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be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declared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Saturates</a:t>
                      </a:r>
                      <a:r>
                        <a:rPr lang="en-US" sz="1800" b="1" smtClean="0">
                          <a:solidFill>
                            <a:schemeClr val="bg1"/>
                          </a:solidFill>
                        </a:rPr>
                        <a:t>*, Mono-unsaturates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*,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</a:rPr>
                        <a:t>Polyunsaturates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*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≥10 g per100 g or ml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to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nearest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1 g (no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decimals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)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&lt;10 g and &gt; 0.1 g per 100 g or ml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to nearest 0.1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no detectable amounts is present or concentration is ≤ 0.1 g per 100 g or ml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“0 g” or "&lt;0.1 g" </a:t>
                      </a:r>
                    </a:p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may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be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declared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35496" y="116632"/>
            <a:ext cx="7344816" cy="82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ARROTONDAMENTI DEI VALORI RIPORTATI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Linee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guida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</a:rPr>
              <a:t>della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Commissione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Europea</a:t>
            </a:r>
            <a:r>
              <a:rPr lang="en-US" sz="2200" b="1" dirty="0" smtClean="0">
                <a:solidFill>
                  <a:schemeClr val="bg1"/>
                </a:solidFill>
              </a:rPr>
              <a:t> – </a:t>
            </a:r>
            <a:r>
              <a:rPr lang="en-US" sz="2200" b="1" dirty="0" err="1" smtClean="0">
                <a:solidFill>
                  <a:schemeClr val="bg1"/>
                </a:solidFill>
              </a:rPr>
              <a:t>Dicembre</a:t>
            </a:r>
            <a:r>
              <a:rPr lang="en-US" sz="2200" b="1" dirty="0" smtClean="0">
                <a:solidFill>
                  <a:schemeClr val="bg1"/>
                </a:solidFill>
              </a:rPr>
              <a:t> 2012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0" y="1484784"/>
          <a:ext cx="9144000" cy="4968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57220"/>
                <a:gridCol w="3642102"/>
                <a:gridCol w="29446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Nutritional element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Amount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5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Rounding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  <a:alpha val="55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800" b="1" dirty="0" smtClean="0"/>
                        <a:t>Sodium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≥1 g per 100 g or ml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 nearest 0.1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&lt;1 g and &gt; 0.0125 g per 100 g or ml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 nearest to nearest 0.01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no detectable amounts is present or concentration is ≤ 0.0125 g per 100 g or ml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“0 g” or "&lt;0.01 g" may be declared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800" b="1" dirty="0" smtClean="0"/>
                        <a:t>Salt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≥1 g per 100 g or ml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 nearest 0.1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&lt;1 g and &gt; 0.005 g per 100 g or ml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to nearest 0.01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no detectable amounts is present or concentration is ≤ 0.005 g per 100 g or ml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“0 g” or "&lt;0.005 g" may be declared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it-IT" sz="1800" b="1" dirty="0" err="1" smtClean="0"/>
                        <a:t>Vitamins</a:t>
                      </a:r>
                      <a:r>
                        <a:rPr lang="it-IT" sz="1800" b="1" dirty="0" smtClean="0"/>
                        <a:t> and </a:t>
                      </a:r>
                      <a:r>
                        <a:rPr lang="it-IT" sz="1800" b="1" dirty="0" err="1" smtClean="0"/>
                        <a:t>minerals</a:t>
                      </a:r>
                      <a:r>
                        <a:rPr lang="it-IT" sz="1800" b="1" dirty="0" smtClean="0"/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err="1" smtClean="0"/>
                        <a:t>vitamin</a:t>
                      </a:r>
                      <a:r>
                        <a:rPr lang="it-IT" sz="1800" b="1" dirty="0" smtClean="0"/>
                        <a:t> A, </a:t>
                      </a:r>
                      <a:r>
                        <a:rPr lang="it-IT" sz="1800" b="1" dirty="0" err="1" smtClean="0"/>
                        <a:t>folic</a:t>
                      </a:r>
                      <a:r>
                        <a:rPr lang="it-IT" sz="1800" b="1" dirty="0" smtClean="0"/>
                        <a:t> acid, </a:t>
                      </a:r>
                      <a:r>
                        <a:rPr lang="it-IT" sz="1800" b="1" dirty="0" err="1" smtClean="0"/>
                        <a:t>chloride</a:t>
                      </a:r>
                      <a:r>
                        <a:rPr lang="it-IT" sz="1800" b="1" dirty="0" smtClean="0"/>
                        <a:t>, </a:t>
                      </a:r>
                      <a:r>
                        <a:rPr lang="it-IT" sz="1800" b="1" dirty="0" err="1" smtClean="0"/>
                        <a:t>calcium</a:t>
                      </a:r>
                      <a:r>
                        <a:rPr lang="it-IT" sz="1800" b="1" dirty="0" smtClean="0"/>
                        <a:t>, </a:t>
                      </a:r>
                      <a:r>
                        <a:rPr lang="it-IT" sz="1800" b="1" dirty="0" err="1" smtClean="0"/>
                        <a:t>phosphorus</a:t>
                      </a:r>
                      <a:r>
                        <a:rPr lang="it-IT" sz="1800" b="1" dirty="0" smtClean="0"/>
                        <a:t>, </a:t>
                      </a:r>
                      <a:r>
                        <a:rPr lang="it-IT" sz="1800" b="1" dirty="0" err="1" smtClean="0"/>
                        <a:t>magnesium</a:t>
                      </a:r>
                      <a:r>
                        <a:rPr lang="it-IT" sz="1800" b="1" dirty="0" smtClean="0"/>
                        <a:t>, </a:t>
                      </a:r>
                      <a:r>
                        <a:rPr lang="it-IT" sz="1800" b="1" dirty="0" err="1" smtClean="0"/>
                        <a:t>iodine</a:t>
                      </a:r>
                      <a:r>
                        <a:rPr lang="it-IT" sz="1800" b="1" dirty="0" smtClean="0"/>
                        <a:t>, </a:t>
                      </a:r>
                      <a:r>
                        <a:rPr lang="it-IT" sz="1800" b="1" dirty="0" err="1" smtClean="0"/>
                        <a:t>potassium</a:t>
                      </a:r>
                      <a:r>
                        <a:rPr lang="it-IT" sz="1800" b="1" dirty="0" smtClean="0"/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3 </a:t>
                      </a:r>
                      <a:r>
                        <a:rPr lang="it-IT" sz="1800" b="1" dirty="0" err="1" smtClean="0"/>
                        <a:t>significant</a:t>
                      </a:r>
                      <a:r>
                        <a:rPr lang="it-IT" sz="1800" b="1" dirty="0" smtClean="0"/>
                        <a:t> </a:t>
                      </a:r>
                      <a:r>
                        <a:rPr lang="it-IT" sz="1800" b="1" dirty="0" err="1" smtClean="0"/>
                        <a:t>figures</a:t>
                      </a:r>
                      <a:r>
                        <a:rPr lang="it-IT" sz="1800" b="1" dirty="0" smtClean="0"/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All other vitamins and minerals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 significant figure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0" y="1057821"/>
            <a:ext cx="896448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Table 4: Rounding guidelines for the nutrient declaration in nutrition </a:t>
            </a:r>
            <a:r>
              <a:rPr lang="en-US" b="1" dirty="0" err="1" smtClean="0">
                <a:solidFill>
                  <a:schemeClr val="bg1"/>
                </a:solidFill>
              </a:rPr>
              <a:t>labelling</a:t>
            </a:r>
            <a:r>
              <a:rPr lang="en-US" b="1" dirty="0" smtClean="0">
                <a:solidFill>
                  <a:schemeClr val="bg1"/>
                </a:solidFill>
              </a:rPr>
              <a:t> of foods	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116632"/>
            <a:ext cx="7344816" cy="82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ARROTONDAMENTI DEI VALORI RIPORTATI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Linee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guida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</a:rPr>
              <a:t>della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Commissione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Europea</a:t>
            </a:r>
            <a:r>
              <a:rPr lang="en-US" sz="2200" b="1" dirty="0" smtClean="0">
                <a:solidFill>
                  <a:schemeClr val="bg1"/>
                </a:solidFill>
              </a:rPr>
              <a:t> – </a:t>
            </a:r>
            <a:r>
              <a:rPr lang="en-US" sz="2200" b="1" dirty="0" err="1" smtClean="0">
                <a:solidFill>
                  <a:schemeClr val="bg1"/>
                </a:solidFill>
              </a:rPr>
              <a:t>Dicembre</a:t>
            </a:r>
            <a:r>
              <a:rPr lang="en-US" sz="2200" b="1" dirty="0" smtClean="0">
                <a:solidFill>
                  <a:schemeClr val="bg1"/>
                </a:solidFill>
              </a:rPr>
              <a:t> 2012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548680"/>
            <a:ext cx="4392488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VECCHIA NORMATIVA</a:t>
            </a: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b="1" dirty="0" err="1" smtClean="0">
                <a:solidFill>
                  <a:schemeClr val="bg1"/>
                </a:solidFill>
              </a:rPr>
              <a:t>D.Lgs.</a:t>
            </a:r>
            <a:r>
              <a:rPr lang="it-IT" sz="2400" b="1" dirty="0" smtClean="0">
                <a:solidFill>
                  <a:schemeClr val="bg1"/>
                </a:solidFill>
              </a:rPr>
              <a:t> 16 febbraio 1993, n. 77 - Attuazione della direttiva 90/496/CEE del Consiglio del 24 settembre 1990 .</a:t>
            </a: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DECRETO 18 marzo 2009 - Attuazione della direttiva 208/100/CE </a:t>
            </a: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Le indicazioni nutrizionali sono su base volontaria (tranne il caso di utilizzo di CLAIMS nutrizionali e salutistici)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716016" y="548679"/>
            <a:ext cx="4176464" cy="52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NUOVA NORMATIVA</a:t>
            </a: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Regolamento (UE) n. 1169/2011 del Parlamento Europeo e del Consiglio del 25 ottobre 2011</a:t>
            </a: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Le indicazioni nutrizionali sono obbligatorie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9512" y="620688"/>
            <a:ext cx="80648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VALORI RIPORTATI NELLA DICHIARAZIONE NUTRIZIONALE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80512" y="1196752"/>
            <a:ext cx="8748000" cy="27084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31</a:t>
            </a:r>
          </a:p>
          <a:p>
            <a:r>
              <a:rPr lang="it-IT" sz="2200" b="1" dirty="0" smtClean="0">
                <a:solidFill>
                  <a:schemeClr val="bg1"/>
                </a:solidFill>
              </a:rPr>
              <a:t>Il valore energetico e le quantità di sostanze nutritive di cui all’articolo 30, paragrafi da 1 a 5, si riferiscono </a:t>
            </a:r>
            <a:r>
              <a:rPr lang="it-IT" sz="2200" b="1" i="1" u="sng" dirty="0" smtClean="0">
                <a:solidFill>
                  <a:schemeClr val="bg1"/>
                </a:solidFill>
              </a:rPr>
              <a:t>all’alimento così com’è venduto</a:t>
            </a:r>
            <a:r>
              <a:rPr lang="it-IT" sz="22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it-IT" sz="2200" b="1" dirty="0" smtClean="0">
                <a:solidFill>
                  <a:schemeClr val="bg1"/>
                </a:solidFill>
              </a:rPr>
              <a:t>Se del caso, tali informazioni possono riguardare l’alimento </a:t>
            </a:r>
            <a:r>
              <a:rPr lang="it-IT" sz="2200" b="1" i="1" u="sng" dirty="0" smtClean="0">
                <a:solidFill>
                  <a:schemeClr val="bg1"/>
                </a:solidFill>
              </a:rPr>
              <a:t>dopo la preparazione,</a:t>
            </a:r>
            <a:r>
              <a:rPr lang="it-IT" sz="2200" b="1" dirty="0" smtClean="0">
                <a:solidFill>
                  <a:schemeClr val="bg1"/>
                </a:solidFill>
              </a:rPr>
              <a:t> a condizione che le modalità di preparazione siano descritte in modo sufficientemente particolareggiato e le informazioni riguardino l’alimento pronto per il consumo.</a:t>
            </a:r>
          </a:p>
        </p:txBody>
      </p:sp>
      <p:sp>
        <p:nvSpPr>
          <p:cNvPr id="8" name="Rettangolo 7"/>
          <p:cNvSpPr/>
          <p:nvPr/>
        </p:nvSpPr>
        <p:spPr>
          <a:xfrm>
            <a:off x="179512" y="4365104"/>
            <a:ext cx="8784976" cy="50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1924/06  (CLAIMS) INDICAZIONI NUTRIZIONALI</a:t>
            </a:r>
          </a:p>
          <a:p>
            <a:pPr algn="ctr"/>
            <a:endParaRPr lang="it-IT" sz="2400" b="1" dirty="0" smtClean="0">
              <a:solidFill>
                <a:schemeClr val="bg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80512" y="5013176"/>
            <a:ext cx="8784000" cy="13542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5 par. 3</a:t>
            </a:r>
          </a:p>
          <a:p>
            <a:r>
              <a:rPr lang="it-IT" sz="2200" b="1" dirty="0" smtClean="0">
                <a:solidFill>
                  <a:schemeClr val="bg1"/>
                </a:solidFill>
              </a:rPr>
              <a:t>Le indicazioni nutrizionali e sulla salute si riferiscono agli alimenti </a:t>
            </a:r>
            <a:r>
              <a:rPr lang="it-IT" sz="2200" b="1" i="1" u="sng" dirty="0" smtClean="0">
                <a:solidFill>
                  <a:schemeClr val="bg1"/>
                </a:solidFill>
              </a:rPr>
              <a:t>pronti per essere consumati</a:t>
            </a:r>
            <a:r>
              <a:rPr lang="it-IT" sz="2200" b="1" dirty="0" smtClean="0">
                <a:solidFill>
                  <a:schemeClr val="bg1"/>
                </a:solidFill>
              </a:rPr>
              <a:t> secondo le istruzioni del fabbricante.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79512" y="44624"/>
            <a:ext cx="698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9512" y="620688"/>
            <a:ext cx="80648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  VALORI RIPORTATI NELLA DICHIARAZIONE NUTRIZIONALE</a:t>
            </a:r>
          </a:p>
        </p:txBody>
      </p:sp>
      <p:sp>
        <p:nvSpPr>
          <p:cNvPr id="7" name="Rettangolo 6"/>
          <p:cNvSpPr/>
          <p:nvPr/>
        </p:nvSpPr>
        <p:spPr>
          <a:xfrm>
            <a:off x="180512" y="1340768"/>
            <a:ext cx="8856000" cy="23698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31</a:t>
            </a:r>
          </a:p>
          <a:p>
            <a:r>
              <a:rPr lang="it-IT" sz="2200" dirty="0" smtClean="0">
                <a:solidFill>
                  <a:schemeClr val="bg1"/>
                </a:solidFill>
              </a:rPr>
              <a:t>I valori dichiarati sono valori medi stabiliti, a seconda dei casi, sulla base: 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200" dirty="0" smtClean="0">
                <a:solidFill>
                  <a:schemeClr val="bg1"/>
                </a:solidFill>
              </a:rPr>
              <a:t>dell’analisi dell’alimento effettuata dal fabbricante; 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200" dirty="0" smtClean="0">
                <a:solidFill>
                  <a:schemeClr val="bg1"/>
                </a:solidFill>
              </a:rPr>
              <a:t>del calcolo effettuato a partire dai valori medi noti o effettivi relativi agli ingredienti utilizzati; oppure </a:t>
            </a:r>
          </a:p>
          <a:p>
            <a:pPr marL="457200" indent="-457200">
              <a:buFont typeface="+mj-lt"/>
              <a:buAutoNum type="alphaLcParenR"/>
            </a:pPr>
            <a:r>
              <a:rPr lang="it-IT" sz="2200" dirty="0" smtClean="0">
                <a:solidFill>
                  <a:schemeClr val="bg1"/>
                </a:solidFill>
              </a:rPr>
              <a:t>del calcolo effettuato a partire da dati generalmente stabiliti e accettati.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179512" y="3861048"/>
            <a:ext cx="8856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1966913"/>
            <a:r>
              <a:rPr lang="it-IT" sz="2200" dirty="0" smtClean="0">
                <a:solidFill>
                  <a:schemeClr val="bg1"/>
                </a:solidFill>
              </a:rPr>
              <a:t>Il valore medio è definito nell’ Allegato I come:</a:t>
            </a:r>
          </a:p>
          <a:p>
            <a:pPr defTabSz="1966913"/>
            <a:endParaRPr lang="it-IT" sz="2200" dirty="0" smtClean="0">
              <a:solidFill>
                <a:schemeClr val="bg1"/>
              </a:solidFill>
            </a:endParaRPr>
          </a:p>
          <a:p>
            <a:pPr algn="just" defTabSz="1966913"/>
            <a:r>
              <a:rPr lang="it-IT" sz="2200" dirty="0" smtClean="0">
                <a:solidFill>
                  <a:schemeClr val="bg1"/>
                </a:solidFill>
              </a:rPr>
              <a:t>“il valore che rappresenta meglio la quantità di una sostanza nutritiva contenuta in un alimento dato e che tiene conto delle tolleranze dovute alle variazioni stagionali, alle abitudini di consumo e agli altri fattori che possono influenzare il valore effettivo”.</a:t>
            </a:r>
          </a:p>
        </p:txBody>
      </p:sp>
      <p:sp>
        <p:nvSpPr>
          <p:cNvPr id="8" name="Rettangolo 7"/>
          <p:cNvSpPr/>
          <p:nvPr/>
        </p:nvSpPr>
        <p:spPr>
          <a:xfrm>
            <a:off x="179512" y="44624"/>
            <a:ext cx="698477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5496" y="908720"/>
            <a:ext cx="900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Table 1: tolerances for foods other than food supplements including measurement uncertainty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44015" y="2060848"/>
          <a:ext cx="8892481" cy="3683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535233"/>
                <a:gridCol w="2070680"/>
                <a:gridCol w="5286568"/>
              </a:tblGrid>
              <a:tr h="370840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Tolerances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for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foods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includes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uncertainty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of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measurement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)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Vitamins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+50</a:t>
                      </a:r>
                      <a:r>
                        <a:rPr lang="it-IT" b="1" smtClean="0">
                          <a:solidFill>
                            <a:schemeClr val="bg1"/>
                          </a:solidFill>
                        </a:rPr>
                        <a:t>%** -35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Minerals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+45</a:t>
                      </a:r>
                      <a:r>
                        <a:rPr lang="it-IT" b="1" smtClean="0">
                          <a:solidFill>
                            <a:schemeClr val="bg1"/>
                          </a:solidFill>
                        </a:rPr>
                        <a:t>% -35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Carbohydrate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sugars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</a:p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Protein</a:t>
                      </a:r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</a:p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fibre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&lt;10 g per100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±2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smtClean="0">
                          <a:solidFill>
                            <a:schemeClr val="bg1"/>
                          </a:solidFill>
                        </a:rPr>
                        <a:t>10-40 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±20%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&gt;40 g per 100 g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±8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sz="1800" b="1" dirty="0" err="1" smtClean="0">
                          <a:solidFill>
                            <a:schemeClr val="bg1"/>
                          </a:solidFill>
                        </a:rPr>
                        <a:t>Fat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bg1"/>
                          </a:solidFill>
                        </a:rPr>
                        <a:t>&lt;10 g per100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±1.5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smtClean="0">
                          <a:solidFill>
                            <a:schemeClr val="bg1"/>
                          </a:solidFill>
                        </a:rPr>
                        <a:t>10-40 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±20%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&gt;40 g per 100 g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	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±8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72008" y="16748"/>
            <a:ext cx="7308304" cy="7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TOLLERANZE SUI VALORI RIPORTATI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Linee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guida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</a:rPr>
              <a:t>della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Commissione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Europea</a:t>
            </a:r>
            <a:r>
              <a:rPr lang="en-US" sz="2200" b="1" dirty="0" smtClean="0">
                <a:solidFill>
                  <a:schemeClr val="bg1"/>
                </a:solidFill>
              </a:rPr>
              <a:t> – </a:t>
            </a:r>
            <a:r>
              <a:rPr lang="en-US" sz="2200" b="1" dirty="0" err="1" smtClean="0">
                <a:solidFill>
                  <a:schemeClr val="bg1"/>
                </a:solidFill>
              </a:rPr>
              <a:t>Dicembre</a:t>
            </a:r>
            <a:r>
              <a:rPr lang="en-US" sz="2200" b="1" dirty="0" smtClean="0">
                <a:solidFill>
                  <a:schemeClr val="bg1"/>
                </a:solidFill>
              </a:rPr>
              <a:t> 2012	</a:t>
            </a:r>
          </a:p>
        </p:txBody>
      </p:sp>
      <p:sp>
        <p:nvSpPr>
          <p:cNvPr id="8" name="Rettangolo 7"/>
          <p:cNvSpPr/>
          <p:nvPr/>
        </p:nvSpPr>
        <p:spPr>
          <a:xfrm>
            <a:off x="72008" y="5805264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** for vitamin C in liquids, higher upper tolerance values could be accepted 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2008" y="1844824"/>
          <a:ext cx="8964488" cy="30378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39752"/>
                <a:gridCol w="2160240"/>
                <a:gridCol w="4464496"/>
              </a:tblGrid>
              <a:tr h="370840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Tolerances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for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foods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includes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uncertainty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of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it-IT" b="1" dirty="0" err="1" smtClean="0">
                          <a:solidFill>
                            <a:schemeClr val="bg1"/>
                          </a:solidFill>
                        </a:rPr>
                        <a:t>measurement</a:t>
                      </a:r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  <a:alpha val="58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Saturates, </a:t>
                      </a:r>
                    </a:p>
                    <a:p>
                      <a:r>
                        <a:rPr lang="en-US" sz="1800" b="1" smtClean="0">
                          <a:solidFill>
                            <a:schemeClr val="bg1"/>
                          </a:solidFill>
                        </a:rPr>
                        <a:t>Mono-unsaturates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1800" b="1" dirty="0" err="1" smtClean="0">
                          <a:solidFill>
                            <a:schemeClr val="bg1"/>
                          </a:solidFill>
                        </a:rPr>
                        <a:t>Polyunsaturates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&lt;4 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±0.8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≥4g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±20%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Sodium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&lt;0.5 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b="1" dirty="0" smtClean="0">
                          <a:solidFill>
                            <a:schemeClr val="bg1"/>
                          </a:solidFill>
                        </a:rPr>
                        <a:t>±0.15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5400" cap="flat" cmpd="sng" algn="ctr">
                      <a:noFill/>
                      <a:prstDash val="soli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≥0.5 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±20%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Salt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bg1"/>
                          </a:solidFill>
                        </a:rPr>
                        <a:t>&lt;1.25 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bg1"/>
                          </a:solidFill>
                        </a:rPr>
                        <a:t>±0.375 g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25400" cap="flat" cmpd="sng" algn="ctr">
                      <a:noFill/>
                      <a:prstDash val="soli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≥1.25 g per 100 g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±20%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35496" y="5013176"/>
            <a:ext cx="900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200" dirty="0" smtClean="0">
                <a:solidFill>
                  <a:schemeClr val="bg1"/>
                </a:solidFill>
              </a:rPr>
              <a:t>Per la dichiarazione nutrizionale di alimenti per i quali viene fatta un'indicazione nutrizionale o sulla salute secondo il Regolamento 1924/2006/EC, così come nel caso di aggiunta di vitamine e minerali ai sensi del regolamento 1925/2006/EC, si applicano tolleranze differenti.</a:t>
            </a:r>
            <a:endParaRPr lang="it-IT" sz="2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2008" y="16748"/>
            <a:ext cx="7308304" cy="7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TOLLERANZE SUI VALORI RIPORTATI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Linee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guida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</a:rPr>
              <a:t>della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Commissione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Europea</a:t>
            </a:r>
            <a:r>
              <a:rPr lang="en-US" sz="2200" b="1" dirty="0" smtClean="0">
                <a:solidFill>
                  <a:schemeClr val="bg1"/>
                </a:solidFill>
              </a:rPr>
              <a:t> – </a:t>
            </a:r>
            <a:r>
              <a:rPr lang="en-US" sz="2200" b="1" dirty="0" err="1" smtClean="0">
                <a:solidFill>
                  <a:schemeClr val="bg1"/>
                </a:solidFill>
              </a:rPr>
              <a:t>Dicembre</a:t>
            </a:r>
            <a:r>
              <a:rPr lang="en-US" sz="2200" b="1" dirty="0" smtClean="0">
                <a:solidFill>
                  <a:schemeClr val="bg1"/>
                </a:solidFill>
              </a:rPr>
              <a:t> 2012	</a:t>
            </a:r>
          </a:p>
        </p:txBody>
      </p:sp>
      <p:sp>
        <p:nvSpPr>
          <p:cNvPr id="9" name="Rettangolo 8"/>
          <p:cNvSpPr/>
          <p:nvPr/>
        </p:nvSpPr>
        <p:spPr>
          <a:xfrm>
            <a:off x="35496" y="908720"/>
            <a:ext cx="90000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Table 1: tolerances for foods other than food supplements including measurement uncertainty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8504" y="1347147"/>
            <a:ext cx="9000000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If the value measured is outside the tolerance for the declared value this should be subject to a specific assessment to decide whether some action/measures should be taken. The following aspects should, for example, be taken into account in this consideration: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a) the nutrient in question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b) the extent of the deviation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c) the nature of the deviation (overestimation or underestimation) in relation to the nutrient concerned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d) </a:t>
            </a:r>
            <a:r>
              <a:rPr lang="en-US" sz="2200" b="1" i="1" dirty="0" smtClean="0">
                <a:solidFill>
                  <a:srgbClr val="FF0000"/>
                </a:solidFill>
              </a:rPr>
              <a:t>natural high variation of the nutrient, including seasonality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e) </a:t>
            </a:r>
            <a:r>
              <a:rPr lang="en-US" sz="2200" b="1" i="1" dirty="0" smtClean="0">
                <a:solidFill>
                  <a:srgbClr val="FF0000"/>
                </a:solidFill>
              </a:rPr>
              <a:t>particular high degradation rates of nutrients in some food matrices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f) particular high analytical variability of nutrients in a specific food matrix</a:t>
            </a:r>
          </a:p>
          <a:p>
            <a:r>
              <a:rPr lang="en-US" sz="2200" b="1" dirty="0" smtClean="0">
                <a:solidFill>
                  <a:schemeClr val="bg1"/>
                </a:solidFill>
              </a:rPr>
              <a:t>g) </a:t>
            </a:r>
            <a:r>
              <a:rPr lang="en-US" sz="2200" b="1" i="1" dirty="0" smtClean="0">
                <a:solidFill>
                  <a:srgbClr val="FF0000"/>
                </a:solidFill>
              </a:rPr>
              <a:t>particular low homogeneity of a product leading to particular high variation of nutrient content in a product that is not offset by the sampling procedure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72008" y="16748"/>
            <a:ext cx="7308304" cy="7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TOLLERANZE SUI VALORI RIPORTATI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Linee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guida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</a:rPr>
              <a:t>della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Commissione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Europea</a:t>
            </a:r>
            <a:r>
              <a:rPr lang="en-US" sz="2200" b="1" dirty="0" smtClean="0">
                <a:solidFill>
                  <a:schemeClr val="bg1"/>
                </a:solidFill>
              </a:rPr>
              <a:t> – </a:t>
            </a:r>
            <a:r>
              <a:rPr lang="en-US" sz="2200" b="1" dirty="0" err="1" smtClean="0">
                <a:solidFill>
                  <a:schemeClr val="bg1"/>
                </a:solidFill>
              </a:rPr>
              <a:t>Dicembre</a:t>
            </a:r>
            <a:r>
              <a:rPr lang="en-US" sz="2200" b="1" dirty="0" smtClean="0">
                <a:solidFill>
                  <a:schemeClr val="bg1"/>
                </a:solidFill>
              </a:rPr>
              <a:t> 2012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6496" y="1340768"/>
            <a:ext cx="9000000" cy="44935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000000"/>
                </a:solidFill>
                <a:latin typeface="Times New Roman"/>
              </a:rPr>
              <a:t>h) compliance of the majority of samples from the lot with the tolerance range, if such data is available </a:t>
            </a:r>
          </a:p>
          <a:p>
            <a:pPr algn="just"/>
            <a:r>
              <a:rPr lang="en-US" sz="2200" b="1" dirty="0" err="1" smtClean="0">
                <a:solidFill>
                  <a:srgbClr val="000000"/>
                </a:solidFill>
                <a:latin typeface="Times New Roman"/>
              </a:rPr>
              <a:t>i</a:t>
            </a:r>
            <a:r>
              <a:rPr lang="en-US" sz="2200" b="1" dirty="0" smtClean="0">
                <a:solidFill>
                  <a:srgbClr val="000000"/>
                </a:solidFill>
                <a:latin typeface="Times New Roman"/>
              </a:rPr>
              <a:t>) validity of the manufacturer's process for establishing the declared nutrient value </a:t>
            </a:r>
          </a:p>
          <a:p>
            <a:pPr algn="just"/>
            <a:r>
              <a:rPr lang="en-US" sz="2200" b="1" dirty="0" smtClean="0">
                <a:solidFill>
                  <a:srgbClr val="000000"/>
                </a:solidFill>
                <a:latin typeface="Times New Roman"/>
              </a:rPr>
              <a:t>j) how the self-monitoring of the company functions in general </a:t>
            </a:r>
          </a:p>
          <a:p>
            <a:pPr algn="just"/>
            <a:r>
              <a:rPr lang="en-US" sz="2200" b="1" dirty="0" smtClean="0">
                <a:solidFill>
                  <a:srgbClr val="000000"/>
                </a:solidFill>
                <a:latin typeface="Times New Roman"/>
              </a:rPr>
              <a:t>k) previous problems or previous sanctions against the company </a:t>
            </a:r>
          </a:p>
          <a:p>
            <a:pPr algn="just"/>
            <a:endParaRPr lang="it-IT" sz="2200" b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en-US" sz="2200" b="1" dirty="0" smtClean="0">
                <a:solidFill>
                  <a:srgbClr val="000000"/>
                </a:solidFill>
                <a:latin typeface="Times New Roman"/>
              </a:rPr>
              <a:t>These aspects will also influence the degree of sanctions if they are considered necessary, whether it should be, for example, extended guidelines, warnings, enforcement notice or fines. </a:t>
            </a:r>
          </a:p>
          <a:p>
            <a:pPr algn="just"/>
            <a:endParaRPr lang="en-US" sz="2200" b="1" dirty="0" smtClean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en-US" sz="2200" b="1" i="1" u="sng" dirty="0" smtClean="0">
                <a:solidFill>
                  <a:srgbClr val="FF0000"/>
                </a:solidFill>
                <a:latin typeface="Times New Roman"/>
              </a:rPr>
              <a:t>Manufacturers may be asked to provide the rationale justifying deviation from tolerances and details on the particular reasons appearing. </a:t>
            </a:r>
            <a:endParaRPr lang="it-IT" sz="2200" b="1" i="1" u="sng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2008" y="16748"/>
            <a:ext cx="7308304" cy="7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TOLLERANZE SUI VALORI RIPORTATI</a:t>
            </a:r>
          </a:p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Linee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guida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err="1" smtClean="0">
                <a:solidFill>
                  <a:schemeClr val="bg1"/>
                </a:solidFill>
              </a:rPr>
              <a:t>della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Commissione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Europea</a:t>
            </a:r>
            <a:r>
              <a:rPr lang="en-US" sz="2200" b="1" dirty="0" smtClean="0">
                <a:solidFill>
                  <a:schemeClr val="bg1"/>
                </a:solidFill>
              </a:rPr>
              <a:t> – </a:t>
            </a:r>
            <a:r>
              <a:rPr lang="en-US" sz="2200" b="1" dirty="0" err="1" smtClean="0">
                <a:solidFill>
                  <a:schemeClr val="bg1"/>
                </a:solidFill>
              </a:rPr>
              <a:t>Dicembre</a:t>
            </a:r>
            <a:r>
              <a:rPr lang="en-US" sz="2200" b="1" dirty="0" smtClean="0">
                <a:solidFill>
                  <a:schemeClr val="bg1"/>
                </a:solidFill>
              </a:rPr>
              <a:t> 2012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5496" y="188640"/>
            <a:ext cx="9144000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 smtClean="0">
                <a:solidFill>
                  <a:schemeClr val="bg1"/>
                </a:solidFill>
              </a:rPr>
              <a:t>Caso</a:t>
            </a:r>
            <a:r>
              <a:rPr lang="en-US" sz="2200" b="1" dirty="0" smtClean="0">
                <a:solidFill>
                  <a:schemeClr val="bg1"/>
                </a:solidFill>
              </a:rPr>
              <a:t> Studio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PISELLI SURGELATI 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(116 </a:t>
            </a:r>
            <a:r>
              <a:rPr lang="en-US" sz="2200" b="1" dirty="0" err="1" smtClean="0">
                <a:solidFill>
                  <a:schemeClr val="bg1"/>
                </a:solidFill>
              </a:rPr>
              <a:t>campioni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analizzati</a:t>
            </a:r>
            <a:r>
              <a:rPr lang="en-US" sz="2200" b="1" dirty="0" smtClean="0">
                <a:solidFill>
                  <a:schemeClr val="bg1"/>
                </a:solidFill>
              </a:rPr>
              <a:t>)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44010" y="1556792"/>
          <a:ext cx="8820478" cy="4966841"/>
        </p:xfrm>
        <a:graphic>
          <a:graphicData uri="http://schemas.openxmlformats.org/drawingml/2006/table">
            <a:tbl>
              <a:tblPr/>
              <a:tblGrid>
                <a:gridCol w="1585101"/>
                <a:gridCol w="935183"/>
                <a:gridCol w="774593"/>
                <a:gridCol w="845081"/>
                <a:gridCol w="864695"/>
                <a:gridCol w="854888"/>
                <a:gridCol w="854888"/>
                <a:gridCol w="1104230"/>
                <a:gridCol w="1001819"/>
              </a:tblGrid>
              <a:tr h="1002968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Media</a:t>
                      </a: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Scarto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Scarto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Tolleranza </a:t>
                      </a:r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min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Tolleranza </a:t>
                      </a:r>
                      <a:r>
                        <a:rPr lang="it-IT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Sostanza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secca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14.73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26.99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20.59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Carboidrati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totali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7.5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-3.3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+3.5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5.45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9.54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Zuccheri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7.2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5.0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+2.2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2.95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7.04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Amido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4.6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-2.3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+3.0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2.55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6.64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Fibra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-2.2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+3.1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0.45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4.54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Proteine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3.7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7.1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-1.6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+1.8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3.25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7.34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Grassi totali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-0.5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+0.3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Energia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kCal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39.22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68.38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53.58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-14.36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+14.8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6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Vitamina C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mg/100 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-11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+9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Folati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mcg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/100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20.0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80.0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30.0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+50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20.0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45.0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Vitamina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B1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it-IT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mcg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/100 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-120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+180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  <a:endParaRPr lang="it-IT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72008" y="116632"/>
            <a:ext cx="7308304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COME PRESENTARE LE INDICAZIONI NUTRIZIONALI OBBLIGATORIE</a:t>
            </a:r>
          </a:p>
        </p:txBody>
      </p:sp>
      <p:sp>
        <p:nvSpPr>
          <p:cNvPr id="3" name="Rettangolo 2"/>
          <p:cNvSpPr/>
          <p:nvPr/>
        </p:nvSpPr>
        <p:spPr>
          <a:xfrm>
            <a:off x="179512" y="980728"/>
            <a:ext cx="8964488" cy="21236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73050" indent="-273050"/>
            <a:r>
              <a:rPr lang="it-IT" sz="2200" b="1" dirty="0" smtClean="0">
                <a:solidFill>
                  <a:schemeClr val="bg1"/>
                </a:solidFill>
              </a:rPr>
              <a:t>1. Le indicazioni di cui all’articolo 30, paragrafi 1 e 2, figurano nello stesso campo visivo. Tali indicazioni sono presentate insieme in un formato chiaro e, se del caso, nell’ordine di presentazione di cui all’allegato XV. </a:t>
            </a:r>
          </a:p>
          <a:p>
            <a:pPr marL="273050" indent="-273050"/>
            <a:r>
              <a:rPr lang="it-IT" sz="2200" b="1" dirty="0" smtClean="0">
                <a:solidFill>
                  <a:schemeClr val="bg1"/>
                </a:solidFill>
              </a:rPr>
              <a:t>2. Le indicazioni di cui all’articolo 30, paragrafi 1 e 2, sono presentate in formato tabulare, se lo spazio lo consente, con allineamento delle cifre. In mancanza di spazio, la dichiarazione è presentata in formato lineare. </a:t>
            </a:r>
            <a:endParaRPr lang="it-IT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691680" y="3140968"/>
          <a:ext cx="5112568" cy="3438436"/>
        </p:xfrm>
        <a:graphic>
          <a:graphicData uri="http://schemas.openxmlformats.org/drawingml/2006/table">
            <a:tbl>
              <a:tblPr/>
              <a:tblGrid>
                <a:gridCol w="2556284"/>
                <a:gridCol w="2556284"/>
              </a:tblGrid>
              <a:tr h="65094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 100 g</a:t>
                      </a:r>
                    </a:p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(o per 100 ml)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5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Energia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kcal	60</a:t>
                      </a:r>
                    </a:p>
                    <a:p>
                      <a:pPr marL="36000"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kj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257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Proteine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5.3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Carboidrati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7.5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070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di cui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Zuccheri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5.0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Grassi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0.5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070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di cui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Acidi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grassi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saturi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0</a:t>
                      </a:r>
                      <a:r>
                        <a:rPr lang="de-DE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(&lt;0.1)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Sale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(&lt;0.005)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07504" y="44624"/>
            <a:ext cx="7200000" cy="100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ALTRE FORME </a:t>
            </a:r>
            <a:r>
              <a:rPr kumimoji="0" lang="it-IT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DICHIARAZIONI NUTRIZIONALI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108520" y="3984446"/>
            <a:ext cx="9000000" cy="18928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400" b="1" dirty="0" smtClean="0">
                <a:solidFill>
                  <a:schemeClr val="bg1"/>
                </a:solidFill>
              </a:rPr>
              <a:t>Art. 32 par.5</a:t>
            </a:r>
          </a:p>
          <a:p>
            <a:r>
              <a:rPr lang="it-IT" sz="2400" b="1" dirty="0" smtClean="0">
                <a:solidFill>
                  <a:schemeClr val="bg1"/>
                </a:solidFill>
              </a:rPr>
              <a:t>Quando sono fornite le informazioni di cui al paragrafo 4, in loro stretta prossimità 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</a:t>
            </a:r>
            <a:r>
              <a:rPr lang="it-IT" sz="2400" b="1" dirty="0" smtClean="0">
                <a:solidFill>
                  <a:schemeClr val="bg1"/>
                </a:solidFill>
              </a:rPr>
              <a:t> figurare la seguente dicitura supplementare: «Assunzioni di riferimento di un adulto medio (8 400 </a:t>
            </a:r>
            <a:r>
              <a:rPr lang="it-IT" sz="2400" b="1" dirty="0" err="1" smtClean="0">
                <a:solidFill>
                  <a:schemeClr val="bg1"/>
                </a:solidFill>
              </a:rPr>
              <a:t>kJ</a:t>
            </a:r>
            <a:r>
              <a:rPr lang="it-IT" sz="2400" b="1" dirty="0" smtClean="0">
                <a:solidFill>
                  <a:schemeClr val="bg1"/>
                </a:solidFill>
              </a:rPr>
              <a:t>/2 000 kcal)».</a:t>
            </a:r>
          </a:p>
        </p:txBody>
      </p:sp>
      <p:sp>
        <p:nvSpPr>
          <p:cNvPr id="5" name="Rettangolo 4"/>
          <p:cNvSpPr/>
          <p:nvPr/>
        </p:nvSpPr>
        <p:spPr>
          <a:xfrm>
            <a:off x="107504" y="1168003"/>
            <a:ext cx="9000000" cy="26930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400" b="1" dirty="0" smtClean="0">
                <a:solidFill>
                  <a:schemeClr val="bg1"/>
                </a:solidFill>
              </a:rPr>
              <a:t>Art. 32 par.4</a:t>
            </a:r>
          </a:p>
          <a:p>
            <a:r>
              <a:rPr lang="it-I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alla forma di espressione di cui al paragrafo 2 del presente articolo, il valore energetico e le quantità di sostanze nutritive di cui all’articolo 30, paragrafi 1, 3, 4 e 5, 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possono</a:t>
            </a:r>
            <a:r>
              <a:rPr lang="it-IT" sz="2400" b="1" dirty="0" smtClean="0">
                <a:solidFill>
                  <a:schemeClr val="bg1"/>
                </a:solidFill>
              </a:rPr>
              <a:t> essere espressi, se del caso, per 100 g o 100 ml quale percentuale delle assunzioni di riferimento fissate nell’allegato XIII, parte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07504" y="116632"/>
            <a:ext cx="7200800" cy="97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ALTRE FORME </a:t>
            </a:r>
            <a:r>
              <a:rPr kumimoji="0" lang="it-IT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DICHIARAZIONI NUTRIZIONALI</a:t>
            </a:r>
          </a:p>
        </p:txBody>
      </p:sp>
      <p:sp>
        <p:nvSpPr>
          <p:cNvPr id="5" name="Rettangolo 4"/>
          <p:cNvSpPr/>
          <p:nvPr/>
        </p:nvSpPr>
        <p:spPr>
          <a:xfrm>
            <a:off x="107504" y="1163940"/>
            <a:ext cx="9000000" cy="11849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Allegato XIII, parte B.</a:t>
            </a:r>
          </a:p>
          <a:p>
            <a:pPr>
              <a:spcAft>
                <a:spcPts val="600"/>
              </a:spcAft>
              <a:tabLst>
                <a:tab pos="2605088" algn="l"/>
              </a:tabLst>
            </a:pPr>
            <a:r>
              <a:rPr lang="it-IT" sz="2200" dirty="0" smtClean="0">
                <a:solidFill>
                  <a:schemeClr val="bg1"/>
                </a:solidFill>
              </a:rPr>
              <a:t>CONSUMI </a:t>
            </a:r>
            <a:r>
              <a:rPr lang="it-IT" sz="2200" dirty="0" err="1" smtClean="0">
                <a:solidFill>
                  <a:schemeClr val="bg1"/>
                </a:solidFill>
              </a:rPr>
              <a:t>DI</a:t>
            </a:r>
            <a:r>
              <a:rPr lang="it-IT" sz="2200" dirty="0" smtClean="0">
                <a:solidFill>
                  <a:schemeClr val="bg1"/>
                </a:solidFill>
              </a:rPr>
              <a:t> RIFERIMENTO </a:t>
            </a:r>
            <a:r>
              <a:rPr lang="it-IT" sz="2200" dirty="0" err="1" smtClean="0">
                <a:solidFill>
                  <a:schemeClr val="bg1"/>
                </a:solidFill>
              </a:rPr>
              <a:t>DI</a:t>
            </a:r>
            <a:r>
              <a:rPr lang="it-IT" sz="2200" dirty="0" smtClean="0">
                <a:solidFill>
                  <a:schemeClr val="bg1"/>
                </a:solidFill>
              </a:rPr>
              <a:t> ELEMENTI ENERGETICI E </a:t>
            </a:r>
            <a:r>
              <a:rPr lang="it-IT" sz="2200" dirty="0" err="1" smtClean="0">
                <a:solidFill>
                  <a:schemeClr val="bg1"/>
                </a:solidFill>
              </a:rPr>
              <a:t>DI</a:t>
            </a:r>
            <a:r>
              <a:rPr lang="it-IT" sz="2200" dirty="0" smtClean="0">
                <a:solidFill>
                  <a:schemeClr val="bg1"/>
                </a:solidFill>
              </a:rPr>
              <a:t> DETERMINATI ELEMENTI NUTRITIVI DIVERSI DALLE VITAMINE E DAI SALI MINERALI (ADULTI)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611560" y="2492896"/>
          <a:ext cx="792088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5784">
                <a:tc>
                  <a:txBody>
                    <a:bodyPr/>
                    <a:lstStyle/>
                    <a:p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Elementi nutritivi o energetici</a:t>
                      </a:r>
                      <a:endParaRPr lang="it-IT" sz="2200" dirty="0"/>
                    </a:p>
                  </a:txBody>
                  <a:tcPr>
                    <a:solidFill>
                      <a:schemeClr val="accent1">
                        <a:alpha val="5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Consumo di riferimento</a:t>
                      </a:r>
                      <a:endParaRPr lang="it-IT" sz="2200" dirty="0"/>
                    </a:p>
                  </a:txBody>
                  <a:tcPr>
                    <a:solidFill>
                      <a:schemeClr val="accent1">
                        <a:alpha val="56000"/>
                      </a:schemeClr>
                    </a:solidFill>
                  </a:tcPr>
                </a:tc>
              </a:tr>
              <a:tr h="375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Energia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8 400 </a:t>
                      </a:r>
                      <a:r>
                        <a:rPr lang="it-IT" sz="2200" b="1" dirty="0" err="1" smtClean="0">
                          <a:solidFill>
                            <a:schemeClr val="bg1"/>
                          </a:solidFill>
                        </a:rPr>
                        <a:t>kJ</a:t>
                      </a: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/2 000 kcal</a:t>
                      </a:r>
                      <a:endParaRPr lang="it-IT" sz="2200" dirty="0"/>
                    </a:p>
                  </a:txBody>
                  <a:tcPr/>
                </a:tc>
              </a:tr>
              <a:tr h="375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Grassi totali</a:t>
                      </a:r>
                      <a:endParaRPr lang="it-IT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70 g</a:t>
                      </a:r>
                    </a:p>
                  </a:txBody>
                  <a:tcPr/>
                </a:tc>
              </a:tr>
              <a:tr h="5234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  <a:tabLst>
                          <a:tab pos="2605088" algn="l"/>
                        </a:tabLst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Acidi grassi saturi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20 g</a:t>
                      </a:r>
                    </a:p>
                  </a:txBody>
                  <a:tcPr/>
                </a:tc>
              </a:tr>
              <a:tr h="523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605088" algn="l"/>
                        </a:tabLst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Carboidrati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260 g</a:t>
                      </a:r>
                    </a:p>
                  </a:txBody>
                  <a:tcPr/>
                </a:tc>
              </a:tr>
              <a:tr h="523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605088" algn="l"/>
                        </a:tabLst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Zuccheri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90 g</a:t>
                      </a:r>
                    </a:p>
                  </a:txBody>
                  <a:tcPr/>
                </a:tc>
              </a:tr>
              <a:tr h="523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605088" algn="l"/>
                        </a:tabLst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Proteine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50 g</a:t>
                      </a:r>
                    </a:p>
                  </a:txBody>
                  <a:tcPr/>
                </a:tc>
              </a:tr>
              <a:tr h="523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2605088" algn="l"/>
                        </a:tabLst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Sale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b="1" dirty="0" smtClean="0">
                          <a:solidFill>
                            <a:schemeClr val="bg1"/>
                          </a:solidFill>
                        </a:rPr>
                        <a:t>6 g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620688"/>
            <a:ext cx="8352928" cy="3108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SITUAZIONE ATTUALE</a:t>
            </a:r>
          </a:p>
          <a:p>
            <a:pPr algn="just"/>
            <a:r>
              <a:rPr lang="it-IT" sz="2400" b="1" u="sng" dirty="0" smtClean="0">
                <a:solidFill>
                  <a:schemeClr val="bg1"/>
                </a:solidFill>
              </a:rPr>
              <a:t>Sino al 13 dicembre 2014 </a:t>
            </a: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le indicazioni nutrizionali sono facoltative e si può seguire o il  </a:t>
            </a:r>
            <a:r>
              <a:rPr lang="it-IT" sz="2400" b="1" dirty="0" err="1" smtClean="0">
                <a:solidFill>
                  <a:schemeClr val="bg1"/>
                </a:solidFill>
              </a:rPr>
              <a:t>D.Lgs.</a:t>
            </a:r>
            <a:r>
              <a:rPr lang="it-IT" sz="2400" b="1" dirty="0" smtClean="0">
                <a:solidFill>
                  <a:schemeClr val="bg1"/>
                </a:solidFill>
              </a:rPr>
              <a:t> 77 o il Regolamento 1169.</a:t>
            </a: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smtClean="0">
                <a:solidFill>
                  <a:schemeClr val="bg1"/>
                </a:solidFill>
              </a:rPr>
              <a:t>Gli alimenti immessi sul mercato o etichettati 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</a:t>
            </a:r>
            <a:r>
              <a:rPr lang="it-IT" sz="2400" b="1" dirty="0" smtClean="0">
                <a:solidFill>
                  <a:schemeClr val="bg1"/>
                </a:solidFill>
              </a:rPr>
              <a:t> del 13 dicembre 2014 possono essere commercializzati fino all’esaurimento delle scorte.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3847688"/>
            <a:ext cx="8352928" cy="27392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400" b="1" u="sng" dirty="0" smtClean="0">
                <a:solidFill>
                  <a:schemeClr val="bg1"/>
                </a:solidFill>
              </a:rPr>
              <a:t>Dal 14 dicembre 2014 sino al 13 dicembre 2016</a:t>
            </a: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le indicazioni nutrizionali rimangono facoltative, ma bisogna seguire il Regolamento 1169.</a:t>
            </a:r>
          </a:p>
          <a:p>
            <a:pPr algn="just"/>
            <a:endParaRPr lang="it-IT" sz="24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Gli alimenti immessi sul mercato o etichettati 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</a:t>
            </a:r>
            <a:r>
              <a:rPr lang="it-IT" sz="2400" b="1" dirty="0" smtClean="0">
                <a:solidFill>
                  <a:schemeClr val="bg1"/>
                </a:solidFill>
              </a:rPr>
              <a:t> del 13 dicembre 2016 possono essere commercializzati fino all’esaurimento delle scorte. 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97160" y="58614"/>
            <a:ext cx="7283152" cy="149817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ALTRE FORME </a:t>
            </a:r>
            <a:r>
              <a:rPr kumimoji="0" lang="it-IT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DICHIARAZIONI NUTRIZIONALI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2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Espressione per porzione o per unità di consumo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it-IT" sz="2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porzione o l’unità utilizzata è indicata immediatamente accanto alla dichiarazione nutrizionale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08504" y="1622405"/>
            <a:ext cx="9000000" cy="4924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33 par.1</a:t>
            </a:r>
          </a:p>
          <a:p>
            <a:r>
              <a:rPr lang="it-IT" sz="2200" dirty="0" smtClean="0">
                <a:solidFill>
                  <a:schemeClr val="bg1"/>
                </a:solidFill>
              </a:rPr>
              <a:t>Nei seguenti casi il valore energetico e le quantità di sostanze nutritive di cui all’articolo 30, paragrafi da 1 a 5, possono essere espressi per porzione e/o per unità di consumo, facilmente riconoscibile dal consumatore, a condizione che siano quantificate sull’etichetta la porzione o l’unità utilizzate e sia indicato il numero di porzioni o unità contenute nell’imballaggio:</a:t>
            </a:r>
          </a:p>
          <a:p>
            <a:pPr marL="273050"/>
            <a:r>
              <a:rPr lang="it-IT" sz="2200" dirty="0" smtClean="0">
                <a:solidFill>
                  <a:schemeClr val="bg1"/>
                </a:solidFill>
              </a:rPr>
              <a:t>a)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</a:t>
            </a:r>
            <a:r>
              <a:rPr lang="it-IT" sz="2200" dirty="0" smtClean="0">
                <a:solidFill>
                  <a:schemeClr val="bg1"/>
                </a:solidFill>
              </a:rPr>
              <a:t> alla forma di espressione per 100 g o per 100 ml di cui all’articolo 32, paragrafo 2;</a:t>
            </a:r>
          </a:p>
          <a:p>
            <a:pPr marL="273050"/>
            <a:r>
              <a:rPr lang="it-IT" sz="2200" dirty="0" smtClean="0">
                <a:solidFill>
                  <a:schemeClr val="bg1"/>
                </a:solidFill>
              </a:rPr>
              <a:t>b)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</a:t>
            </a:r>
            <a:r>
              <a:rPr lang="it-IT" sz="2200" dirty="0" smtClean="0">
                <a:solidFill>
                  <a:schemeClr val="bg1"/>
                </a:solidFill>
              </a:rPr>
              <a:t> alla forma di espressione per 100 g o per 100 ml di cui all’articolo 32, paragrafo 3, per quanto concerne le quantità di vitamine e sali minerali </a:t>
            </a:r>
            <a:r>
              <a:rPr lang="it-IT" sz="2200" i="1" dirty="0" smtClean="0">
                <a:solidFill>
                  <a:schemeClr val="bg1"/>
                </a:solidFill>
              </a:rPr>
              <a:t>(percentuali delle assunzioni di riferimento)</a:t>
            </a:r>
            <a:r>
              <a:rPr lang="it-IT" sz="2200" dirty="0" smtClean="0">
                <a:solidFill>
                  <a:schemeClr val="bg1"/>
                </a:solidFill>
              </a:rPr>
              <a:t>;</a:t>
            </a:r>
          </a:p>
          <a:p>
            <a:pPr marL="273050"/>
            <a:r>
              <a:rPr lang="it-IT" sz="2200" dirty="0" smtClean="0">
                <a:solidFill>
                  <a:schemeClr val="bg1"/>
                </a:solidFill>
              </a:rPr>
              <a:t>c)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</a:t>
            </a:r>
            <a:r>
              <a:rPr lang="it-IT" sz="2200" dirty="0" smtClean="0">
                <a:solidFill>
                  <a:schemeClr val="bg1"/>
                </a:solidFill>
              </a:rPr>
              <a:t>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in luogo </a:t>
            </a:r>
            <a:r>
              <a:rPr lang="it-IT" sz="2200" dirty="0" smtClean="0">
                <a:solidFill>
                  <a:schemeClr val="bg1"/>
                </a:solidFill>
              </a:rPr>
              <a:t>della forma di espressione per 100 g o per 100 ml di cui all’articolo 32, paragrafo 4 </a:t>
            </a:r>
            <a:r>
              <a:rPr lang="it-IT" sz="2200" i="1" dirty="0" smtClean="0">
                <a:solidFill>
                  <a:schemeClr val="bg1"/>
                </a:solidFill>
              </a:rPr>
              <a:t>(percentuali delle assunzioni di riferimento)</a:t>
            </a:r>
            <a:r>
              <a:rPr lang="it-IT" sz="22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79512" y="117793"/>
            <a:ext cx="6588000" cy="4308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COME PRESENTARE LE INDICAZIONI NUTRIZIONALI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51520" y="908720"/>
          <a:ext cx="8712968" cy="5375897"/>
        </p:xfrm>
        <a:graphic>
          <a:graphicData uri="http://schemas.openxmlformats.org/drawingml/2006/table">
            <a:tbl>
              <a:tblPr/>
              <a:tblGrid>
                <a:gridCol w="2448272"/>
                <a:gridCol w="2016224"/>
                <a:gridCol w="2008110"/>
                <a:gridCol w="224138"/>
                <a:gridCol w="2016224"/>
              </a:tblGrid>
              <a:tr h="65094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 100 g</a:t>
                      </a:r>
                    </a:p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(o per 100 ml)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porzione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porzione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= 200 g</a:t>
                      </a:r>
                    </a:p>
                    <a:p>
                      <a:pPr algn="ctr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Contiene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5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porzioni</a:t>
                      </a:r>
                      <a:endParaRPr lang="it-IT" dirty="0"/>
                    </a:p>
                  </a:txBody>
                  <a:tcPr marL="9236" marR="9236" marT="9236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% del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consumo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di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riferimento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giornaliero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per 100 g (o 100 ml)*</a:t>
                      </a:r>
                      <a:endParaRPr lang="it-IT" dirty="0"/>
                    </a:p>
                  </a:txBody>
                  <a:tcPr marL="9236" marR="9236" marT="9236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165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Energia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kcal	60</a:t>
                      </a:r>
                    </a:p>
                    <a:p>
                      <a:pPr marL="36000"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kj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257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kcal	120</a:t>
                      </a:r>
                    </a:p>
                    <a:p>
                      <a:pPr marL="36000"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kj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	514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 	3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Proteine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	11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	11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324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Carboidrati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7.5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	3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2675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di cui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Zuccheri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5.0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	10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	6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Grassi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0.5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	1.0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	0.7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62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di cui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Acidi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grassi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saturi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0</a:t>
                      </a:r>
                      <a:r>
                        <a:rPr lang="de-DE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(&lt;0.1)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	</a:t>
                      </a:r>
                      <a:r>
                        <a:rPr lang="de-DE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0.1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	0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Fibra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2.5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	5.0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Sale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l" fontAlgn="b">
                        <a:spcAft>
                          <a:spcPts val="600"/>
                        </a:spcAft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	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(&lt;0.005)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	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 (&lt;0.005)</a:t>
                      </a:r>
                      <a:endParaRPr lang="it-IT" dirty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	0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73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Vitamine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 100 g</a:t>
                      </a:r>
                    </a:p>
                    <a:p>
                      <a:pPr algn="ctr" fontAlgn="b"/>
                      <a:r>
                        <a:rPr lang="it-IT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(o per 100 ml)</a:t>
                      </a: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 del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consumo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di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riferimento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giornaliero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per 100 g (o 100 ml)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Per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porzione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porzione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= 200 g</a:t>
                      </a:r>
                    </a:p>
                    <a:p>
                      <a:pPr algn="ctr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Contiene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5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porzioni</a:t>
                      </a:r>
                      <a:endParaRPr lang="it-IT" dirty="0" smtClean="0"/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Vitamina</a:t>
                      </a:r>
                      <a:r>
                        <a:rPr lang="de-DE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C</a:t>
                      </a:r>
                      <a:endParaRPr lang="de-DE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/>
                      <a:r>
                        <a:rPr lang="it-IT" sz="1800" dirty="0" smtClean="0">
                          <a:solidFill>
                            <a:schemeClr val="bg1"/>
                          </a:solidFill>
                        </a:rPr>
                        <a:t>mg	30</a:t>
                      </a:r>
                      <a:endParaRPr lang="it-IT" sz="1800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38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   mg 	60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0" i="0" u="none" strike="noStrike" dirty="0" err="1" smtClean="0">
                          <a:solidFill>
                            <a:schemeClr val="bg1"/>
                          </a:solidFill>
                          <a:latin typeface="Calibri"/>
                        </a:rPr>
                        <a:t>Tiammina</a:t>
                      </a:r>
                      <a:endParaRPr lang="de-DE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/>
                      <a:r>
                        <a:rPr lang="it-IT" sz="1800" dirty="0" smtClean="0">
                          <a:solidFill>
                            <a:schemeClr val="bg1"/>
                          </a:solidFill>
                          <a:latin typeface="Symbol" pitchFamily="18" charset="2"/>
                        </a:rPr>
                        <a:t>m</a:t>
                      </a:r>
                      <a:r>
                        <a:rPr lang="it-IT" sz="1800" dirty="0" smtClean="0">
                          <a:solidFill>
                            <a:schemeClr val="bg1"/>
                          </a:solidFill>
                        </a:rPr>
                        <a:t>g	300</a:t>
                      </a:r>
                      <a:endParaRPr lang="it-IT" sz="1800" dirty="0">
                        <a:solidFill>
                          <a:schemeClr val="bg1"/>
                        </a:solidFill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27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chemeClr val="bg1"/>
                          </a:solidFill>
                          <a:latin typeface="Symbol" pitchFamily="18" charset="2"/>
                        </a:rPr>
                        <a:t>   m</a:t>
                      </a:r>
                      <a:r>
                        <a:rPr lang="en-GB" sz="1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g	600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236" marR="9236" marT="92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467544" y="6310481"/>
            <a:ext cx="80648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* </a:t>
            </a:r>
            <a:r>
              <a:rPr lang="it-IT" sz="2000" b="1" dirty="0" smtClean="0">
                <a:solidFill>
                  <a:schemeClr val="bg1"/>
                </a:solidFill>
              </a:rPr>
              <a:t>Assunzioni di riferimento di un adulto medio (8 400 </a:t>
            </a:r>
            <a:r>
              <a:rPr lang="it-IT" sz="2000" b="1" dirty="0" err="1" smtClean="0">
                <a:solidFill>
                  <a:schemeClr val="bg1"/>
                </a:solidFill>
              </a:rPr>
              <a:t>kJ</a:t>
            </a:r>
            <a:r>
              <a:rPr lang="it-IT" sz="2000" b="1" dirty="0" smtClean="0">
                <a:solidFill>
                  <a:schemeClr val="bg1"/>
                </a:solidFill>
              </a:rPr>
              <a:t>/2 000 kcal)</a:t>
            </a:r>
            <a:endParaRPr lang="it-IT" sz="2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179512" y="116632"/>
            <a:ext cx="7128000" cy="86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ALTRE FORME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DICHIARAZIONI NUTRIZIONALI</a:t>
            </a:r>
          </a:p>
        </p:txBody>
      </p:sp>
      <p:sp>
        <p:nvSpPr>
          <p:cNvPr id="4" name="Rettangolo 3"/>
          <p:cNvSpPr/>
          <p:nvPr/>
        </p:nvSpPr>
        <p:spPr>
          <a:xfrm>
            <a:off x="36496" y="1049248"/>
            <a:ext cx="9000000" cy="25237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30 par.3</a:t>
            </a:r>
          </a:p>
          <a:p>
            <a:pPr algn="just"/>
            <a:r>
              <a:rPr lang="it-IT" sz="2200" dirty="0" smtClean="0">
                <a:solidFill>
                  <a:schemeClr val="bg1"/>
                </a:solidFill>
              </a:rPr>
              <a:t>Quando l’etichettatura di un alimento </a:t>
            </a:r>
            <a:r>
              <a:rPr lang="it-IT" sz="2200" dirty="0" err="1" smtClean="0">
                <a:solidFill>
                  <a:schemeClr val="bg1"/>
                </a:solidFill>
              </a:rPr>
              <a:t>preimballato</a:t>
            </a:r>
            <a:r>
              <a:rPr lang="it-IT" sz="2200" dirty="0" smtClean="0">
                <a:solidFill>
                  <a:schemeClr val="bg1"/>
                </a:solidFill>
              </a:rPr>
              <a:t> contiene la dichiarazione nutrizionale obbligatoria di cui al paragrafo 1, vi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possono</a:t>
            </a:r>
            <a:r>
              <a:rPr lang="it-IT" sz="2200" dirty="0" smtClean="0">
                <a:solidFill>
                  <a:schemeClr val="bg1"/>
                </a:solidFill>
              </a:rPr>
              <a:t> essere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ripetute</a:t>
            </a:r>
            <a:r>
              <a:rPr lang="it-IT" sz="2200" dirty="0" smtClean="0">
                <a:solidFill>
                  <a:schemeClr val="bg1"/>
                </a:solidFill>
              </a:rPr>
              <a:t> le seguenti informazioni:</a:t>
            </a:r>
          </a:p>
          <a:p>
            <a:pPr marL="627063" indent="-271463" algn="just"/>
            <a:r>
              <a:rPr lang="it-IT" sz="2200" dirty="0" smtClean="0">
                <a:solidFill>
                  <a:schemeClr val="bg1"/>
                </a:solidFill>
              </a:rPr>
              <a:t>a) il valore energetico; oppure</a:t>
            </a:r>
          </a:p>
          <a:p>
            <a:pPr marL="627063" indent="-271463" algn="just"/>
            <a:r>
              <a:rPr lang="it-IT" sz="2200" dirty="0" smtClean="0">
                <a:solidFill>
                  <a:schemeClr val="bg1"/>
                </a:solidFill>
              </a:rPr>
              <a:t>b) il valore energetico accompagnato dalla quantità di grassi, acidi grassi saturi, zuccheri e sale.</a:t>
            </a:r>
          </a:p>
        </p:txBody>
      </p:sp>
      <p:sp>
        <p:nvSpPr>
          <p:cNvPr id="5" name="Rettangolo 4"/>
          <p:cNvSpPr/>
          <p:nvPr/>
        </p:nvSpPr>
        <p:spPr>
          <a:xfrm>
            <a:off x="36512" y="3609376"/>
            <a:ext cx="9000000" cy="32624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05088" algn="l"/>
              </a:tabLst>
            </a:pPr>
            <a:r>
              <a:rPr lang="it-IT" sz="2200" b="1" dirty="0" smtClean="0">
                <a:solidFill>
                  <a:schemeClr val="bg1"/>
                </a:solidFill>
              </a:rPr>
              <a:t>Art. 33 par.2</a:t>
            </a:r>
          </a:p>
          <a:p>
            <a:pPr algn="just"/>
            <a:r>
              <a:rPr lang="it-IT" sz="2200" dirty="0" smtClean="0">
                <a:solidFill>
                  <a:schemeClr val="bg1"/>
                </a:solidFill>
              </a:rPr>
              <a:t>In deroga all’articolo 32, paragrafo 2, nei casi di cui all’articolo 30, paragrafo 3, lettera b), la quantità di sostanze nutritive e/o la percentuale delle assunzioni di riferimento fissate nell’allegato XIII, parte B, possono essere espressi soltanto per porzione o per unità di consumo.</a:t>
            </a:r>
          </a:p>
          <a:p>
            <a:pPr algn="just"/>
            <a:r>
              <a:rPr lang="it-IT" sz="2200" dirty="0" smtClean="0">
                <a:solidFill>
                  <a:schemeClr val="bg1"/>
                </a:solidFill>
              </a:rPr>
              <a:t>Quando le quantità di sostanze nutritive sono espresse soltanto per porzione o per unità consumo in conformità del primo comma, il valore energetico </a:t>
            </a:r>
            <a:r>
              <a:rPr lang="it-IT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espresso </a:t>
            </a:r>
            <a:r>
              <a:rPr lang="it-IT" sz="2200" dirty="0" smtClean="0">
                <a:solidFill>
                  <a:schemeClr val="bg1"/>
                </a:solidFill>
              </a:rPr>
              <a:t>per 100 g o per 100 ml nonché per porzione o per unità di consumo.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5496" y="1340768"/>
            <a:ext cx="9000000" cy="3477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627063" indent="-271463"/>
            <a:endParaRPr lang="it-IT" sz="2200" b="1" dirty="0" smtClean="0">
              <a:solidFill>
                <a:schemeClr val="bg1"/>
              </a:solidFill>
            </a:endParaRPr>
          </a:p>
          <a:p>
            <a:pPr indent="1588"/>
            <a:r>
              <a:rPr lang="it-IT" sz="2200" b="1" dirty="0" smtClean="0">
                <a:solidFill>
                  <a:schemeClr val="bg1"/>
                </a:solidFill>
              </a:rPr>
              <a:t>Art. 34 par. 3</a:t>
            </a:r>
          </a:p>
          <a:p>
            <a:r>
              <a:rPr lang="it-IT" sz="2200" b="1" dirty="0" smtClean="0">
                <a:solidFill>
                  <a:schemeClr val="bg1"/>
                </a:solidFill>
              </a:rPr>
              <a:t>Le indicazioni di cui all’articolo 30, paragrafo 3, sono presentate:</a:t>
            </a:r>
          </a:p>
          <a:p>
            <a:pPr marL="627063" indent="-271463" algn="just"/>
            <a:r>
              <a:rPr lang="it-IT" sz="2200" b="1" dirty="0" smtClean="0">
                <a:solidFill>
                  <a:schemeClr val="bg1"/>
                </a:solidFill>
              </a:rPr>
              <a:t>a) nel campo visivo principale; e</a:t>
            </a:r>
          </a:p>
          <a:p>
            <a:pPr marL="627063" indent="-271463" algn="just"/>
            <a:r>
              <a:rPr lang="it-IT" sz="2200" b="1" dirty="0" smtClean="0">
                <a:solidFill>
                  <a:schemeClr val="bg1"/>
                </a:solidFill>
              </a:rPr>
              <a:t>b) utilizzando una dimensione di carattere conforme all’articolo 13, paragrafo 2.</a:t>
            </a:r>
          </a:p>
          <a:p>
            <a:pPr marL="627063" indent="-271463"/>
            <a:endParaRPr lang="it-IT" sz="22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200" b="1" dirty="0" smtClean="0">
                <a:solidFill>
                  <a:schemeClr val="bg1"/>
                </a:solidFill>
              </a:rPr>
              <a:t>Le indicazioni di cui all’articolo 30, paragrafo 3, possono essere presentate in un formato diverso da quello specificato al paragrafo 2 del presente articolo.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179512" y="116632"/>
            <a:ext cx="7128000" cy="86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ALTRE FORME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DICHIARAZIONI NUTRIZIONALI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07950" y="1239838"/>
            <a:ext cx="8991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1" u="none" strike="noStrike" kern="120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Esempio </a:t>
            </a:r>
            <a:r>
              <a:rPr kumimoji="0" lang="it-IT" sz="2800" b="0" i="1" u="none" strike="noStrike" kern="120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</a:t>
            </a:r>
            <a:r>
              <a:rPr kumimoji="0" lang="it-IT" sz="2800" b="0" i="1" u="none" strike="noStrike" kern="1200" cap="none" spc="0" normalizeH="0" baseline="0" noProof="0" smtClean="0">
                <a:ln>
                  <a:noFill/>
                </a:ln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ogni porzione contiene:</a:t>
            </a:r>
            <a:endParaRPr kumimoji="0" lang="it-IT" sz="2800" b="0" i="1" u="none" strike="noStrike" kern="1200" cap="none" spc="0" normalizeH="0" baseline="0" noProof="0">
              <a:ln>
                <a:noFill/>
              </a:ln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52400" y="1993900"/>
            <a:ext cx="899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000" dirty="0">
                <a:solidFill>
                  <a:srgbClr val="006600"/>
                </a:solidFill>
                <a:latin typeface="Tahoma" pitchFamily="34" charset="0"/>
              </a:rPr>
              <a:t>Questo è l’</a:t>
            </a:r>
            <a:r>
              <a:rPr lang="it-IT" sz="2000" b="1" dirty="0">
                <a:solidFill>
                  <a:srgbClr val="006600"/>
                </a:solidFill>
                <a:latin typeface="Tahoma" pitchFamily="34" charset="0"/>
              </a:rPr>
              <a:t>importo totale</a:t>
            </a:r>
            <a:r>
              <a:rPr lang="it-IT" sz="2000" dirty="0">
                <a:solidFill>
                  <a:srgbClr val="006600"/>
                </a:solidFill>
                <a:latin typeface="Tahoma" pitchFamily="34" charset="0"/>
              </a:rPr>
              <a:t> di </a:t>
            </a:r>
            <a:r>
              <a:rPr lang="it-IT" sz="2000" b="1" dirty="0">
                <a:solidFill>
                  <a:srgbClr val="006600"/>
                </a:solidFill>
                <a:latin typeface="Tahoma" pitchFamily="34" charset="0"/>
              </a:rPr>
              <a:t>calorie</a:t>
            </a:r>
            <a:r>
              <a:rPr lang="it-IT" sz="2000" dirty="0">
                <a:solidFill>
                  <a:srgbClr val="006600"/>
                </a:solidFill>
                <a:latin typeface="Tahoma" pitchFamily="34" charset="0"/>
              </a:rPr>
              <a:t> in una </a:t>
            </a:r>
            <a:r>
              <a:rPr lang="it-IT" sz="2000" dirty="0" smtClean="0">
                <a:solidFill>
                  <a:srgbClr val="006600"/>
                </a:solidFill>
                <a:latin typeface="Tahoma" pitchFamily="34" charset="0"/>
              </a:rPr>
              <a:t>porzione (200 g) </a:t>
            </a:r>
            <a:r>
              <a:rPr lang="it-IT" sz="2000" dirty="0">
                <a:solidFill>
                  <a:srgbClr val="006600"/>
                </a:solidFill>
                <a:latin typeface="Tahoma" pitchFamily="34" charset="0"/>
              </a:rPr>
              <a:t>del prodotto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0800" y="5613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it-IT" sz="2000">
                <a:solidFill>
                  <a:srgbClr val="FF0000"/>
                </a:solidFill>
                <a:latin typeface="Tahoma" pitchFamily="34" charset="0"/>
              </a:rPr>
              <a:t>Questo è l’</a:t>
            </a:r>
            <a:r>
              <a:rPr lang="it-IT" sz="2000" b="1">
                <a:solidFill>
                  <a:srgbClr val="FF0000"/>
                </a:solidFill>
                <a:latin typeface="Tahoma" pitchFamily="34" charset="0"/>
              </a:rPr>
              <a:t>apporto</a:t>
            </a:r>
            <a:r>
              <a:rPr lang="it-IT" sz="2000">
                <a:solidFill>
                  <a:srgbClr val="FF0000"/>
                </a:solidFill>
                <a:latin typeface="Tahoma" pitchFamily="34" charset="0"/>
              </a:rPr>
              <a:t> di calorie offerto da una porzione di prodotto, espresso </a:t>
            </a:r>
            <a:r>
              <a:rPr lang="it-IT" sz="2000" b="1">
                <a:solidFill>
                  <a:srgbClr val="FF0000"/>
                </a:solidFill>
                <a:latin typeface="Tahoma" pitchFamily="34" charset="0"/>
              </a:rPr>
              <a:t>in percentuale rispetto al fabbisogno medio giornaliero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" y="4725144"/>
            <a:ext cx="2051720" cy="89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it-IT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Per 100 g di prodotto</a:t>
            </a:r>
            <a:endParaRPr lang="it-IT" sz="2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grpSp>
        <p:nvGrpSpPr>
          <p:cNvPr id="46" name="Gruppo 45"/>
          <p:cNvGrpSpPr/>
          <p:nvPr/>
        </p:nvGrpSpPr>
        <p:grpSpPr>
          <a:xfrm>
            <a:off x="2439988" y="2825750"/>
            <a:ext cx="4729163" cy="2216150"/>
            <a:chOff x="2439988" y="2825750"/>
            <a:chExt cx="4729163" cy="2216150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39988" y="2832100"/>
              <a:ext cx="4724400" cy="220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444751" y="2825750"/>
              <a:ext cx="987425" cy="2209800"/>
            </a:xfrm>
            <a:custGeom>
              <a:avLst/>
              <a:gdLst/>
              <a:ahLst/>
              <a:cxnLst>
                <a:cxn ang="0">
                  <a:pos x="3" y="47"/>
                </a:cxn>
                <a:cxn ang="0">
                  <a:pos x="0" y="50"/>
                </a:cxn>
                <a:cxn ang="0">
                  <a:pos x="0" y="286"/>
                </a:cxn>
                <a:cxn ang="0">
                  <a:pos x="3" y="289"/>
                </a:cxn>
                <a:cxn ang="0">
                  <a:pos x="115" y="336"/>
                </a:cxn>
                <a:cxn ang="0">
                  <a:pos x="229" y="290"/>
                </a:cxn>
                <a:cxn ang="0">
                  <a:pos x="232" y="286"/>
                </a:cxn>
                <a:cxn ang="0">
                  <a:pos x="232" y="50"/>
                </a:cxn>
                <a:cxn ang="0">
                  <a:pos x="229" y="46"/>
                </a:cxn>
                <a:cxn ang="0">
                  <a:pos x="115" y="0"/>
                </a:cxn>
                <a:cxn ang="0">
                  <a:pos x="3" y="47"/>
                </a:cxn>
              </a:cxnLst>
              <a:rect l="0" t="0" r="r" b="b"/>
              <a:pathLst>
                <a:path w="232" h="336">
                  <a:moveTo>
                    <a:pt x="3" y="47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3" y="289"/>
                    <a:pt x="3" y="289"/>
                    <a:pt x="3" y="289"/>
                  </a:cubicBezTo>
                  <a:cubicBezTo>
                    <a:pt x="4" y="291"/>
                    <a:pt x="41" y="336"/>
                    <a:pt x="115" y="336"/>
                  </a:cubicBezTo>
                  <a:cubicBezTo>
                    <a:pt x="188" y="336"/>
                    <a:pt x="227" y="291"/>
                    <a:pt x="229" y="290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29" y="46"/>
                    <a:pt x="229" y="46"/>
                    <a:pt x="229" y="46"/>
                  </a:cubicBezTo>
                  <a:cubicBezTo>
                    <a:pt x="227" y="44"/>
                    <a:pt x="188" y="0"/>
                    <a:pt x="115" y="0"/>
                  </a:cubicBezTo>
                  <a:cubicBezTo>
                    <a:pt x="41" y="0"/>
                    <a:pt x="4" y="45"/>
                    <a:pt x="3" y="4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498726" y="2911475"/>
              <a:ext cx="877888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498726" y="2911475"/>
              <a:ext cx="877888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A3D8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2618625" y="3125788"/>
              <a:ext cx="65723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Energia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483768" y="3595082"/>
              <a:ext cx="89768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120 kcal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514 </a:t>
              </a:r>
              <a:r>
                <a:rPr lang="it-IT" b="1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kj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627313" y="4206875"/>
              <a:ext cx="617538" cy="742950"/>
            </a:xfrm>
            <a:custGeom>
              <a:avLst/>
              <a:gdLst/>
              <a:ahLst/>
              <a:cxnLst>
                <a:cxn ang="0">
                  <a:pos x="141" y="97"/>
                </a:cxn>
                <a:cxn ang="0">
                  <a:pos x="145" y="72"/>
                </a:cxn>
                <a:cxn ang="0">
                  <a:pos x="73" y="0"/>
                </a:cxn>
                <a:cxn ang="0">
                  <a:pos x="0" y="72"/>
                </a:cxn>
                <a:cxn ang="0">
                  <a:pos x="5" y="98"/>
                </a:cxn>
                <a:cxn ang="0">
                  <a:pos x="71" y="113"/>
                </a:cxn>
                <a:cxn ang="0">
                  <a:pos x="141" y="97"/>
                </a:cxn>
              </a:cxnLst>
              <a:rect l="0" t="0" r="r" b="b"/>
              <a:pathLst>
                <a:path w="145" h="113">
                  <a:moveTo>
                    <a:pt x="141" y="97"/>
                  </a:moveTo>
                  <a:cubicBezTo>
                    <a:pt x="143" y="89"/>
                    <a:pt x="145" y="81"/>
                    <a:pt x="145" y="72"/>
                  </a:cubicBezTo>
                  <a:cubicBezTo>
                    <a:pt x="145" y="32"/>
                    <a:pt x="113" y="0"/>
                    <a:pt x="73" y="0"/>
                  </a:cubicBezTo>
                  <a:cubicBezTo>
                    <a:pt x="33" y="0"/>
                    <a:pt x="0" y="32"/>
                    <a:pt x="0" y="72"/>
                  </a:cubicBezTo>
                  <a:cubicBezTo>
                    <a:pt x="0" y="81"/>
                    <a:pt x="2" y="90"/>
                    <a:pt x="5" y="98"/>
                  </a:cubicBezTo>
                  <a:cubicBezTo>
                    <a:pt x="22" y="106"/>
                    <a:pt x="44" y="113"/>
                    <a:pt x="71" y="113"/>
                  </a:cubicBezTo>
                  <a:cubicBezTo>
                    <a:pt x="100" y="113"/>
                    <a:pt x="123" y="105"/>
                    <a:pt x="141" y="9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699792" y="4370388"/>
              <a:ext cx="4616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%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371851" y="2825750"/>
              <a:ext cx="987425" cy="2209800"/>
            </a:xfrm>
            <a:custGeom>
              <a:avLst/>
              <a:gdLst/>
              <a:ahLst/>
              <a:cxnLst>
                <a:cxn ang="0">
                  <a:pos x="3" y="47"/>
                </a:cxn>
                <a:cxn ang="0">
                  <a:pos x="0" y="50"/>
                </a:cxn>
                <a:cxn ang="0">
                  <a:pos x="0" y="286"/>
                </a:cxn>
                <a:cxn ang="0">
                  <a:pos x="3" y="289"/>
                </a:cxn>
                <a:cxn ang="0">
                  <a:pos x="115" y="336"/>
                </a:cxn>
                <a:cxn ang="0">
                  <a:pos x="229" y="290"/>
                </a:cxn>
                <a:cxn ang="0">
                  <a:pos x="232" y="286"/>
                </a:cxn>
                <a:cxn ang="0">
                  <a:pos x="232" y="50"/>
                </a:cxn>
                <a:cxn ang="0">
                  <a:pos x="229" y="46"/>
                </a:cxn>
                <a:cxn ang="0">
                  <a:pos x="115" y="0"/>
                </a:cxn>
                <a:cxn ang="0">
                  <a:pos x="3" y="47"/>
                </a:cxn>
              </a:cxnLst>
              <a:rect l="0" t="0" r="r" b="b"/>
              <a:pathLst>
                <a:path w="232" h="336">
                  <a:moveTo>
                    <a:pt x="3" y="47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3" y="289"/>
                    <a:pt x="3" y="289"/>
                    <a:pt x="3" y="289"/>
                  </a:cubicBezTo>
                  <a:cubicBezTo>
                    <a:pt x="4" y="291"/>
                    <a:pt x="41" y="336"/>
                    <a:pt x="115" y="336"/>
                  </a:cubicBezTo>
                  <a:cubicBezTo>
                    <a:pt x="188" y="336"/>
                    <a:pt x="227" y="291"/>
                    <a:pt x="229" y="290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29" y="46"/>
                    <a:pt x="229" y="46"/>
                    <a:pt x="229" y="46"/>
                  </a:cubicBezTo>
                  <a:cubicBezTo>
                    <a:pt x="227" y="44"/>
                    <a:pt x="188" y="0"/>
                    <a:pt x="115" y="0"/>
                  </a:cubicBezTo>
                  <a:cubicBezTo>
                    <a:pt x="41" y="0"/>
                    <a:pt x="4" y="45"/>
                    <a:pt x="3" y="4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427413" y="2911475"/>
              <a:ext cx="876300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3427413" y="2911475"/>
              <a:ext cx="876300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A3D8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3466563" y="3125788"/>
              <a:ext cx="74539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Zuccheri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644901" y="3717032"/>
              <a:ext cx="4616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10 g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3554413" y="4206875"/>
              <a:ext cx="617538" cy="742950"/>
            </a:xfrm>
            <a:custGeom>
              <a:avLst/>
              <a:gdLst/>
              <a:ahLst/>
              <a:cxnLst>
                <a:cxn ang="0">
                  <a:pos x="141" y="97"/>
                </a:cxn>
                <a:cxn ang="0">
                  <a:pos x="145" y="72"/>
                </a:cxn>
                <a:cxn ang="0">
                  <a:pos x="73" y="0"/>
                </a:cxn>
                <a:cxn ang="0">
                  <a:pos x="0" y="72"/>
                </a:cxn>
                <a:cxn ang="0">
                  <a:pos x="5" y="98"/>
                </a:cxn>
                <a:cxn ang="0">
                  <a:pos x="71" y="113"/>
                </a:cxn>
                <a:cxn ang="0">
                  <a:pos x="141" y="97"/>
                </a:cxn>
              </a:cxnLst>
              <a:rect l="0" t="0" r="r" b="b"/>
              <a:pathLst>
                <a:path w="145" h="113">
                  <a:moveTo>
                    <a:pt x="141" y="97"/>
                  </a:moveTo>
                  <a:cubicBezTo>
                    <a:pt x="143" y="89"/>
                    <a:pt x="145" y="81"/>
                    <a:pt x="145" y="72"/>
                  </a:cubicBezTo>
                  <a:cubicBezTo>
                    <a:pt x="145" y="32"/>
                    <a:pt x="113" y="0"/>
                    <a:pt x="73" y="0"/>
                  </a:cubicBezTo>
                  <a:cubicBezTo>
                    <a:pt x="33" y="0"/>
                    <a:pt x="0" y="32"/>
                    <a:pt x="0" y="72"/>
                  </a:cubicBezTo>
                  <a:cubicBezTo>
                    <a:pt x="0" y="81"/>
                    <a:pt x="2" y="90"/>
                    <a:pt x="5" y="98"/>
                  </a:cubicBezTo>
                  <a:cubicBezTo>
                    <a:pt x="22" y="106"/>
                    <a:pt x="44" y="113"/>
                    <a:pt x="71" y="113"/>
                  </a:cubicBezTo>
                  <a:cubicBezTo>
                    <a:pt x="100" y="113"/>
                    <a:pt x="123" y="105"/>
                    <a:pt x="141" y="9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3635896" y="4370388"/>
              <a:ext cx="4616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12%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4308476" y="2825750"/>
              <a:ext cx="987425" cy="2209800"/>
            </a:xfrm>
            <a:custGeom>
              <a:avLst/>
              <a:gdLst/>
              <a:ahLst/>
              <a:cxnLst>
                <a:cxn ang="0">
                  <a:pos x="3" y="47"/>
                </a:cxn>
                <a:cxn ang="0">
                  <a:pos x="0" y="50"/>
                </a:cxn>
                <a:cxn ang="0">
                  <a:pos x="0" y="286"/>
                </a:cxn>
                <a:cxn ang="0">
                  <a:pos x="3" y="289"/>
                </a:cxn>
                <a:cxn ang="0">
                  <a:pos x="115" y="336"/>
                </a:cxn>
                <a:cxn ang="0">
                  <a:pos x="229" y="290"/>
                </a:cxn>
                <a:cxn ang="0">
                  <a:pos x="232" y="286"/>
                </a:cxn>
                <a:cxn ang="0">
                  <a:pos x="232" y="50"/>
                </a:cxn>
                <a:cxn ang="0">
                  <a:pos x="229" y="46"/>
                </a:cxn>
                <a:cxn ang="0">
                  <a:pos x="115" y="0"/>
                </a:cxn>
                <a:cxn ang="0">
                  <a:pos x="3" y="47"/>
                </a:cxn>
              </a:cxnLst>
              <a:rect l="0" t="0" r="r" b="b"/>
              <a:pathLst>
                <a:path w="232" h="336">
                  <a:moveTo>
                    <a:pt x="3" y="47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3" y="289"/>
                    <a:pt x="3" y="289"/>
                    <a:pt x="3" y="289"/>
                  </a:cubicBezTo>
                  <a:cubicBezTo>
                    <a:pt x="4" y="291"/>
                    <a:pt x="41" y="336"/>
                    <a:pt x="115" y="336"/>
                  </a:cubicBezTo>
                  <a:cubicBezTo>
                    <a:pt x="188" y="336"/>
                    <a:pt x="227" y="291"/>
                    <a:pt x="229" y="290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29" y="46"/>
                    <a:pt x="229" y="46"/>
                    <a:pt x="229" y="46"/>
                  </a:cubicBezTo>
                  <a:cubicBezTo>
                    <a:pt x="227" y="44"/>
                    <a:pt x="188" y="0"/>
                    <a:pt x="115" y="0"/>
                  </a:cubicBezTo>
                  <a:cubicBezTo>
                    <a:pt x="41" y="0"/>
                    <a:pt x="4" y="45"/>
                    <a:pt x="3" y="4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4364038" y="2911475"/>
              <a:ext cx="876300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4364038" y="2911475"/>
              <a:ext cx="876300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A3D8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4499992" y="3125788"/>
              <a:ext cx="55784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Grassi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4581526" y="3717032"/>
              <a:ext cx="5257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1.0 g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4491038" y="4206875"/>
              <a:ext cx="617538" cy="742950"/>
            </a:xfrm>
            <a:custGeom>
              <a:avLst/>
              <a:gdLst/>
              <a:ahLst/>
              <a:cxnLst>
                <a:cxn ang="0">
                  <a:pos x="141" y="97"/>
                </a:cxn>
                <a:cxn ang="0">
                  <a:pos x="145" y="72"/>
                </a:cxn>
                <a:cxn ang="0">
                  <a:pos x="73" y="0"/>
                </a:cxn>
                <a:cxn ang="0">
                  <a:pos x="0" y="72"/>
                </a:cxn>
                <a:cxn ang="0">
                  <a:pos x="5" y="98"/>
                </a:cxn>
                <a:cxn ang="0">
                  <a:pos x="71" y="113"/>
                </a:cxn>
                <a:cxn ang="0">
                  <a:pos x="141" y="97"/>
                </a:cxn>
              </a:cxnLst>
              <a:rect l="0" t="0" r="r" b="b"/>
              <a:pathLst>
                <a:path w="145" h="113">
                  <a:moveTo>
                    <a:pt x="141" y="97"/>
                  </a:moveTo>
                  <a:cubicBezTo>
                    <a:pt x="143" y="89"/>
                    <a:pt x="145" y="81"/>
                    <a:pt x="145" y="72"/>
                  </a:cubicBezTo>
                  <a:cubicBezTo>
                    <a:pt x="145" y="32"/>
                    <a:pt x="113" y="0"/>
                    <a:pt x="73" y="0"/>
                  </a:cubicBezTo>
                  <a:cubicBezTo>
                    <a:pt x="33" y="0"/>
                    <a:pt x="0" y="32"/>
                    <a:pt x="0" y="72"/>
                  </a:cubicBezTo>
                  <a:cubicBezTo>
                    <a:pt x="0" y="81"/>
                    <a:pt x="2" y="90"/>
                    <a:pt x="5" y="98"/>
                  </a:cubicBezTo>
                  <a:cubicBezTo>
                    <a:pt x="22" y="106"/>
                    <a:pt x="44" y="113"/>
                    <a:pt x="71" y="113"/>
                  </a:cubicBezTo>
                  <a:cubicBezTo>
                    <a:pt x="100" y="113"/>
                    <a:pt x="123" y="105"/>
                    <a:pt x="141" y="9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72000" y="4370388"/>
              <a:ext cx="5257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1.4%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5245101" y="2825750"/>
              <a:ext cx="987425" cy="2209800"/>
            </a:xfrm>
            <a:custGeom>
              <a:avLst/>
              <a:gdLst/>
              <a:ahLst/>
              <a:cxnLst>
                <a:cxn ang="0">
                  <a:pos x="3" y="47"/>
                </a:cxn>
                <a:cxn ang="0">
                  <a:pos x="0" y="50"/>
                </a:cxn>
                <a:cxn ang="0">
                  <a:pos x="0" y="286"/>
                </a:cxn>
                <a:cxn ang="0">
                  <a:pos x="3" y="289"/>
                </a:cxn>
                <a:cxn ang="0">
                  <a:pos x="115" y="336"/>
                </a:cxn>
                <a:cxn ang="0">
                  <a:pos x="229" y="290"/>
                </a:cxn>
                <a:cxn ang="0">
                  <a:pos x="232" y="286"/>
                </a:cxn>
                <a:cxn ang="0">
                  <a:pos x="232" y="50"/>
                </a:cxn>
                <a:cxn ang="0">
                  <a:pos x="229" y="46"/>
                </a:cxn>
                <a:cxn ang="0">
                  <a:pos x="115" y="0"/>
                </a:cxn>
                <a:cxn ang="0">
                  <a:pos x="3" y="47"/>
                </a:cxn>
              </a:cxnLst>
              <a:rect l="0" t="0" r="r" b="b"/>
              <a:pathLst>
                <a:path w="232" h="336">
                  <a:moveTo>
                    <a:pt x="3" y="47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3" y="289"/>
                    <a:pt x="3" y="289"/>
                    <a:pt x="3" y="289"/>
                  </a:cubicBezTo>
                  <a:cubicBezTo>
                    <a:pt x="4" y="291"/>
                    <a:pt x="41" y="336"/>
                    <a:pt x="115" y="336"/>
                  </a:cubicBezTo>
                  <a:cubicBezTo>
                    <a:pt x="188" y="336"/>
                    <a:pt x="227" y="291"/>
                    <a:pt x="229" y="290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29" y="46"/>
                    <a:pt x="229" y="46"/>
                    <a:pt x="229" y="46"/>
                  </a:cubicBezTo>
                  <a:cubicBezTo>
                    <a:pt x="227" y="44"/>
                    <a:pt x="188" y="0"/>
                    <a:pt x="115" y="0"/>
                  </a:cubicBezTo>
                  <a:cubicBezTo>
                    <a:pt x="41" y="0"/>
                    <a:pt x="4" y="45"/>
                    <a:pt x="3" y="4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5300663" y="2911475"/>
              <a:ext cx="876300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5300663" y="2911475"/>
              <a:ext cx="876300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A3D8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5292081" y="2996952"/>
              <a:ext cx="86409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Acidi grassi Saturi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5516563" y="3717032"/>
              <a:ext cx="5257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0.1 g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5427663" y="4206875"/>
              <a:ext cx="617538" cy="742950"/>
            </a:xfrm>
            <a:custGeom>
              <a:avLst/>
              <a:gdLst/>
              <a:ahLst/>
              <a:cxnLst>
                <a:cxn ang="0">
                  <a:pos x="141" y="97"/>
                </a:cxn>
                <a:cxn ang="0">
                  <a:pos x="145" y="72"/>
                </a:cxn>
                <a:cxn ang="0">
                  <a:pos x="73" y="0"/>
                </a:cxn>
                <a:cxn ang="0">
                  <a:pos x="0" y="72"/>
                </a:cxn>
                <a:cxn ang="0">
                  <a:pos x="5" y="98"/>
                </a:cxn>
                <a:cxn ang="0">
                  <a:pos x="71" y="113"/>
                </a:cxn>
                <a:cxn ang="0">
                  <a:pos x="141" y="97"/>
                </a:cxn>
              </a:cxnLst>
              <a:rect l="0" t="0" r="r" b="b"/>
              <a:pathLst>
                <a:path w="145" h="113">
                  <a:moveTo>
                    <a:pt x="141" y="97"/>
                  </a:moveTo>
                  <a:cubicBezTo>
                    <a:pt x="143" y="89"/>
                    <a:pt x="145" y="81"/>
                    <a:pt x="145" y="72"/>
                  </a:cubicBezTo>
                  <a:cubicBezTo>
                    <a:pt x="145" y="32"/>
                    <a:pt x="113" y="0"/>
                    <a:pt x="73" y="0"/>
                  </a:cubicBezTo>
                  <a:cubicBezTo>
                    <a:pt x="33" y="0"/>
                    <a:pt x="0" y="32"/>
                    <a:pt x="0" y="72"/>
                  </a:cubicBezTo>
                  <a:cubicBezTo>
                    <a:pt x="0" y="81"/>
                    <a:pt x="2" y="90"/>
                    <a:pt x="5" y="98"/>
                  </a:cubicBezTo>
                  <a:cubicBezTo>
                    <a:pt x="22" y="106"/>
                    <a:pt x="44" y="113"/>
                    <a:pt x="71" y="113"/>
                  </a:cubicBezTo>
                  <a:cubicBezTo>
                    <a:pt x="100" y="113"/>
                    <a:pt x="123" y="105"/>
                    <a:pt x="141" y="9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5486375" y="4365104"/>
              <a:ext cx="52578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0.5%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6181726" y="2825750"/>
              <a:ext cx="987425" cy="2209800"/>
            </a:xfrm>
            <a:custGeom>
              <a:avLst/>
              <a:gdLst/>
              <a:ahLst/>
              <a:cxnLst>
                <a:cxn ang="0">
                  <a:pos x="3" y="47"/>
                </a:cxn>
                <a:cxn ang="0">
                  <a:pos x="0" y="50"/>
                </a:cxn>
                <a:cxn ang="0">
                  <a:pos x="0" y="286"/>
                </a:cxn>
                <a:cxn ang="0">
                  <a:pos x="3" y="289"/>
                </a:cxn>
                <a:cxn ang="0">
                  <a:pos x="115" y="336"/>
                </a:cxn>
                <a:cxn ang="0">
                  <a:pos x="229" y="290"/>
                </a:cxn>
                <a:cxn ang="0">
                  <a:pos x="232" y="286"/>
                </a:cxn>
                <a:cxn ang="0">
                  <a:pos x="232" y="50"/>
                </a:cxn>
                <a:cxn ang="0">
                  <a:pos x="229" y="46"/>
                </a:cxn>
                <a:cxn ang="0">
                  <a:pos x="115" y="0"/>
                </a:cxn>
                <a:cxn ang="0">
                  <a:pos x="3" y="47"/>
                </a:cxn>
              </a:cxnLst>
              <a:rect l="0" t="0" r="r" b="b"/>
              <a:pathLst>
                <a:path w="232" h="336">
                  <a:moveTo>
                    <a:pt x="3" y="47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3" y="289"/>
                    <a:pt x="3" y="289"/>
                    <a:pt x="3" y="289"/>
                  </a:cubicBezTo>
                  <a:cubicBezTo>
                    <a:pt x="4" y="291"/>
                    <a:pt x="41" y="336"/>
                    <a:pt x="115" y="336"/>
                  </a:cubicBezTo>
                  <a:cubicBezTo>
                    <a:pt x="188" y="336"/>
                    <a:pt x="227" y="291"/>
                    <a:pt x="229" y="290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29" y="46"/>
                    <a:pt x="229" y="46"/>
                    <a:pt x="229" y="46"/>
                  </a:cubicBezTo>
                  <a:cubicBezTo>
                    <a:pt x="227" y="44"/>
                    <a:pt x="188" y="0"/>
                    <a:pt x="115" y="0"/>
                  </a:cubicBezTo>
                  <a:cubicBezTo>
                    <a:pt x="41" y="0"/>
                    <a:pt x="4" y="45"/>
                    <a:pt x="3" y="4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6235701" y="2911475"/>
              <a:ext cx="877888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6235701" y="2911475"/>
              <a:ext cx="877888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A3D8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6483351" y="3125788"/>
              <a:ext cx="3686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Sale</a:t>
              </a:r>
              <a:endPara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6453188" y="3717032"/>
              <a:ext cx="3334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 g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6364288" y="4206875"/>
              <a:ext cx="617538" cy="742950"/>
            </a:xfrm>
            <a:custGeom>
              <a:avLst/>
              <a:gdLst/>
              <a:ahLst/>
              <a:cxnLst>
                <a:cxn ang="0">
                  <a:pos x="141" y="97"/>
                </a:cxn>
                <a:cxn ang="0">
                  <a:pos x="145" y="72"/>
                </a:cxn>
                <a:cxn ang="0">
                  <a:pos x="73" y="0"/>
                </a:cxn>
                <a:cxn ang="0">
                  <a:pos x="0" y="72"/>
                </a:cxn>
                <a:cxn ang="0">
                  <a:pos x="5" y="98"/>
                </a:cxn>
                <a:cxn ang="0">
                  <a:pos x="71" y="113"/>
                </a:cxn>
                <a:cxn ang="0">
                  <a:pos x="141" y="97"/>
                </a:cxn>
              </a:cxnLst>
              <a:rect l="0" t="0" r="r" b="b"/>
              <a:pathLst>
                <a:path w="145" h="113">
                  <a:moveTo>
                    <a:pt x="141" y="97"/>
                  </a:moveTo>
                  <a:cubicBezTo>
                    <a:pt x="143" y="89"/>
                    <a:pt x="145" y="81"/>
                    <a:pt x="145" y="72"/>
                  </a:cubicBezTo>
                  <a:cubicBezTo>
                    <a:pt x="145" y="32"/>
                    <a:pt x="113" y="0"/>
                    <a:pt x="73" y="0"/>
                  </a:cubicBezTo>
                  <a:cubicBezTo>
                    <a:pt x="33" y="0"/>
                    <a:pt x="0" y="32"/>
                    <a:pt x="0" y="72"/>
                  </a:cubicBezTo>
                  <a:cubicBezTo>
                    <a:pt x="0" y="81"/>
                    <a:pt x="2" y="90"/>
                    <a:pt x="5" y="98"/>
                  </a:cubicBezTo>
                  <a:cubicBezTo>
                    <a:pt x="22" y="106"/>
                    <a:pt x="44" y="113"/>
                    <a:pt x="71" y="113"/>
                  </a:cubicBezTo>
                  <a:cubicBezTo>
                    <a:pt x="100" y="113"/>
                    <a:pt x="123" y="105"/>
                    <a:pt x="141" y="9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6515101" y="4370388"/>
              <a:ext cx="3334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0%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uppo 53"/>
          <p:cNvGrpSpPr/>
          <p:nvPr/>
        </p:nvGrpSpPr>
        <p:grpSpPr>
          <a:xfrm>
            <a:off x="395536" y="2636912"/>
            <a:ext cx="987425" cy="2209800"/>
            <a:chOff x="467544" y="2731368"/>
            <a:chExt cx="987425" cy="2209800"/>
          </a:xfrm>
        </p:grpSpPr>
        <p:sp>
          <p:nvSpPr>
            <p:cNvPr id="47" name="Freeform 5"/>
            <p:cNvSpPr>
              <a:spLocks/>
            </p:cNvSpPr>
            <p:nvPr/>
          </p:nvSpPr>
          <p:spPr bwMode="auto">
            <a:xfrm>
              <a:off x="467544" y="2731368"/>
              <a:ext cx="987425" cy="2209800"/>
            </a:xfrm>
            <a:custGeom>
              <a:avLst/>
              <a:gdLst/>
              <a:ahLst/>
              <a:cxnLst>
                <a:cxn ang="0">
                  <a:pos x="3" y="47"/>
                </a:cxn>
                <a:cxn ang="0">
                  <a:pos x="0" y="50"/>
                </a:cxn>
                <a:cxn ang="0">
                  <a:pos x="0" y="286"/>
                </a:cxn>
                <a:cxn ang="0">
                  <a:pos x="3" y="289"/>
                </a:cxn>
                <a:cxn ang="0">
                  <a:pos x="115" y="336"/>
                </a:cxn>
                <a:cxn ang="0">
                  <a:pos x="229" y="290"/>
                </a:cxn>
                <a:cxn ang="0">
                  <a:pos x="232" y="286"/>
                </a:cxn>
                <a:cxn ang="0">
                  <a:pos x="232" y="50"/>
                </a:cxn>
                <a:cxn ang="0">
                  <a:pos x="229" y="46"/>
                </a:cxn>
                <a:cxn ang="0">
                  <a:pos x="115" y="0"/>
                </a:cxn>
                <a:cxn ang="0">
                  <a:pos x="3" y="47"/>
                </a:cxn>
              </a:cxnLst>
              <a:rect l="0" t="0" r="r" b="b"/>
              <a:pathLst>
                <a:path w="232" h="336">
                  <a:moveTo>
                    <a:pt x="3" y="47"/>
                  </a:moveTo>
                  <a:cubicBezTo>
                    <a:pt x="0" y="50"/>
                    <a:pt x="0" y="50"/>
                    <a:pt x="0" y="5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3" y="289"/>
                    <a:pt x="3" y="289"/>
                    <a:pt x="3" y="289"/>
                  </a:cubicBezTo>
                  <a:cubicBezTo>
                    <a:pt x="4" y="291"/>
                    <a:pt x="41" y="336"/>
                    <a:pt x="115" y="336"/>
                  </a:cubicBezTo>
                  <a:cubicBezTo>
                    <a:pt x="188" y="336"/>
                    <a:pt x="227" y="291"/>
                    <a:pt x="229" y="290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50"/>
                    <a:pt x="232" y="50"/>
                    <a:pt x="232" y="50"/>
                  </a:cubicBezTo>
                  <a:cubicBezTo>
                    <a:pt x="229" y="46"/>
                    <a:pt x="229" y="46"/>
                    <a:pt x="229" y="46"/>
                  </a:cubicBezTo>
                  <a:cubicBezTo>
                    <a:pt x="227" y="44"/>
                    <a:pt x="188" y="0"/>
                    <a:pt x="115" y="0"/>
                  </a:cubicBezTo>
                  <a:cubicBezTo>
                    <a:pt x="41" y="0"/>
                    <a:pt x="4" y="45"/>
                    <a:pt x="3" y="4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" name="Freeform 6"/>
            <p:cNvSpPr>
              <a:spLocks/>
            </p:cNvSpPr>
            <p:nvPr/>
          </p:nvSpPr>
          <p:spPr bwMode="auto">
            <a:xfrm>
              <a:off x="521519" y="2817093"/>
              <a:ext cx="877888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" name="Freeform 7"/>
            <p:cNvSpPr>
              <a:spLocks/>
            </p:cNvSpPr>
            <p:nvPr/>
          </p:nvSpPr>
          <p:spPr bwMode="auto">
            <a:xfrm>
              <a:off x="521519" y="2817093"/>
              <a:ext cx="877888" cy="2038350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42"/>
                </a:cxn>
                <a:cxn ang="0">
                  <a:pos x="0" y="268"/>
                </a:cxn>
                <a:cxn ang="0">
                  <a:pos x="102" y="310"/>
                </a:cxn>
                <a:cxn ang="0">
                  <a:pos x="206" y="268"/>
                </a:cxn>
                <a:cxn ang="0">
                  <a:pos x="206" y="42"/>
                </a:cxn>
                <a:cxn ang="0">
                  <a:pos x="102" y="0"/>
                </a:cxn>
              </a:cxnLst>
              <a:rect l="0" t="0" r="r" b="b"/>
              <a:pathLst>
                <a:path w="206" h="310">
                  <a:moveTo>
                    <a:pt x="102" y="0"/>
                  </a:moveTo>
                  <a:cubicBezTo>
                    <a:pt x="33" y="0"/>
                    <a:pt x="0" y="42"/>
                    <a:pt x="0" y="42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0" y="268"/>
                    <a:pt x="33" y="310"/>
                    <a:pt x="102" y="310"/>
                  </a:cubicBezTo>
                  <a:cubicBezTo>
                    <a:pt x="170" y="310"/>
                    <a:pt x="206" y="268"/>
                    <a:pt x="206" y="268"/>
                  </a:cubicBezTo>
                  <a:cubicBezTo>
                    <a:pt x="206" y="42"/>
                    <a:pt x="206" y="42"/>
                    <a:pt x="206" y="42"/>
                  </a:cubicBezTo>
                  <a:cubicBezTo>
                    <a:pt x="206" y="42"/>
                    <a:pt x="170" y="0"/>
                    <a:pt x="102" y="0"/>
                  </a:cubicBezTo>
                </a:path>
              </a:pathLst>
            </a:custGeom>
            <a:solidFill>
              <a:srgbClr val="A3D8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2" name="Freeform 10"/>
            <p:cNvSpPr>
              <a:spLocks/>
            </p:cNvSpPr>
            <p:nvPr/>
          </p:nvSpPr>
          <p:spPr bwMode="auto">
            <a:xfrm>
              <a:off x="650106" y="4112493"/>
              <a:ext cx="617538" cy="742950"/>
            </a:xfrm>
            <a:custGeom>
              <a:avLst/>
              <a:gdLst/>
              <a:ahLst/>
              <a:cxnLst>
                <a:cxn ang="0">
                  <a:pos x="141" y="97"/>
                </a:cxn>
                <a:cxn ang="0">
                  <a:pos x="145" y="72"/>
                </a:cxn>
                <a:cxn ang="0">
                  <a:pos x="73" y="0"/>
                </a:cxn>
                <a:cxn ang="0">
                  <a:pos x="0" y="72"/>
                </a:cxn>
                <a:cxn ang="0">
                  <a:pos x="5" y="98"/>
                </a:cxn>
                <a:cxn ang="0">
                  <a:pos x="71" y="113"/>
                </a:cxn>
                <a:cxn ang="0">
                  <a:pos x="141" y="97"/>
                </a:cxn>
              </a:cxnLst>
              <a:rect l="0" t="0" r="r" b="b"/>
              <a:pathLst>
                <a:path w="145" h="113">
                  <a:moveTo>
                    <a:pt x="141" y="97"/>
                  </a:moveTo>
                  <a:cubicBezTo>
                    <a:pt x="143" y="89"/>
                    <a:pt x="145" y="81"/>
                    <a:pt x="145" y="72"/>
                  </a:cubicBezTo>
                  <a:cubicBezTo>
                    <a:pt x="145" y="32"/>
                    <a:pt x="113" y="0"/>
                    <a:pt x="73" y="0"/>
                  </a:cubicBezTo>
                  <a:cubicBezTo>
                    <a:pt x="33" y="0"/>
                    <a:pt x="0" y="32"/>
                    <a:pt x="0" y="72"/>
                  </a:cubicBezTo>
                  <a:cubicBezTo>
                    <a:pt x="0" y="81"/>
                    <a:pt x="2" y="90"/>
                    <a:pt x="5" y="98"/>
                  </a:cubicBezTo>
                  <a:cubicBezTo>
                    <a:pt x="22" y="106"/>
                    <a:pt x="44" y="113"/>
                    <a:pt x="71" y="113"/>
                  </a:cubicBezTo>
                  <a:cubicBezTo>
                    <a:pt x="100" y="113"/>
                    <a:pt x="123" y="105"/>
                    <a:pt x="141" y="9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800919" y="4276006"/>
              <a:ext cx="33342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6%</a:t>
              </a:r>
              <a:endPara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571472" y="2996952"/>
            <a:ext cx="65723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Energia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539552" y="3501008"/>
            <a:ext cx="76944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60 kcal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257 </a:t>
            </a:r>
            <a:r>
              <a:rPr lang="it-IT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kj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 flipV="1">
            <a:off x="1981200" y="2298700"/>
            <a:ext cx="719138" cy="1343025"/>
          </a:xfrm>
          <a:prstGeom prst="line">
            <a:avLst/>
          </a:prstGeom>
          <a:noFill/>
          <a:ln w="47625">
            <a:solidFill>
              <a:srgbClr val="008000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V="1">
            <a:off x="2268538" y="4721225"/>
            <a:ext cx="574675" cy="936625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043088"/>
            <a:ext cx="9144000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chemeClr val="bg1"/>
                </a:solidFill>
              </a:rPr>
              <a:t>Reg. UE n.1169/2011 - art. 49</a:t>
            </a: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Qualora sia formulata un’indicazione nutrizionale e/o sulla salute per una sostanza nutritiva di cui all’articolo 30, paragrafo 2, del regolamento (UE) n. 1169/2011, la quantità di detta sostanza nutritiva è dichiarata in conformità degli articoli da 31 a 34 di tale regolamento.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44495"/>
            <a:ext cx="914400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Le informazioni nutrizionali possono riferirsi sia a sostanze contemplate nell’art 30 sia ad altri tipi di nutrienti, ottemperando a quanto previsto dal regolamento 1924/06</a:t>
            </a:r>
          </a:p>
        </p:txBody>
      </p:sp>
      <p:sp>
        <p:nvSpPr>
          <p:cNvPr id="5" name="Rettangolo 4"/>
          <p:cNvSpPr/>
          <p:nvPr/>
        </p:nvSpPr>
        <p:spPr>
          <a:xfrm>
            <a:off x="0" y="4180344"/>
            <a:ext cx="9144000" cy="2308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La quantità della sostanza cui fa riferimento un’indicazione nutrizionale o sulla salute che non figura nell’etichettatura nutrizionale è indicata nello stesso campo visivo dell’etichettatura nutrizionale ed è espressa a norma degli articoli 31, 32 e 33 del Regolamento (UE) n. 1169/2011. Le unità di misura utilizzate per esprimere la quantità della sostanza sono appropriate alle singole sostanze interessate.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  <p:sp>
        <p:nvSpPr>
          <p:cNvPr id="3" name="Rettangolo 2"/>
          <p:cNvSpPr/>
          <p:nvPr/>
        </p:nvSpPr>
        <p:spPr>
          <a:xfrm>
            <a:off x="35496" y="548680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1196752"/>
            <a:ext cx="4572000" cy="53553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BASSO CONTENUTO CALORICO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RIDOTTO CONTENUTO CALORICO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CALORIE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BASSO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GRASSI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GRASSI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BASSO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GRASSI SATURI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GRASSI SATURI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BASSO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ZUCCHERI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ZUCCHERI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ZUCCHERI AGGIUNTI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BASSO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SODIO/SALE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 BASSISSIMO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SODIO/SALE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SODIO o SENZA SALE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SENZA SODIO/SALE AGGIUNTO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FONTE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FIBRE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AD ALTO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FIBRE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FONTE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PROTEINE</a:t>
            </a:r>
          </a:p>
          <a:p>
            <a:pPr marL="273050" indent="-273050">
              <a:buFont typeface="Wingdings" pitchFamily="2" charset="2"/>
              <a:buChar char="ü"/>
              <a:tabLst>
                <a:tab pos="273050" algn="l"/>
              </a:tabLst>
            </a:pPr>
            <a:r>
              <a:rPr lang="it-IT" dirty="0" smtClean="0">
                <a:solidFill>
                  <a:schemeClr val="bg1"/>
                </a:solidFill>
              </a:rPr>
              <a:t>AD ALTO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PROTEINE</a:t>
            </a:r>
          </a:p>
          <a:p>
            <a:endParaRPr lang="it-IT" b="1" dirty="0" smtClean="0">
              <a:solidFill>
                <a:schemeClr val="bg1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608504" y="1196751"/>
            <a:ext cx="4500000" cy="532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FONTE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[NOME DELLA O DELLE VITAMINE] E/O [NOME DEL O DEI MINERALI]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AD ALTO CONTENUTO </a:t>
            </a:r>
            <a:r>
              <a:rPr lang="it-IT" dirty="0" err="1" smtClean="0">
                <a:solidFill>
                  <a:schemeClr val="bg1"/>
                </a:solidFill>
              </a:rPr>
              <a:t>DI</a:t>
            </a:r>
            <a:r>
              <a:rPr lang="it-IT" dirty="0" smtClean="0">
                <a:solidFill>
                  <a:schemeClr val="bg1"/>
                </a:solidFill>
              </a:rPr>
              <a:t> [NOME DELLA O DELLE VITAMINE] E/O [NOME DEL O DEI MINERALI]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CONTIENE [NOME DELLA SOSTANZA NUTRITIVA 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ALTRO TIPO]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A TASSO ACCRESCIUTO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[NOME DELLA SOSTANZA NUTRITIVA]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A TASSO RIDOTTO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[NOME DELLA SOSTANZA NUTRITIVA]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LEGGERO/LIGHT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dirty="0" smtClean="0">
                <a:solidFill>
                  <a:schemeClr val="bg1"/>
                </a:solidFill>
              </a:rPr>
              <a:t>NATURALMENTE/NATURALE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FONTE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ACIDI GRASSI OMEGA-3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RICCO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ACIDI GRASSI OMEGA-3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RICCO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GRASSI MONOINSATURI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RICCO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GRASSI POLINSATURI</a:t>
            </a:r>
          </a:p>
          <a:p>
            <a:pPr marL="273050" indent="-273050">
              <a:buFont typeface="Wingdings" pitchFamily="2" charset="2"/>
              <a:buChar char="ü"/>
            </a:pPr>
            <a:r>
              <a:rPr lang="it-IT" b="1" dirty="0" smtClean="0">
                <a:solidFill>
                  <a:schemeClr val="bg1"/>
                </a:solidFill>
              </a:rPr>
              <a:t>RICCO </a:t>
            </a:r>
            <a:r>
              <a:rPr lang="it-IT" b="1" dirty="0" err="1" smtClean="0">
                <a:solidFill>
                  <a:schemeClr val="bg1"/>
                </a:solidFill>
              </a:rPr>
              <a:t>DI</a:t>
            </a:r>
            <a:r>
              <a:rPr lang="it-IT" b="1" dirty="0" smtClean="0">
                <a:solidFill>
                  <a:schemeClr val="bg1"/>
                </a:solidFill>
              </a:rPr>
              <a:t> GRASSI INSATURI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2008" y="1124744"/>
            <a:ext cx="8964488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 BASSO CONTENUTO CALORICO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 basso contenuto calorico e ogni altra indicazione che può avere lo stesso significato per il consumatore sono consentite solo se il prodotto contiene non più di 40 kcal (170 </a:t>
            </a:r>
            <a:r>
              <a:rPr lang="it-IT" sz="2000" dirty="0" err="1" smtClean="0">
                <a:solidFill>
                  <a:schemeClr val="bg1"/>
                </a:solidFill>
              </a:rPr>
              <a:t>kJ</a:t>
            </a:r>
            <a:r>
              <a:rPr lang="it-IT" sz="2000" dirty="0" smtClean="0">
                <a:solidFill>
                  <a:schemeClr val="bg1"/>
                </a:solidFill>
              </a:rPr>
              <a:t>)/100 g per i solidi o più di 20 kcal (80 </a:t>
            </a:r>
            <a:r>
              <a:rPr lang="it-IT" sz="2000" dirty="0" err="1" smtClean="0">
                <a:solidFill>
                  <a:schemeClr val="bg1"/>
                </a:solidFill>
              </a:rPr>
              <a:t>kJ</a:t>
            </a:r>
            <a:r>
              <a:rPr lang="it-IT" sz="2000" dirty="0" smtClean="0">
                <a:solidFill>
                  <a:schemeClr val="bg1"/>
                </a:solidFill>
              </a:rPr>
              <a:t>)/100 ml per i liquidi. Per gli edulcoranti da tavola si applica il limite di 4 kcal (17 </a:t>
            </a:r>
            <a:r>
              <a:rPr lang="it-IT" sz="2000" dirty="0" err="1" smtClean="0">
                <a:solidFill>
                  <a:schemeClr val="bg1"/>
                </a:solidFill>
              </a:rPr>
              <a:t>kJ</a:t>
            </a:r>
            <a:r>
              <a:rPr lang="it-IT" sz="2000" dirty="0" smtClean="0">
                <a:solidFill>
                  <a:schemeClr val="bg1"/>
                </a:solidFill>
              </a:rPr>
              <a:t>)/dose unitaria, equivalente a 6 g di zucchero (circa un cucchiaino).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A RIDOTTO CONTENUTO CALORICO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 ridotto contenuto calorico e ogni altra indicazione che può avere lo stesso significato per il consumatore sono consentite solo se il valore energetico è ridotto di almeno il 30 %, con specificazione delle caratteristiche che provocano una riduzione nel valore energetico totale dell'alimento.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SENZA CALORIE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senza calorie e ogni altra indicazione che può avere lo stesso significato per il consumatore sono consentite solo se il prodotto contiene non più di 4 kcal (17 </a:t>
            </a:r>
            <a:r>
              <a:rPr lang="it-IT" sz="2000" dirty="0" err="1" smtClean="0">
                <a:solidFill>
                  <a:schemeClr val="bg1"/>
                </a:solidFill>
              </a:rPr>
              <a:t>kJ</a:t>
            </a:r>
            <a:r>
              <a:rPr lang="it-IT" sz="2000" dirty="0" smtClean="0">
                <a:solidFill>
                  <a:schemeClr val="bg1"/>
                </a:solidFill>
              </a:rPr>
              <a:t>)/100 ml. Per gli edulcoranti da tavola si applica il limite di 0,4 kcal (1,7 </a:t>
            </a:r>
            <a:r>
              <a:rPr lang="it-IT" sz="2000" dirty="0" err="1" smtClean="0">
                <a:solidFill>
                  <a:schemeClr val="bg1"/>
                </a:solidFill>
              </a:rPr>
              <a:t>kJ</a:t>
            </a:r>
            <a:r>
              <a:rPr lang="it-IT" sz="2000" dirty="0" smtClean="0">
                <a:solidFill>
                  <a:schemeClr val="bg1"/>
                </a:solidFill>
              </a:rPr>
              <a:t>)/dose unitaria equivalente a 6 g di zucchero (circa un cucchiaino).</a:t>
            </a:r>
          </a:p>
        </p:txBody>
      </p:sp>
      <p:sp>
        <p:nvSpPr>
          <p:cNvPr id="6" name="Rettangolo 5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1124744"/>
            <a:ext cx="8964488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 BASSO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GRASSI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 basso contenuto di grassi e ogni altra indicazione che può avere lo stesso significato per il consumatore sono consentite solo se il prodotto contiene non più di 3 g di grassi per 100 g per i solidi o 1,5 g di grassi per 100 ml per i liquidi (1,8 g di grassi per 100 ml nel caso del latte parzialmente scremato).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SENZA GRASSI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senza grassi e ogni altra indicazione che può avere lo stesso significato per il consumatore sono consentite solo se il prodotto contiene non più di 0,5 g di grassi per 100 g o 100 ml. Le indicazioni con la dicitura «X % senza grassi» sono tuttavia proibite.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A BASSO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GRASSI SATURI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 basso contenuto di grassi saturi e ogni altra indicazione che può avere lo stesso significato per il consumatore sono consentite solo se la somma degli acidi grassi saturi e degli acidi grassi trans contenuti nel prodotto non supera 1,5 g/100 g per i solidi o 0,75 g/100 ml per i liquidi; in entrambi i casi la somma degli acidi grassi saturi e acidi grassi trans non può corrispondere a più del 10 % dell'apporto energetico.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756" y="1484784"/>
            <a:ext cx="8964488" cy="5324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SENZA GRASSI SATURI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senza grassi saturi e ogni altra indicazione che può avere lo stesso significato per il consumatore sono consentite solo se la somma degli acidi grassi saturi e acidi grassi trans non supera 0,1 g di grassi saturi per 100 g o 100 ml.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A BASSO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ZUCCHERI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 basso contenuto di zuccheri e ogni altra indicazione che può avere lo stesso significato per il consumatore sono consentite solo se il prodotto contiene non più di 5 g di zuccheri per 100 g per i solidi o 2,5 g di zuccheri per 100 ml per i liquidi.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it-IT" sz="2000" b="1" dirty="0" smtClean="0">
                <a:solidFill>
                  <a:schemeClr val="bg1"/>
                </a:solidFill>
              </a:rPr>
              <a:t>SENZA ZUCCHERI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senza zuccheri e ogni altra indicazione che può avere lo stesso significato per il consumatore sono consentite solo se il prodotto contiene non più di 0,5 g di zuccheri per 100 g o 100 ml.</a:t>
            </a:r>
          </a:p>
          <a:p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548680"/>
            <a:ext cx="4032448" cy="62478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Decreto Legislativo n. 77/93</a:t>
            </a:r>
          </a:p>
          <a:p>
            <a:pPr algn="ctr"/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INFORMAZIONI ESSENZIALI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Forma ridotta: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Proteine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Carboidrati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Grassi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Valore energetico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Forma estesa: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Proteine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Carboidrati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Zuccheri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Grassi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Acidi grassi saturi</a:t>
            </a:r>
          </a:p>
          <a:p>
            <a:pPr marL="266700" indent="-266700">
              <a:buFontTx/>
              <a:buChar char="-"/>
            </a:pPr>
            <a:r>
              <a:rPr lang="it-IT" sz="2000" b="1" i="1" dirty="0" smtClean="0">
                <a:solidFill>
                  <a:schemeClr val="bg1"/>
                </a:solidFill>
              </a:rPr>
              <a:t>Fibra alimentare</a:t>
            </a:r>
          </a:p>
          <a:p>
            <a:pPr marL="266700" indent="-266700">
              <a:buFontTx/>
              <a:buChar char="-"/>
            </a:pPr>
            <a:r>
              <a:rPr lang="it-IT" sz="2000" b="1" i="1" dirty="0" smtClean="0">
                <a:solidFill>
                  <a:schemeClr val="bg1"/>
                </a:solidFill>
              </a:rPr>
              <a:t>Sodio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Valore energetico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716016" y="548680"/>
            <a:ext cx="4032448" cy="345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Regolamento  UE n. 1169/2011</a:t>
            </a:r>
          </a:p>
          <a:p>
            <a:pPr algn="ctr"/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INFORMAZIONI OBBLIGATORIE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Proteine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Carboidrati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Zuccheri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Grassi</a:t>
            </a: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Acidi grassi saturi</a:t>
            </a:r>
          </a:p>
          <a:p>
            <a:pPr marL="266700" indent="-266700">
              <a:buFontTx/>
              <a:buChar char="-"/>
            </a:pPr>
            <a:r>
              <a:rPr lang="it-IT" sz="2000" b="1" i="1" dirty="0" err="1" smtClean="0">
                <a:solidFill>
                  <a:schemeClr val="bg1"/>
                </a:solidFill>
              </a:rPr>
              <a:t>Sale</a:t>
            </a:r>
            <a:r>
              <a:rPr lang="it-IT" sz="2000" b="1" dirty="0" err="1" smtClean="0">
                <a:solidFill>
                  <a:schemeClr val="bg1"/>
                </a:solidFill>
              </a:rPr>
              <a:t>*</a:t>
            </a:r>
            <a:endParaRPr lang="it-IT" sz="2000" b="1" dirty="0" smtClean="0">
              <a:solidFill>
                <a:schemeClr val="bg1"/>
              </a:solidFill>
            </a:endParaRPr>
          </a:p>
          <a:p>
            <a:pPr marL="266700" indent="-266700">
              <a:buFontTx/>
              <a:buChar char="-"/>
            </a:pPr>
            <a:r>
              <a:rPr lang="it-IT" sz="2000" b="1" dirty="0" smtClean="0">
                <a:solidFill>
                  <a:schemeClr val="bg1"/>
                </a:solidFill>
              </a:rPr>
              <a:t>Valore energetico</a:t>
            </a:r>
          </a:p>
          <a:p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COSA SI INDICA</a:t>
            </a:r>
          </a:p>
        </p:txBody>
      </p:sp>
      <p:sp>
        <p:nvSpPr>
          <p:cNvPr id="5" name="Rettangolo 4"/>
          <p:cNvSpPr/>
          <p:nvPr/>
        </p:nvSpPr>
        <p:spPr>
          <a:xfrm>
            <a:off x="4716016" y="4077072"/>
            <a:ext cx="4032000" cy="270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 err="1" smtClean="0">
                <a:solidFill>
                  <a:schemeClr val="bg1"/>
                </a:solidFill>
              </a:rPr>
              <a:t>*Sale</a:t>
            </a:r>
            <a:r>
              <a:rPr lang="it-IT" b="1" dirty="0" smtClean="0">
                <a:solidFill>
                  <a:schemeClr val="bg1"/>
                </a:solidFill>
              </a:rPr>
              <a:t> = il contenuto equivalente di sale calcolato mediante la formula:</a:t>
            </a:r>
          </a:p>
          <a:p>
            <a:pPr algn="just"/>
            <a:r>
              <a:rPr lang="it-IT" b="1" dirty="0" smtClean="0">
                <a:solidFill>
                  <a:schemeClr val="bg1"/>
                </a:solidFill>
              </a:rPr>
              <a:t> sale = sodio × 2,5.</a:t>
            </a:r>
          </a:p>
          <a:p>
            <a:pPr algn="just"/>
            <a:r>
              <a:rPr lang="it-IT" b="1" dirty="0" smtClean="0">
                <a:solidFill>
                  <a:schemeClr val="bg1"/>
                </a:solidFill>
              </a:rPr>
              <a:t>Una dicitura indicante che il contenuto di sale è dovuto esclusivamente al sodio naturalmente presente può figurare, ove opportuno, immediatamente accanto alla dichiarazione nutrizionale”.</a:t>
            </a:r>
            <a:endParaRPr 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756" y="1484784"/>
            <a:ext cx="8964488" cy="47089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SENZA ZUCCHERI AGGIUNTI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all'alimento non sono stati aggiunti zuccheri e ogni altra indicazione che può avere lo stesso significato per il consumatore sono consentite solo se il prodotto non contiene mono- o disaccaridi aggiunti o ogni altro prodotto alimentare utilizzato per le sue proprietà dolcificanti. Se l'alimento contiene naturalmente zuccheri, l'indicazione seguente deve figurare sull'etichetta: «CONTIENE NATURALMENTE ZUCCHERI».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A BASSO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SODIO/SALE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 basso contenuto di sodio/sale e ogni altra indicazione che può avere lo stesso significato per il consumatore sono consentite solo se il prodotto contiene non più di 0,12 g di sodio, o un valore equivalente di sale, per 100 g o 100 ml. Per le acque diverse dalle acque minerali naturali che rientrano nel campo di applicazione della direttiva 80/777/CEE, questo valore non deve superare 2 mg di sodio per 100 ml.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756" y="1196752"/>
            <a:ext cx="8964488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 BASSISSIMO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SODIO/SALE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L'indicazione che un alimento è a bassissimo contenuto di sodio/sale e ogni altra indicazione che può avere lo stesso significato per il consumatore sono consentite solo se il prodotto contiene non più di 0,04 g di sodio, o un valore equivalente di sale, per 100 g o 100 ml. Tale indicazione non è utilizzata per le acque minerali naturali o per altre acque.</a:t>
            </a:r>
          </a:p>
          <a:p>
            <a:endParaRPr lang="it-IT" sz="2000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SENZA SODIO o SENZA SALE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L'indicazione che un alimento è senza sodio o senza sale e ogni altra indicazione che può avere lo stesso significato per il consumatore sono consentite solo se il prodotto contiene non più di 0,005 g di sodio, o un valore equivalente di sale, per 100 g.</a:t>
            </a:r>
          </a:p>
          <a:p>
            <a:endParaRPr lang="it-IT" sz="2000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SENZA SODIO/SALE AGGIUNTO</a:t>
            </a:r>
          </a:p>
          <a:p>
            <a:r>
              <a:rPr lang="it-IT" sz="2000" dirty="0" smtClean="0">
                <a:solidFill>
                  <a:schemeClr val="bg1"/>
                </a:solidFill>
              </a:rPr>
              <a:t>L’indicazione che all’alimento non è stato aggiunto sodio/sale e ogni altra indicazione che può avere lo stesso significato per il consumatore è consentita solo quando il prodotto non contiene sodio/sale aggiunto né ogni altro ingrediente contenente sodio/sale aggiunto e il contenuto di sodio del prodotto non supera 0,12 g, o il valore equivalente di sale, per ogni 100 g o 100 ml.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756" y="1124744"/>
            <a:ext cx="8964488" cy="56323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FONTE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FIBRE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fonte di fibre e ogni altra indicazione che può avere lo stesso significato per il consumatore sono consentite solo se il prodotto contiene almeno 3 g di fibre per 100 g o almeno 1,5 g di fibre per 100 kcal.</a:t>
            </a:r>
          </a:p>
          <a:p>
            <a:pPr algn="just"/>
            <a:endParaRPr lang="it-IT" sz="1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AD ALTO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FIBRE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ad alto contenuto di fibre e ogni altra indicazione che può avere lo stesso significato per il consumatore sono consentite solo se il prodotto contiene almeno 6 g di fibre per 100 g o almeno 3 g di fibre per 100 kcal.</a:t>
            </a:r>
          </a:p>
          <a:p>
            <a:pPr algn="just"/>
            <a:endParaRPr lang="it-IT" sz="1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FONTE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PROTEINE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fonte di proteine e ogni altra indicazione che può avere lo stesso significato per il consumatore sono consentite solo se almeno il 12 % del valore energetico dell'alimento è apportato da proteine.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AD ALTO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PROTEINE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ad alto contenuto di proteine e ogni altra indicazione che può avere lo stesso significato per il consumatore sono consentite solo se almeno il 20 % del valore energetico dell'alimento è apportato da proteine.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756" y="1340768"/>
            <a:ext cx="8964488" cy="47089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FONTE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[NOME DELLA O DELLE VITAMINE] E/O [NOME DEL O DEI MINERALI]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fonte di vitamine e/o minerali e ogni altra indicazione che può avere lo stesso significato per il consumatore sono consentite solo se il prodotto contiene almeno una quantità significativa di cui all'allegato della direttiva 90/496/CEE o una quantità prevista dalle deroghe di cui all'articolo 6 del regolamento (CE) n. 1925/2006 del Parlamento europeo e del Consiglio, del 20 dicembre 2006, sull'aggiunta di vitamine e minerali e di talune sostanze di altro tipo agli alimenti ( 1 ).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AD ALTO CONTENUTO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[NOME DELLA O DELLE VITAMINE] E/O [NOME DEL O DEI MINERALI]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ad alto contenuto di vitamine e/o minerali e ogni altra indicazione che può avere lo stesso significato per il consumatore sono consentite solo se il prodotto contiene almeno due volte il valore di una fonte naturale di «[NOME DELLA O DELLE VITAMINE] e/o[NOME DEL O DEI MINERALI]».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9756" y="1340768"/>
            <a:ext cx="8964488" cy="4401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CONTIENE [NOME DELLA SOSTANZA NUTRITIVA 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ALTRO TIPO]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contiene una sostanza nutritiva o di altro tipo, per cui non sono stabilite condizioni specifiche nel presente regolamento, e ogni altra indicazione che può avere lo stesso significato per il consumatore sono consentite solo se il prodotto è conforme a tutte le disposizioni applicabili del presente regolamento, in particolare all'articolo 5. Per le vitamine e i minerali si applicano le condizioni dell'indicazione «fonte di».</a:t>
            </a:r>
          </a:p>
          <a:p>
            <a:pPr algn="just"/>
            <a:endParaRPr lang="it-IT" sz="20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A TASSO ACCRESCIUTO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[NOME DELLA SOSTANZA NUTRITIVA]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il contenuto di una o più sostanze nutritive, diverse dalle vitamine e dai minerali, è stato accresciuto e ogni altra indicazione che può avere lo stesso significato per il consumatore sono consentite solo se il prodotto è conforme alle condizioni stabilite per l'indicazione «fonte di» e l'aumento del contenuto è pari ad almeno il 30 % rispetto a un prodotto simile.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18106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A TASSO RIDOTTO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[NOME DELLA SOSTANZA NUTRITIVA]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il contenuto di una o più sostanze nutritive è stato ridotto e ogni altra indicazione che può avere lo stesso significato per il consumatore sono consentite solo se la riduzione del contenuto è pari ad almeno il 30 % rispetto a un prodotto simile, ad eccezione dei micronutrienti, per i quali è accettabile una differenza del 10% nei valori di riferimento di cui alla direttiva 90/496/CEE, e del sodio o del valore equivalente del sale, per i quali è accettabile una differenza del 25%.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L’indicazione «</a:t>
            </a:r>
            <a:r>
              <a:rPr lang="it-IT" sz="2000" u="sng" dirty="0" smtClean="0">
                <a:solidFill>
                  <a:schemeClr val="bg1"/>
                </a:solidFill>
              </a:rPr>
              <a:t>a tasso ridotto di grassi saturi</a:t>
            </a:r>
            <a:r>
              <a:rPr lang="it-IT" sz="2000" dirty="0" smtClean="0">
                <a:solidFill>
                  <a:schemeClr val="bg1"/>
                </a:solidFill>
              </a:rPr>
              <a:t>» e ogni altra indicazione che può avere lo stesso significato per il consumatore è consentita solo: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a) se la somma degli acidi grassi saturi e degli acidi grassi trans nel prodotto riportante l’indicazione risulta inferiore almeno del 30 % alla somma degli acidi grassi saturi e degli acidi grassi trans in un prodotto analogo; nonché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b) se il contenuto in acidi grassi trans del prodotto riportante l’indicazione è uguale o inferiore a quello rintracciabile in un prodotto analogo.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L’indicazione «</a:t>
            </a:r>
            <a:r>
              <a:rPr lang="it-IT" sz="2000" u="sng" dirty="0" smtClean="0">
                <a:solidFill>
                  <a:schemeClr val="bg1"/>
                </a:solidFill>
              </a:rPr>
              <a:t>a tasso ridotto di zuccheri</a:t>
            </a:r>
            <a:r>
              <a:rPr lang="it-IT" sz="2000" dirty="0" smtClean="0">
                <a:solidFill>
                  <a:schemeClr val="bg1"/>
                </a:solidFill>
              </a:rPr>
              <a:t>» e ogni altra indicazione che può avere lo stesso significato per il consumatore è consentita solo se la quantità di energia del prodotto riportante l’indicazione è pari o inferiore alla quantità di energia di un prodotto analogo.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412776"/>
            <a:ext cx="9144000" cy="5324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LEGGERO/LIGHT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prodotto è «leggero» o «light» e ogni altra indicazione che può avere lo stesso significato per il consumatore sono soggette alle stesse condizioni fissate per il termine «ridotto»; l'indicazione è inoltre accompagnata da una specificazione delle caratteristiche che rendono il prodotto «leggero» o «light».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NATURALMENTE/NATURALE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Se un alimento soddisfa in natura le condizioni stabilite dal presente allegato per l'impiego di un'indicazione nutrizionale, il termine «naturalmente/naturale» può essere inserito all'inizio dell'indicazione. 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FONTE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ACIDI GRASSI OMEGA-3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fonte di acidi grassi omega-3 e ogni altra indicazione che può avere lo stesso significato per il consumatore sono consentite solo se il prodotto contiene almeno 0,3 g di acido alfa-linolenico per 100 g e per 100 kcal oppure almeno 40 mg della somma di acido </a:t>
            </a:r>
            <a:r>
              <a:rPr lang="it-IT" sz="2000" dirty="0" err="1" smtClean="0">
                <a:solidFill>
                  <a:schemeClr val="bg1"/>
                </a:solidFill>
              </a:rPr>
              <a:t>eicosapentanoico</a:t>
            </a:r>
            <a:r>
              <a:rPr lang="it-IT" sz="2000" dirty="0" smtClean="0">
                <a:solidFill>
                  <a:schemeClr val="bg1"/>
                </a:solidFill>
              </a:rPr>
              <a:t> e acido </a:t>
            </a:r>
            <a:r>
              <a:rPr lang="it-IT" sz="2000" dirty="0" err="1" smtClean="0">
                <a:solidFill>
                  <a:schemeClr val="bg1"/>
                </a:solidFill>
              </a:rPr>
              <a:t>docosaesaenoico</a:t>
            </a:r>
            <a:r>
              <a:rPr lang="it-IT" sz="2000" dirty="0" smtClean="0">
                <a:solidFill>
                  <a:schemeClr val="bg1"/>
                </a:solidFill>
              </a:rPr>
              <a:t> per 100 g e per 100 kcal.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060848"/>
            <a:ext cx="9144000" cy="4093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RICCO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ACIDI GRASSI OMEGA-3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ricco di acidi grassi omega-3 e ogni altra indicazione che può avere lo stesso significato per il consumatore sono consentite solo se il prodotto contiene almeno 0,6 g di acido alfa-linolenico per 100 g e per 100 kcal oppure almeno 80 mg della somma di acido </a:t>
            </a:r>
            <a:r>
              <a:rPr lang="it-IT" sz="2000" dirty="0" err="1" smtClean="0">
                <a:solidFill>
                  <a:schemeClr val="bg1"/>
                </a:solidFill>
              </a:rPr>
              <a:t>eicosapentanoico</a:t>
            </a:r>
            <a:r>
              <a:rPr lang="it-IT" sz="2000" dirty="0" smtClean="0">
                <a:solidFill>
                  <a:schemeClr val="bg1"/>
                </a:solidFill>
              </a:rPr>
              <a:t> e acido </a:t>
            </a:r>
            <a:r>
              <a:rPr lang="it-IT" sz="2000" dirty="0" err="1" smtClean="0">
                <a:solidFill>
                  <a:schemeClr val="bg1"/>
                </a:solidFill>
              </a:rPr>
              <a:t>docosaesaenoico</a:t>
            </a:r>
            <a:r>
              <a:rPr lang="it-IT" sz="2000" dirty="0" smtClean="0">
                <a:solidFill>
                  <a:schemeClr val="bg1"/>
                </a:solidFill>
              </a:rPr>
              <a:t> per 100 g e per 100 kcal.</a:t>
            </a:r>
          </a:p>
          <a:p>
            <a:pPr algn="just"/>
            <a:endParaRPr lang="it-IT" sz="2000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RICCO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GRASSI MONOINSATURI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ricco di grassi monoinsaturi e ogni altra indicazione che può avere lo stesso significato per il consumatore sono consentite solo se almeno il 45 % degli acidi grassi presenti nel prodotto derivano dai grassi monoinsaturi e a condizione che i grassi monoinsaturi apportino oltre il 20 % del valore energetico del prodotto.</a:t>
            </a: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690062"/>
            <a:ext cx="9144000" cy="3477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RICCO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GRASSI POLINSATURI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ricco di grassi polinsaturi e ogni altra indicazione che può avere lo stesso significato per il consumatore sono consentite solo se almeno il 45 % degli acidi grassi presenti nel prodotto derivano dai grassi polinsaturi e a condizione che i grassi polinsaturi apportino oltre il 20 % del valore energetico del prodotto.</a:t>
            </a:r>
          </a:p>
          <a:p>
            <a:pPr algn="just"/>
            <a:endParaRPr lang="it-IT" sz="2000" b="1" dirty="0" smtClean="0">
              <a:solidFill>
                <a:schemeClr val="bg1"/>
              </a:solidFill>
            </a:endParaRPr>
          </a:p>
          <a:p>
            <a:pPr algn="just"/>
            <a:r>
              <a:rPr lang="it-IT" sz="2000" b="1" dirty="0" smtClean="0">
                <a:solidFill>
                  <a:schemeClr val="bg1"/>
                </a:solidFill>
              </a:rPr>
              <a:t>RICCO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GRASSI INSATURI</a:t>
            </a:r>
          </a:p>
          <a:p>
            <a:pPr algn="just"/>
            <a:r>
              <a:rPr lang="it-IT" sz="2000" dirty="0" smtClean="0">
                <a:solidFill>
                  <a:schemeClr val="bg1"/>
                </a:solidFill>
              </a:rPr>
              <a:t>L'indicazione che un alimento è ricco di grassi insaturi e ogni altra indicazione che può avere lo stesso significato per il consumatore sono consentite solo se almeno il 70 % degli acidi grassi presenti nel prodotto derivano da grassi insaturi e a condizione che i grassi insaturi apportino oltre il 20 % del valore energetico del prodotto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5496" y="620688"/>
            <a:ext cx="6264696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defTabSz="1966913"/>
            <a:r>
              <a:rPr lang="it-IT" sz="2200" b="1" dirty="0" smtClean="0">
                <a:solidFill>
                  <a:schemeClr val="bg1"/>
                </a:solidFill>
              </a:rPr>
              <a:t>Indicazioni nutrizionali consentite</a:t>
            </a:r>
          </a:p>
        </p:txBody>
      </p:sp>
      <p:sp>
        <p:nvSpPr>
          <p:cNvPr id="8" name="Rettangolo 7"/>
          <p:cNvSpPr/>
          <p:nvPr/>
        </p:nvSpPr>
        <p:spPr>
          <a:xfrm>
            <a:off x="35496" y="44624"/>
            <a:ext cx="62646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CE N. 1924/06  (CLAIMS)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872462" y="1071546"/>
            <a:ext cx="7200000" cy="2116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spc="720" dirty="0" smtClean="0">
                <a:ln w="9525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FF99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Tempus Sans ITC"/>
              </a:rPr>
              <a:t>Grazie per la cortese attenzione</a:t>
            </a:r>
            <a:endParaRPr lang="it-IT" sz="3600" kern="10" spc="720" dirty="0">
              <a:ln w="9525">
                <a:noFill/>
                <a:miter lim="800000"/>
                <a:headEnd type="none" w="sm" len="sm"/>
                <a:tailEnd type="none" w="sm" len="sm"/>
              </a:ln>
              <a:solidFill>
                <a:srgbClr val="FF99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Tempus Sans ITC"/>
            </a:endParaRPr>
          </a:p>
        </p:txBody>
      </p:sp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3429000" y="3643314"/>
            <a:ext cx="2057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2000" kern="10" spc="400" dirty="0">
                <a:ln w="9525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CC33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Tempus Sans ITC"/>
              </a:rPr>
              <a:t>a cura di</a:t>
            </a:r>
          </a:p>
          <a:p>
            <a:pPr algn="ctr"/>
            <a:r>
              <a:rPr lang="it-IT" sz="2000" kern="10" spc="400" dirty="0" smtClean="0">
                <a:ln w="9525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CC33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Tempus Sans ITC"/>
              </a:rPr>
              <a:t>A. Trifirò</a:t>
            </a:r>
            <a:endParaRPr lang="it-IT" sz="2000" kern="10" spc="400" dirty="0">
              <a:ln w="9525">
                <a:noFill/>
                <a:miter lim="800000"/>
                <a:headEnd type="none" w="sm" len="sm"/>
                <a:tailEnd type="none" w="sm" len="sm"/>
              </a:ln>
              <a:solidFill>
                <a:srgbClr val="CC33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Tempus Sans ITC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17718" y="4993330"/>
            <a:ext cx="8712000" cy="936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sz="2800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www.ssica.it</a:t>
            </a:r>
          </a:p>
          <a:p>
            <a:pPr algn="ctr"/>
            <a:r>
              <a:rPr lang="it-IT" sz="2800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antonio.trifiro@ssica.it</a:t>
            </a:r>
            <a:endParaRPr lang="it-IT" sz="2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548680"/>
            <a:ext cx="4032448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Decreto Legislativo n. 77/93</a:t>
            </a:r>
          </a:p>
          <a:p>
            <a:pPr algn="ctr"/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INFORMAZIONI FACOLTATIVE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l'amido;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i </a:t>
            </a:r>
            <a:r>
              <a:rPr lang="it-IT" sz="2000" b="1" dirty="0" err="1" smtClean="0">
                <a:solidFill>
                  <a:schemeClr val="bg1"/>
                </a:solidFill>
              </a:rPr>
              <a:t>polialcoli</a:t>
            </a:r>
            <a:r>
              <a:rPr lang="it-IT" sz="2000" b="1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gli acidi grassi monoinsaturi;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gli acidi grassi polinsaturi;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il colesterolo;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le vitamine e gli elementi minerali elencati nell'allegato, se presenti in quantità significativa secondo quanto previsto nell'allegato stesso.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716016" y="548680"/>
            <a:ext cx="4355976" cy="440120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Regolamento UE n. 1169/2011</a:t>
            </a:r>
          </a:p>
          <a:p>
            <a:pPr algn="ctr"/>
            <a:endParaRPr lang="it-IT" sz="2000" b="1" dirty="0" smtClean="0">
              <a:solidFill>
                <a:schemeClr val="bg1"/>
              </a:solidFill>
            </a:endParaRPr>
          </a:p>
          <a:p>
            <a:r>
              <a:rPr lang="it-IT" sz="2000" b="1" dirty="0" smtClean="0">
                <a:solidFill>
                  <a:schemeClr val="bg1"/>
                </a:solidFill>
              </a:rPr>
              <a:t>INFORMAZIONI FACOLTATIVE</a:t>
            </a:r>
          </a:p>
          <a:p>
            <a:endParaRPr lang="it-IT" sz="20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acidi grassi monoinsaturi;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acidi grassi polinsaturi;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err="1" smtClean="0">
                <a:solidFill>
                  <a:schemeClr val="bg1"/>
                </a:solidFill>
              </a:rPr>
              <a:t>polioli</a:t>
            </a:r>
            <a:r>
              <a:rPr lang="it-IT" sz="2000" b="1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amido;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i="1" dirty="0" smtClean="0">
                <a:solidFill>
                  <a:schemeClr val="bg1"/>
                </a:solidFill>
              </a:rPr>
              <a:t>fibre</a:t>
            </a:r>
            <a:r>
              <a:rPr lang="it-IT" sz="2000" b="1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>
              <a:buFont typeface="+mj-lt"/>
              <a:buAutoNum type="alphaLcParenR"/>
            </a:pPr>
            <a:r>
              <a:rPr lang="it-IT" sz="2000" b="1" dirty="0" smtClean="0">
                <a:solidFill>
                  <a:schemeClr val="bg1"/>
                </a:solidFill>
              </a:rPr>
              <a:t>i sali minerali o le vitamine elencati all’allegato XIII, parte A, punto 1, e presenti in quantità significativa secondo quanto definito nella parte A, punto 2, di tale Allegato.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COSA SI INDICA</a:t>
            </a:r>
          </a:p>
        </p:txBody>
      </p:sp>
      <p:sp>
        <p:nvSpPr>
          <p:cNvPr id="5" name="Rettangolo 4"/>
          <p:cNvSpPr/>
          <p:nvPr/>
        </p:nvSpPr>
        <p:spPr>
          <a:xfrm>
            <a:off x="179512" y="5909210"/>
            <a:ext cx="8784976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Vitamine e sali minerali: gli elenchi della vecchia e della nuova norma coincidono</a:t>
            </a:r>
          </a:p>
        </p:txBody>
      </p:sp>
      <p:sp>
        <p:nvSpPr>
          <p:cNvPr id="6" name="Rettangolo 5"/>
          <p:cNvSpPr/>
          <p:nvPr/>
        </p:nvSpPr>
        <p:spPr>
          <a:xfrm>
            <a:off x="179512" y="6341258"/>
            <a:ext cx="878497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I valori sono espressi in grammi (g), tranne quelli di vitamine e sali minerali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716016" y="5085184"/>
            <a:ext cx="432000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bg1"/>
                </a:solidFill>
              </a:rPr>
              <a:t>Acidi grassi trans: per ora no; decisione dopo il 13 dicembre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51520" y="611971"/>
            <a:ext cx="8604064" cy="132343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DECRETO 18 marzo 2009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Allegato I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VITAMINE E SALI MINERALI CHE POSSONO ESSERE DICHIARATI E RELATIVE RAZIONI GIORNALIERE RACCOMANDATE (RDA).</a:t>
            </a:r>
          </a:p>
        </p:txBody>
      </p:sp>
      <p:sp>
        <p:nvSpPr>
          <p:cNvPr id="5" name="Rettangolo 4"/>
          <p:cNvSpPr/>
          <p:nvPr/>
        </p:nvSpPr>
        <p:spPr>
          <a:xfrm>
            <a:off x="251520" y="2124139"/>
            <a:ext cx="4176464" cy="439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A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 	800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D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5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E (mg) 	12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K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 	75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C (mg) 	80</a:t>
            </a:r>
          </a:p>
          <a:p>
            <a:pPr>
              <a:tabLst>
                <a:tab pos="2600325" algn="l"/>
              </a:tabLst>
            </a:pPr>
            <a:r>
              <a:rPr lang="it-IT" sz="2000" b="1" dirty="0" err="1" smtClean="0">
                <a:solidFill>
                  <a:schemeClr val="bg1"/>
                </a:solidFill>
              </a:rPr>
              <a:t>Tiammina</a:t>
            </a:r>
            <a:r>
              <a:rPr lang="it-IT" sz="2000" b="1" dirty="0" smtClean="0">
                <a:solidFill>
                  <a:schemeClr val="bg1"/>
                </a:solidFill>
              </a:rPr>
              <a:t> (mg) 	1,1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Riboflavina (mg) 	1,4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Niacina (mg) 	16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B6 (mg) 	1,4</a:t>
            </a:r>
          </a:p>
          <a:p>
            <a:pPr>
              <a:tabLst>
                <a:tab pos="2600325" algn="l"/>
              </a:tabLst>
            </a:pPr>
            <a:r>
              <a:rPr lang="it-IT" sz="2000" b="1" dirty="0" err="1" smtClean="0">
                <a:solidFill>
                  <a:schemeClr val="bg1"/>
                </a:solidFill>
              </a:rPr>
              <a:t>Folacina</a:t>
            </a:r>
            <a:r>
              <a:rPr lang="it-IT" sz="2000" b="1" dirty="0" smtClean="0">
                <a:solidFill>
                  <a:schemeClr val="bg1"/>
                </a:solidFill>
              </a:rPr>
              <a:t>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200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B12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2,5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Biotina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50</a:t>
            </a:r>
          </a:p>
          <a:p>
            <a:pPr>
              <a:tabLst>
                <a:tab pos="260032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Acido pantotenico (mg)	6</a:t>
            </a:r>
          </a:p>
        </p:txBody>
      </p:sp>
      <p:sp>
        <p:nvSpPr>
          <p:cNvPr id="6" name="Rettangolo 5"/>
          <p:cNvSpPr/>
          <p:nvPr/>
        </p:nvSpPr>
        <p:spPr>
          <a:xfrm>
            <a:off x="4716016" y="2124139"/>
            <a:ext cx="4104456" cy="44012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Potassio (mg) 	2 000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Cloruro (mg) 	800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Calcio (mg) 	800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Fosforo (mg) 	700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Magnesio (mg) 	375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Ferro (mg) 	14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Zinco (mg) 	10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Rame (mg) 	1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Manganese (mg) 	2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Fluoruro (mg) 	3,5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Selenio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 	55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Cromo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 	40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Molibdeno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 	50</a:t>
            </a:r>
          </a:p>
          <a:p>
            <a:pPr>
              <a:tabLst>
                <a:tab pos="2695575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Iodio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 	150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72504" y="1720840"/>
            <a:ext cx="9036000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DECRETO 18 marzo 2009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Allegato I</a:t>
            </a:r>
          </a:p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Di norma, per decidere se una quantità è significativa per ogni 100 g o 100 ml o per ogni confezione, se questa contiene un’unica porzione, si prende come riferimento il 15 % della dose raccomandata nel presente allegato.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5968" y="2132856"/>
            <a:ext cx="3960000" cy="43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342900" indent="-342900"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A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800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D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5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E (mg)	12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K</a:t>
            </a:r>
            <a:r>
              <a:rPr lang="it-IT" sz="2000" b="1" i="1" dirty="0" smtClean="0">
                <a:solidFill>
                  <a:schemeClr val="bg1"/>
                </a:solidFill>
              </a:rPr>
              <a:t> (</a:t>
            </a:r>
            <a:r>
              <a:rPr lang="el-GR" sz="2000" b="1" i="1" dirty="0" smtClean="0">
                <a:solidFill>
                  <a:schemeClr val="bg1"/>
                </a:solidFill>
              </a:rPr>
              <a:t>μ</a:t>
            </a:r>
            <a:r>
              <a:rPr lang="it-IT" sz="2000" b="1" i="1" dirty="0" smtClean="0">
                <a:solidFill>
                  <a:schemeClr val="bg1"/>
                </a:solidFill>
              </a:rPr>
              <a:t>g)</a:t>
            </a:r>
            <a:r>
              <a:rPr lang="it-IT" sz="2000" b="1" dirty="0" smtClean="0">
                <a:solidFill>
                  <a:schemeClr val="bg1"/>
                </a:solidFill>
              </a:rPr>
              <a:t>	75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C (mg)	80</a:t>
            </a:r>
          </a:p>
          <a:p>
            <a:pPr>
              <a:tabLst>
                <a:tab pos="2605088" algn="l"/>
              </a:tabLst>
            </a:pPr>
            <a:r>
              <a:rPr lang="it-IT" sz="2000" b="1" dirty="0" err="1" smtClean="0">
                <a:solidFill>
                  <a:schemeClr val="bg1"/>
                </a:solidFill>
              </a:rPr>
              <a:t>Tiammina</a:t>
            </a:r>
            <a:r>
              <a:rPr lang="it-IT" sz="2000" b="1" dirty="0" smtClean="0">
                <a:solidFill>
                  <a:schemeClr val="bg1"/>
                </a:solidFill>
              </a:rPr>
              <a:t> (mg)	1,1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Riboflavina (mg)	1,4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Niacina (mg)	16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B6 (mg)	1,4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Acido folico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200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Vitamina B12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2,5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Biotina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50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Acido pantotenico (mg)	6</a:t>
            </a:r>
          </a:p>
        </p:txBody>
      </p:sp>
      <p:sp>
        <p:nvSpPr>
          <p:cNvPr id="3" name="Rettangolo 2"/>
          <p:cNvSpPr/>
          <p:nvPr/>
        </p:nvSpPr>
        <p:spPr>
          <a:xfrm>
            <a:off x="4860472" y="2132856"/>
            <a:ext cx="3960000" cy="4401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Potassio (mg)	2 000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Cloruro (mg)	800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Calcio (mg)	800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Fosforo (mg)	700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Magnesio (mg)	375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Ferro (mg)	14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Zinco (mg)	10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Rame (mg)	1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Manganese (mg)	2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Fluoro (mg)	3,5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Selenio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55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Cromo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40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Molibdeno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50</a:t>
            </a:r>
          </a:p>
          <a:p>
            <a:pPr>
              <a:tabLst>
                <a:tab pos="2605088" algn="l"/>
              </a:tabLst>
            </a:pPr>
            <a:r>
              <a:rPr lang="it-IT" sz="2000" b="1" dirty="0" smtClean="0">
                <a:solidFill>
                  <a:schemeClr val="bg1"/>
                </a:solidFill>
              </a:rPr>
              <a:t>Iodio (</a:t>
            </a:r>
            <a:r>
              <a:rPr lang="el-GR" sz="2000" b="1" dirty="0" smtClean="0">
                <a:solidFill>
                  <a:schemeClr val="bg1"/>
                </a:solidFill>
              </a:rPr>
              <a:t>μ</a:t>
            </a:r>
            <a:r>
              <a:rPr lang="it-IT" sz="2000" b="1" dirty="0" smtClean="0">
                <a:solidFill>
                  <a:schemeClr val="bg1"/>
                </a:solidFill>
              </a:rPr>
              <a:t>g)	150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5496" y="30103"/>
            <a:ext cx="7344816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Regolamento UE  n. 1169/2011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ALLEGATO XIII - CONSUMI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RIFERIMENTO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PARTE A — CONSUMI </a:t>
            </a:r>
            <a:r>
              <a:rPr lang="it-IT" sz="2000" b="1" dirty="0" err="1" smtClean="0">
                <a:solidFill>
                  <a:schemeClr val="bg1"/>
                </a:solidFill>
              </a:rPr>
              <a:t>DI</a:t>
            </a:r>
            <a:r>
              <a:rPr lang="it-IT" sz="2000" b="1" dirty="0" smtClean="0">
                <a:solidFill>
                  <a:schemeClr val="bg1"/>
                </a:solidFill>
              </a:rPr>
              <a:t> RIFERIMENTO GIORNALIERI PER VITAMINE E SALI MINERALI (ADULTI)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Vitamine e sali minerali che possono essere dichiarati e relativi valori nutritivi di riferimento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8520" y="1785005"/>
            <a:ext cx="8820000" cy="45243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Di norma, per decidere cosa costituisce una quantità significativa dovrebbero essere presi in considerazione i seguenti valori: </a:t>
            </a:r>
          </a:p>
          <a:p>
            <a:pPr marL="450850" indent="-450850"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— 	15 % dei valori nutritivi di riferimento specificati al punto 1 per 100 g o 100 ml nel caso di prodotti diversi dalle bevande, </a:t>
            </a:r>
          </a:p>
          <a:p>
            <a:pPr marL="450850" indent="-450850"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— 	il 7,5 % dei valori nutritivi di riferimento specificati al punto 1 per 100 ml nel caso delle bevande, oppure </a:t>
            </a:r>
          </a:p>
          <a:p>
            <a:pPr marL="450850" indent="-450850"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— 	il 15 % dei valori nutritivi di riferimento specificati al punto 1 per porzione se l’imballaggio contiene una sola porzione. 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51520" y="188640"/>
            <a:ext cx="6984776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Regolamento UE n. 1169/2011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ALLEGATO XIII</a:t>
            </a:r>
          </a:p>
          <a:p>
            <a:pPr algn="ctr">
              <a:lnSpc>
                <a:spcPct val="150000"/>
              </a:lnSpc>
            </a:pPr>
            <a:r>
              <a:rPr lang="it-IT" sz="2400" b="1" dirty="0" smtClean="0">
                <a:solidFill>
                  <a:schemeClr val="bg1"/>
                </a:solidFill>
              </a:rPr>
              <a:t>Quantità significative di vitamine e di sali minerali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3857</TotalTime>
  <Words>6310</Words>
  <Application>Microsoft Office PowerPoint</Application>
  <PresentationFormat>Presentazione su schermo (4:3)</PresentationFormat>
  <Paragraphs>790</Paragraphs>
  <Slides>49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trifiro antonio</dc:creator>
  <cp:lastModifiedBy> </cp:lastModifiedBy>
  <cp:revision>310</cp:revision>
  <dcterms:created xsi:type="dcterms:W3CDTF">2013-05-22T06:20:13Z</dcterms:created>
  <dcterms:modified xsi:type="dcterms:W3CDTF">2013-07-01T12:04:08Z</dcterms:modified>
</cp:coreProperties>
</file>